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80" r:id="rId4"/>
    <p:sldId id="281" r:id="rId5"/>
    <p:sldId id="282" r:id="rId6"/>
    <p:sldId id="283" r:id="rId7"/>
    <p:sldId id="264" r:id="rId8"/>
    <p:sldId id="284" r:id="rId9"/>
    <p:sldId id="286" r:id="rId10"/>
    <p:sldId id="285" r:id="rId11"/>
    <p:sldId id="287" r:id="rId12"/>
    <p:sldId id="288" r:id="rId13"/>
    <p:sldId id="278" r:id="rId14"/>
    <p:sldId id="294" r:id="rId15"/>
    <p:sldId id="290" r:id="rId16"/>
    <p:sldId id="293" r:id="rId1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808000"/>
    <a:srgbClr val="008080"/>
    <a:srgbClr val="339966"/>
    <a:srgbClr val="CCCCFF"/>
    <a:srgbClr val="0066CC"/>
    <a:srgbClr val="666699"/>
    <a:srgbClr val="99CCFF"/>
    <a:srgbClr val="CC99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54;&#1090;&#1095;&#1077;&#1090;%20&#1079;&#1072;%202025%20&#1075;&#1086;&#1076;\&#1044;&#1080;&#1072;&#1075;&#1088;&#1072;&#1084;&#1084;&#1072;%20&#1074;%20Microsoft%20PowerPoint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36361427043842"/>
          <c:y val="2.2332042926555079E-2"/>
          <c:w val="0.81818181818181823"/>
          <c:h val="0.850301058627001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67453020700572"/>
                  <c:y val="-6.826794016851489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712025187538926"/>
                  <c:y val="-1.144692080198950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99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Лист1!$M$3:$N$3</c:f>
              <c:strCache>
                <c:ptCount val="2"/>
                <c:pt idx="0">
                  <c:v>План 2025 год</c:v>
                </c:pt>
                <c:pt idx="1">
                  <c:v>Факт 2025 год</c:v>
                </c:pt>
              </c:strCache>
            </c:strRef>
          </c:cat>
          <c:val>
            <c:numRef>
              <c:f>Лист1!$M$4:$N$4</c:f>
              <c:numCache>
                <c:formatCode>#,##0.0</c:formatCode>
                <c:ptCount val="2"/>
                <c:pt idx="0">
                  <c:v>3302.54</c:v>
                </c:pt>
                <c:pt idx="1">
                  <c:v>3290.5</c:v>
                </c:pt>
              </c:numCache>
            </c:numRef>
          </c:val>
        </c:ser>
        <c:ser>
          <c:idx val="1"/>
          <c:order val="1"/>
          <c:tx>
            <c:strRef>
              <c:f>Лист1!$L$5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FFCC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7966117871629683"/>
                  <c:y val="-6.467874141883767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00633762243123"/>
                  <c:y val="-3.104162982820735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808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Лист1!$M$3:$N$3</c:f>
              <c:strCache>
                <c:ptCount val="2"/>
                <c:pt idx="0">
                  <c:v>План 2025 год</c:v>
                </c:pt>
                <c:pt idx="1">
                  <c:v>Факт 2025 год</c:v>
                </c:pt>
              </c:strCache>
            </c:strRef>
          </c:cat>
          <c:val>
            <c:numRef>
              <c:f>Лист1!$M$5:$N$5</c:f>
              <c:numCache>
                <c:formatCode>#,##0.0</c:formatCode>
                <c:ptCount val="2"/>
                <c:pt idx="0">
                  <c:v>3354.4</c:v>
                </c:pt>
                <c:pt idx="1">
                  <c:v>3279.67</c:v>
                </c:pt>
              </c:numCache>
            </c:numRef>
          </c:val>
        </c:ser>
        <c:dLbls>
          <c:showLegendKey val="0"/>
          <c:showVal val="1"/>
          <c:showCatName val="0"/>
          <c:showSerName val="1"/>
          <c:showPercent val="0"/>
          <c:showBubbleSize val="0"/>
          <c:separator> </c:separator>
        </c:dLbls>
        <c:gapWidth val="70"/>
        <c:shape val="box"/>
        <c:axId val="496316120"/>
        <c:axId val="496318864"/>
        <c:axId val="0"/>
      </c:bar3DChart>
      <c:catAx>
        <c:axId val="496316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6318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96318864"/>
        <c:scaling>
          <c:orientation val="minMax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333333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631612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68162083936326E-2"/>
          <c:y val="0.16260162601626016"/>
          <c:w val="0.87409551374819106"/>
          <c:h val="0.650406504065040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5503">
              <a:noFill/>
            </a:ln>
          </c:spPr>
          <c:explosion val="4"/>
          <c:dPt>
            <c:idx val="0"/>
            <c:bubble3D val="0"/>
            <c:spPr>
              <a:solidFill>
                <a:srgbClr val="99CCFF"/>
              </a:solidFill>
              <a:ln w="15503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155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5503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5503">
                <a:noFill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5503">
                <a:noFill/>
              </a:ln>
            </c:spPr>
          </c:dPt>
          <c:dPt>
            <c:idx val="5"/>
            <c:bubble3D val="0"/>
            <c:spPr>
              <a:solidFill>
                <a:srgbClr val="99CC00"/>
              </a:solidFill>
              <a:ln w="15503">
                <a:noFill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5503">
                <a:noFill/>
              </a:ln>
            </c:spPr>
          </c:dPt>
          <c:dLbls>
            <c:dLbl>
              <c:idx val="0"/>
              <c:layout>
                <c:manualLayout>
                  <c:x val="-8.1690523508842539E-2"/>
                  <c:y val="-5.84899017532174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200774823274889E-3"/>
                  <c:y val="-5.88177082094345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9530175797511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35568916505245E-2"/>
                  <c:y val="8.0458167804553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394832834394103E-2"/>
                  <c:y val="5.9688845540833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3482428115015971E-2"/>
                  <c:y val="-0.109670528344077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212573268597075E-2"/>
                  <c:y val="-3.7366129837999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5503">
                <a:noFill/>
              </a:ln>
            </c:spPr>
            <c:txPr>
              <a:bodyPr/>
              <a:lstStyle/>
              <a:p>
                <a:pPr>
                  <a:defRPr sz="1236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Лист1!$I$35:$O$35</c:f>
              <c:strCache>
                <c:ptCount val="7"/>
                <c:pt idx="0">
                  <c:v>библиотеки</c:v>
                </c:pt>
                <c:pt idx="1">
                  <c:v>музеи</c:v>
                </c:pt>
                <c:pt idx="2">
                  <c:v>театралльное исскуство</c:v>
                </c:pt>
                <c:pt idx="3">
                  <c:v>культурно-досуговые формирования</c:v>
                </c:pt>
                <c:pt idx="4">
                  <c:v>дополнительное образование детей</c:v>
                </c:pt>
                <c:pt idx="5">
                  <c:v>проведение культурно-массовых мероприятий</c:v>
                </c:pt>
                <c:pt idx="6">
                  <c:v>другие вопросы в области культуры</c:v>
                </c:pt>
              </c:strCache>
            </c:strRef>
          </c:cat>
          <c:val>
            <c:numRef>
              <c:f>Лист1!$I$36:$O$36</c:f>
              <c:numCache>
                <c:formatCode>General</c:formatCode>
                <c:ptCount val="7"/>
                <c:pt idx="0">
                  <c:v>37.6</c:v>
                </c:pt>
                <c:pt idx="1">
                  <c:v>20.6</c:v>
                </c:pt>
                <c:pt idx="2">
                  <c:v>46.3</c:v>
                </c:pt>
                <c:pt idx="3">
                  <c:v>55.5</c:v>
                </c:pt>
                <c:pt idx="4">
                  <c:v>174.6</c:v>
                </c:pt>
                <c:pt idx="5">
                  <c:v>117.6</c:v>
                </c:pt>
                <c:pt idx="6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5503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86885245901639E-3"/>
          <c:y val="0.14868105515587529"/>
          <c:w val="0.99836065573770494"/>
          <c:h val="0.580335731414868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514">
              <a:noFill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17514">
                <a:noFill/>
              </a:ln>
            </c:spPr>
          </c:dPt>
          <c:dPt>
            <c:idx val="1"/>
            <c:bubble3D val="0"/>
            <c:spPr>
              <a:solidFill>
                <a:srgbClr val="FFCC99"/>
              </a:solidFill>
              <a:ln w="17514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7514">
                <a:noFill/>
              </a:ln>
            </c:spPr>
          </c:dPt>
          <c:dPt>
            <c:idx val="3"/>
            <c:bubble3D val="0"/>
            <c:spPr>
              <a:solidFill>
                <a:srgbClr val="FFCC00"/>
              </a:solidFill>
              <a:ln w="17514">
                <a:noFill/>
              </a:ln>
            </c:spPr>
          </c:dPt>
          <c:dPt>
            <c:idx val="4"/>
            <c:bubble3D val="0"/>
            <c:spPr>
              <a:solidFill>
                <a:srgbClr val="993300"/>
              </a:solidFill>
              <a:ln w="17514">
                <a:noFill/>
              </a:ln>
            </c:spPr>
          </c:dPt>
          <c:dLbls>
            <c:dLbl>
              <c:idx val="0"/>
              <c:layout>
                <c:manualLayout>
                  <c:x val="-0.15041968719036011"/>
                  <c:y val="-0.132221359653986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19668753642637"/>
                  <c:y val="-0.169600384458984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220228605222024"/>
                  <c:y val="4.36534693726664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656988397461377E-2"/>
                  <c:y val="-4.7233004325163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019227582135326E-4"/>
                  <c:y val="-1.42142619496506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17514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Лист1!$I$32:$M$32</c:f>
              <c:strCache>
                <c:ptCount val="5"/>
                <c:pt idx="0">
                  <c:v>расходы на общее образование</c:v>
                </c:pt>
                <c:pt idx="1">
                  <c:v>расходы на учреждения дошкольного образования</c:v>
                </c:pt>
                <c:pt idx="2">
                  <c:v>расходы на дополнительное образования детей</c:v>
                </c:pt>
                <c:pt idx="3">
                  <c:v>расходы на другие вопросы в области образования</c:v>
                </c:pt>
                <c:pt idx="4">
                  <c:v>расходы на проведение оздоровительной кампании</c:v>
                </c:pt>
              </c:strCache>
            </c:strRef>
          </c:cat>
          <c:val>
            <c:numRef>
              <c:f>Лист1!$I$33:$M$33</c:f>
              <c:numCache>
                <c:formatCode>General</c:formatCode>
                <c:ptCount val="5"/>
                <c:pt idx="0">
                  <c:v>578.5</c:v>
                </c:pt>
                <c:pt idx="1">
                  <c:v>438.1</c:v>
                </c:pt>
                <c:pt idx="2">
                  <c:v>107.2</c:v>
                </c:pt>
                <c:pt idx="3">
                  <c:v>28</c:v>
                </c:pt>
                <c:pt idx="4">
                  <c:v>75.400000000000006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751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5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279569892473E-2"/>
          <c:y val="8.8516746411483258E-2"/>
          <c:w val="0.92473118279569888"/>
          <c:h val="0.818181818181818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394">
              <a:noFill/>
            </a:ln>
          </c:spPr>
          <c:explosion val="4"/>
          <c:dPt>
            <c:idx val="0"/>
            <c:bubble3D val="0"/>
            <c:spPr>
              <a:solidFill>
                <a:srgbClr val="FF8080"/>
              </a:solidFill>
              <a:ln w="11394">
                <a:noFill/>
              </a:ln>
            </c:spPr>
          </c:dPt>
          <c:dPt>
            <c:idx val="1"/>
            <c:bubble3D val="0"/>
            <c:spPr>
              <a:solidFill>
                <a:srgbClr val="FF99CC"/>
              </a:solidFill>
              <a:ln w="11394">
                <a:noFill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1394">
                <a:noFill/>
              </a:ln>
            </c:spPr>
          </c:dPt>
          <c:dLbls>
            <c:dLbl>
              <c:idx val="0"/>
              <c:layout>
                <c:manualLayout>
                  <c:x val="-3.3135237657336628E-2"/>
                  <c:y val="-0.148069708198239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810033782273564E-2"/>
                  <c:y val="2.2739115331171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272237868076708E-2"/>
                  <c:y val="-0.42256426586382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1394">
                <a:noFill/>
              </a:ln>
            </c:spPr>
            <c:txPr>
              <a:bodyPr/>
              <a:lstStyle/>
              <a:p>
                <a:pPr>
                  <a:defRPr sz="1245" b="0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Лист1!$I$38:$K$38</c:f>
              <c:strCache>
                <c:ptCount val="3"/>
                <c:pt idx="0">
                  <c:v>Спорт высших достижений</c:v>
                </c:pt>
                <c:pt idx="1">
                  <c:v>други вопросы в области физической культуры и спорта</c:v>
                </c:pt>
                <c:pt idx="2">
                  <c:v>массовый спорт</c:v>
                </c:pt>
              </c:strCache>
            </c:strRef>
          </c:cat>
          <c:val>
            <c:numRef>
              <c:f>Лист1!$I$39:$K$39</c:f>
              <c:numCache>
                <c:formatCode>General</c:formatCode>
                <c:ptCount val="3"/>
                <c:pt idx="0">
                  <c:v>118.5</c:v>
                </c:pt>
                <c:pt idx="1">
                  <c:v>10.3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139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90797546012275E-2"/>
          <c:y val="9.6000000000000002E-2"/>
          <c:w val="0.84355828220858897"/>
          <c:h val="0.87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1315">
              <a:noFill/>
            </a:ln>
          </c:spPr>
          <c:explosion val="6"/>
          <c:dPt>
            <c:idx val="0"/>
            <c:bubble3D val="0"/>
            <c:spPr>
              <a:solidFill>
                <a:srgbClr val="333399"/>
              </a:solidFill>
              <a:ln w="21315">
                <a:noFill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21315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1315">
                <a:noFill/>
              </a:ln>
            </c:spPr>
          </c:dPt>
          <c:dPt>
            <c:idx val="3"/>
            <c:bubble3D val="0"/>
            <c:spPr>
              <a:solidFill>
                <a:srgbClr val="666699"/>
              </a:solidFill>
              <a:ln w="21315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1315">
                <a:noFill/>
              </a:ln>
            </c:spPr>
          </c:dPt>
          <c:dLbls>
            <c:dLbl>
              <c:idx val="0"/>
              <c:layout>
                <c:manualLayout>
                  <c:x val="1.21973560644369E-2"/>
                  <c:y val="5.38736858935113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4769679019486E-3"/>
                  <c:y val="-8.14298655145982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762575549615935E-2"/>
                  <c:y val="-0.15243583490116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799971104529363E-2"/>
                  <c:y val="-4.6454370194876084E-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490332057116736E-2"/>
                  <c:y val="5.23127308201519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1315">
                <a:noFill/>
              </a:ln>
            </c:spPr>
            <c:txPr>
              <a:bodyPr/>
              <a:lstStyle/>
              <a:p>
                <a:pPr>
                  <a:defRPr sz="136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Лист1!$I$41:$L$41</c:f>
              <c:strCache>
                <c:ptCount val="4"/>
                <c:pt idx="0">
                  <c:v>другие вопросы в облсти социальной политики</c:v>
                </c:pt>
                <c:pt idx="1">
                  <c:v>социальное обслуживание население</c:v>
                </c:pt>
                <c:pt idx="2">
                  <c:v>социальное обеспечение население</c:v>
                </c:pt>
                <c:pt idx="3">
                  <c:v>охрана семьи и детства</c:v>
                </c:pt>
              </c:strCache>
            </c:strRef>
          </c:cat>
          <c:val>
            <c:numRef>
              <c:f>Лист1!$I$42:$M$42</c:f>
              <c:numCache>
                <c:formatCode>General</c:formatCode>
                <c:ptCount val="5"/>
                <c:pt idx="0">
                  <c:v>46.4</c:v>
                </c:pt>
                <c:pt idx="1">
                  <c:v>59.1</c:v>
                </c:pt>
                <c:pt idx="2">
                  <c:v>241</c:v>
                </c:pt>
                <c:pt idx="3">
                  <c:v>61.3</c:v>
                </c:pt>
                <c:pt idx="4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131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189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338049938730774"/>
          <c:y val="2.4778782476132532E-2"/>
          <c:w val="0.83249284206926899"/>
          <c:h val="0.79793832431317147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'[Диаграмма в Microsoft PowerPoint]Лист1'!$L$10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FFCC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2077,4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2280,8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2282,1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FFFF00"/>
              </a:solidFill>
              <a:ln w="3175">
                <a:solidFill>
                  <a:srgbClr val="FFFF00"/>
                </a:solidFill>
                <a:prstDash val="solid"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PowerPoint]Лист1'!$M$10:$O$10</c:f>
              <c:numCache>
                <c:formatCode>#,##0.00</c:formatCode>
                <c:ptCount val="3"/>
                <c:pt idx="0">
                  <c:v>2077.4</c:v>
                </c:pt>
                <c:pt idx="1">
                  <c:v>2280.8000000000002</c:v>
                </c:pt>
                <c:pt idx="2">
                  <c:v>2282.1</c:v>
                </c:pt>
              </c:numCache>
            </c:numRef>
          </c:val>
        </c:ser>
        <c:ser>
          <c:idx val="0"/>
          <c:order val="1"/>
          <c:tx>
            <c:strRef>
              <c:f>'[Диаграмма в Microsoft PowerPoint]Лист1'!$L$8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808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760,0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856,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864,1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CC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PowerPoint]Лист1'!$M$8:$O$8</c:f>
              <c:numCache>
                <c:formatCode>#,##0.00</c:formatCode>
                <c:ptCount val="3"/>
                <c:pt idx="0" formatCode="General">
                  <c:v>760</c:v>
                </c:pt>
                <c:pt idx="1">
                  <c:v>856.9</c:v>
                </c:pt>
                <c:pt idx="2">
                  <c:v>864.1</c:v>
                </c:pt>
              </c:numCache>
            </c:numRef>
          </c:val>
        </c:ser>
        <c:ser>
          <c:idx val="1"/>
          <c:order val="2"/>
          <c:tx>
            <c:strRef>
              <c:f>'[Диаграмма в Microsoft PowerPoint]Лист1'!$L$9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9933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152,9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solidFill>
                <a:srgbClr val="FF99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7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PowerPoint]Лист1'!$M$7:$O$7</c:f>
              <c:strCache>
                <c:ptCount val="3"/>
                <c:pt idx="0">
                  <c:v>Факт 2024 год</c:v>
                </c:pt>
                <c:pt idx="1">
                  <c:v>Факт 2025 год</c:v>
                </c:pt>
                <c:pt idx="2">
                  <c:v>План на 2025 год</c:v>
                </c:pt>
              </c:strCache>
            </c:strRef>
          </c:cat>
          <c:val>
            <c:numRef>
              <c:f>'[Диаграмма в Microsoft PowerPoint]Лист1'!$M$9:$O$9</c:f>
              <c:numCache>
                <c:formatCode>#,##0.00</c:formatCode>
                <c:ptCount val="3"/>
                <c:pt idx="0" formatCode="General">
                  <c:v>78.8</c:v>
                </c:pt>
                <c:pt idx="1">
                  <c:v>152.9</c:v>
                </c:pt>
                <c:pt idx="2">
                  <c:v>156.30000000000001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100"/>
        <c:shape val="box"/>
        <c:axId val="496312984"/>
        <c:axId val="496311416"/>
        <c:axId val="0"/>
      </c:bar3DChart>
      <c:catAx>
        <c:axId val="496312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6311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31141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6312984"/>
        <c:crosses val="autoZero"/>
        <c:crossBetween val="between"/>
        <c:majorUnit val="500"/>
        <c:min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089818665754814"/>
          <c:y val="0.94513356016105521"/>
          <c:w val="0.57820411940083771"/>
          <c:h val="4.424782585023666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91261228433773"/>
          <c:y val="0.13412074904758919"/>
          <c:w val="0.5183594686385018"/>
          <c:h val="0.65780880729910252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PowerPoint]Лист1'!$N$13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1.6099409924993036E-2"/>
                  <c:y val="3.20299544412416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337615091291907E-4"/>
                  <c:y val="-4.97448904917691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020984098513134E-2"/>
                  <c:y val="-1.52602014546857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082358286320924E-3"/>
                  <c:y val="2.5433468826031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166860589805139E-2"/>
                  <c:y val="-1.573342791186973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80808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2,7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PowerPoint]Лист1'!$N$14:$N$18</c:f>
              <c:numCache>
                <c:formatCode>#,##0.00</c:formatCode>
                <c:ptCount val="5"/>
                <c:pt idx="0">
                  <c:v>700.1</c:v>
                </c:pt>
                <c:pt idx="1">
                  <c:v>87.9</c:v>
                </c:pt>
                <c:pt idx="2">
                  <c:v>45.7</c:v>
                </c:pt>
                <c:pt idx="3">
                  <c:v>20.399999999999999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6783266495548"/>
          <c:y val="6.508624862385827E-2"/>
          <c:w val="0.71481845265551314"/>
          <c:h val="0.79106139051388846"/>
        </c:manualLayout>
      </c:layout>
      <c:doughnutChart>
        <c:varyColors val="1"/>
        <c:ser>
          <c:idx val="0"/>
          <c:order val="0"/>
          <c:tx>
            <c:strRef>
              <c:f>'[Диаграмма в Microsoft PowerPoint.xlsx]Лист1'!$M$13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100" dirty="0" smtClean="0"/>
                      <a:t>634,8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100"/>
                      <a:t>72,7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7887087758524295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39,8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34291477559254E-3"/>
                  <c:y val="2.4594745667970933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10,1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768484877363172E-2"/>
                  <c:y val="-2.188738705034706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100">
                        <a:solidFill>
                          <a:schemeClr val="bg1"/>
                        </a:solidFill>
                      </a:rPr>
                      <a:t>2,6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PowerPoint.xlsx]Лист1'!$L$14:$L$18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PowerPoint.xlsx]Лист1'!$M$14:$M$18</c:f>
              <c:numCache>
                <c:formatCode>General</c:formatCode>
                <c:ptCount val="5"/>
                <c:pt idx="0">
                  <c:v>634.79999999999995</c:v>
                </c:pt>
                <c:pt idx="1">
                  <c:v>72.7</c:v>
                </c:pt>
                <c:pt idx="2">
                  <c:v>39.799999999999997</c:v>
                </c:pt>
                <c:pt idx="3">
                  <c:v>10.1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2.8032811161295131E-2"/>
          <c:y val="5.534709979813564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lang="ru-RU" sz="1471" b="1" i="0" u="none" strike="noStrike" kern="1200" baseline="0">
              <a:solidFill>
                <a:srgbClr val="003366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72702580138508"/>
          <c:y val="6.3592823699525347E-2"/>
          <c:w val="0.71582746459400226"/>
          <c:h val="0.91510614982173699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PowerPoint]Лист1'!$Q$13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1259333101939672E-2"/>
                  <c:y val="-0.17245963898748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229298471431683E-4"/>
                  <c:y val="-5.672495605912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257484643263618E-2"/>
                  <c:y val="5.2922969572581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'[Диаграмма в Microsoft PowerPoint]Лист1'!$P$14:$P$18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'[Диаграмма в Microsoft PowerPoint]Лист1'!$Q$14:$Q$18</c:f>
              <c:numCache>
                <c:formatCode>General</c:formatCode>
                <c:ptCount val="5"/>
                <c:pt idx="0">
                  <c:v>50.4</c:v>
                </c:pt>
                <c:pt idx="1">
                  <c:v>2.7</c:v>
                </c:pt>
                <c:pt idx="2">
                  <c:v>3.5</c:v>
                </c:pt>
                <c:pt idx="3">
                  <c:v>8.9</c:v>
                </c:pt>
                <c:pt idx="4">
                  <c:v>13.3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80410588181907805"/>
          <c:y val="7.996212853948568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lang="ru-RU" sz="1471" b="1" i="0" u="none" strike="noStrike" kern="1200" baseline="0">
              <a:solidFill>
                <a:srgbClr val="003366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40662305127285"/>
          <c:y val="8.7050596708743239E-2"/>
          <c:w val="0.738577755836206"/>
          <c:h val="0.91294940443125372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PowerPoint]Лист1'!$R$13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4.9625910318308831E-3"/>
                  <c:y val="4.753117548773323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684149386918153E-3"/>
                  <c:y val="-2.497805500947387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3252796874656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73476111250594E-2"/>
                  <c:y val="-2.98964531245586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070235707921071E-2"/>
                  <c:y val="-0.2280602406991428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75,9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'[Диаграмма в Microsoft PowerPoint]Лист1'!$R$14:$R$18</c:f>
              <c:numCache>
                <c:formatCode>#,##0.00</c:formatCode>
                <c:ptCount val="5"/>
                <c:pt idx="0">
                  <c:v>67.900000000000006</c:v>
                </c:pt>
                <c:pt idx="1">
                  <c:v>4</c:v>
                </c:pt>
                <c:pt idx="2">
                  <c:v>4.5999999999999996</c:v>
                </c:pt>
                <c:pt idx="3" formatCode="General">
                  <c:v>0.2</c:v>
                </c:pt>
                <c:pt idx="4">
                  <c:v>75.900000000000006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39643799685597"/>
          <c:y val="3.9872456513927984E-2"/>
          <c:w val="0.78923721449765027"/>
          <c:h val="0.85380024317318515"/>
        </c:manualLayout>
      </c:layout>
      <c:doughnutChart>
        <c:varyColors val="1"/>
        <c:ser>
          <c:idx val="0"/>
          <c:order val="0"/>
          <c:spPr>
            <a:solidFill>
              <a:srgbClr val="008080"/>
            </a:solidFill>
            <a:ln w="12700">
              <a:noFill/>
              <a:prstDash val="solid"/>
            </a:ln>
          </c:spPr>
          <c:dPt>
            <c:idx val="0"/>
            <c:bubble3D val="0"/>
            <c:spPr>
              <a:solidFill>
                <a:srgbClr val="808000"/>
              </a:solidFill>
              <a:ln w="12700">
                <a:noFill/>
                <a:prstDash val="solid"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12700">
                <a:noFill/>
                <a:prstDash val="solid"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2700">
                <a:noFill/>
                <a:prstDash val="solid"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2700">
                <a:noFill/>
                <a:prstDash val="solid"/>
              </a:ln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3.5148209436279457E-2"/>
                  <c:y val="-2.2994328318412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580349060465761E-3"/>
                  <c:y val="1.938706555356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290174530232881E-2"/>
                  <c:y val="-6.4624399934459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290174530232881E-3"/>
                  <c:y val="-3.55434199639528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ru-RU" sz="1299" b="0" i="0" u="none" strike="noStrike" kern="1200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4.7</c:v>
                </c:pt>
                <c:pt idx="1">
                  <c:v>857.5</c:v>
                </c:pt>
                <c:pt idx="2">
                  <c:v>23.9</c:v>
                </c:pt>
                <c:pt idx="3">
                  <c:v>273.3</c:v>
                </c:pt>
                <c:pt idx="4">
                  <c:v>1121.4000000000001</c:v>
                </c:pt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70786362502333"/>
          <c:y val="9.1319752107153665E-2"/>
          <c:w val="0.74493636753195358"/>
          <c:h val="0.86726202222265214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6903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6903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69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6903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6903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6903">
                <a:noFill/>
              </a:ln>
            </c:spPr>
          </c:dPt>
          <c:dLbls>
            <c:dLbl>
              <c:idx val="0"/>
              <c:layout>
                <c:manualLayout>
                  <c:x val="3.4241752417652684E-2"/>
                  <c:y val="-2.8562105412499129E-2"/>
                </c:manualLayout>
              </c:layout>
              <c:tx>
                <c:rich>
                  <a:bodyPr/>
                  <a:lstStyle/>
                  <a:p>
                    <a:pPr>
                      <a:defRPr sz="1298" b="0" i="0" u="none" strike="noStrike" baseline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2,7</a:t>
                    </a:r>
                    <a:endParaRPr lang="ru-RU" dirty="0"/>
                  </a:p>
                </c:rich>
              </c:tx>
              <c:spPr>
                <a:noFill/>
                <a:ln w="2690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765386801608914E-3"/>
                  <c:y val="-2.98704753429163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9467021985352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9077203124418E-2"/>
                  <c:y val="-6.8460508199682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178,8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950376513970833E-4"/>
                  <c:y val="1.4165622763063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903">
                <a:noFill/>
              </a:ln>
            </c:spPr>
            <c:txPr>
              <a:bodyPr/>
              <a:lstStyle/>
              <a:p>
                <a:pPr>
                  <a:defRPr sz="1299" b="0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2.74</c:v>
                </c:pt>
                <c:pt idx="1">
                  <c:v>814.21</c:v>
                </c:pt>
                <c:pt idx="2">
                  <c:v>70.19</c:v>
                </c:pt>
                <c:pt idx="3">
                  <c:v>178.78</c:v>
                </c:pt>
                <c:pt idx="4">
                  <c:v>1011.45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4110494820535E-2"/>
          <c:y val="0.12779863972773431"/>
          <c:w val="0.67123287671232879"/>
          <c:h val="0.86534216335540837"/>
        </c:manualLayout>
      </c:layout>
      <c:doughnutChart>
        <c:varyColors val="1"/>
        <c:ser>
          <c:idx val="0"/>
          <c:order val="0"/>
          <c:tx>
            <c:strRef>
              <c:f>Лист1!$J$46</c:f>
              <c:strCache>
                <c:ptCount val="1"/>
                <c:pt idx="0">
                  <c:v>факт за 2024 год</c:v>
                </c:pt>
              </c:strCache>
            </c:strRef>
          </c:tx>
          <c:spPr>
            <a:solidFill>
              <a:srgbClr val="9999FF"/>
            </a:solidFill>
            <a:ln w="28928">
              <a:noFill/>
            </a:ln>
          </c:spPr>
          <c:dPt>
            <c:idx val="0"/>
            <c:bubble3D val="0"/>
            <c:spPr>
              <a:solidFill>
                <a:srgbClr val="FFCC00"/>
              </a:solidFill>
              <a:ln w="28928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8928">
                <a:noFill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 w="28928">
                <a:noFill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8928">
                <a:noFill/>
              </a:ln>
            </c:spPr>
          </c:dPt>
          <c:dPt>
            <c:idx val="4"/>
            <c:bubble3D val="0"/>
            <c:spPr>
              <a:solidFill>
                <a:srgbClr val="969696"/>
              </a:solidFill>
              <a:ln w="28928">
                <a:noFill/>
              </a:ln>
            </c:spPr>
          </c:dPt>
          <c:dPt>
            <c:idx val="5"/>
            <c:bubble3D val="0"/>
            <c:spPr>
              <a:solidFill>
                <a:srgbClr val="0066CC"/>
              </a:solidFill>
              <a:ln w="28928">
                <a:noFill/>
              </a:ln>
            </c:spPr>
          </c:dPt>
          <c:dPt>
            <c:idx val="6"/>
            <c:bubble3D val="0"/>
            <c:spPr>
              <a:solidFill>
                <a:srgbClr val="CCCCFF"/>
              </a:solidFill>
              <a:ln w="28928">
                <a:noFill/>
              </a:ln>
            </c:spPr>
          </c:dPt>
          <c:dPt>
            <c:idx val="7"/>
            <c:bubble3D val="0"/>
            <c:spPr>
              <a:solidFill>
                <a:srgbClr val="99CCFF"/>
              </a:solidFill>
              <a:ln w="28928">
                <a:noFill/>
              </a:ln>
            </c:spPr>
          </c:dPt>
          <c:dPt>
            <c:idx val="8"/>
            <c:bubble3D val="0"/>
            <c:spPr>
              <a:solidFill>
                <a:srgbClr val="CCFFFF"/>
              </a:solidFill>
              <a:ln w="28928">
                <a:noFill/>
              </a:ln>
            </c:spPr>
          </c:dPt>
          <c:dPt>
            <c:idx val="9"/>
            <c:bubble3D val="0"/>
            <c:spPr>
              <a:solidFill>
                <a:srgbClr val="CCFFCC"/>
              </a:solidFill>
              <a:ln w="28928">
                <a:noFill/>
              </a:ln>
            </c:spPr>
          </c:dPt>
          <c:dPt>
            <c:idx val="10"/>
            <c:bubble3D val="0"/>
            <c:spPr>
              <a:solidFill>
                <a:srgbClr val="339966"/>
              </a:solidFill>
              <a:ln w="28928">
                <a:noFill/>
              </a:ln>
            </c:spPr>
          </c:dPt>
          <c:dPt>
            <c:idx val="11"/>
            <c:bubble3D val="0"/>
            <c:spPr>
              <a:solidFill>
                <a:srgbClr val="FFFF00"/>
              </a:solidFill>
              <a:ln w="28928">
                <a:noFill/>
              </a:ln>
            </c:spPr>
          </c:dPt>
          <c:dLbls>
            <c:dLbl>
              <c:idx val="1"/>
              <c:layout>
                <c:manualLayout>
                  <c:x val="0.18265866426683181"/>
                  <c:y val="1.28990635076758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89559317085209E-3"/>
                  <c:y val="-3.8764672999195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45,4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634262257823604E-2"/>
                  <c:y val="-0.15822946032349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3.9236604688844906E-2"/>
                  <c:y val="-0.156450608368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928">
                <a:noFill/>
              </a:ln>
            </c:spPr>
            <c:txPr>
              <a:bodyPr/>
              <a:lstStyle/>
              <a:p>
                <a:pPr>
                  <a:defRPr sz="1139" b="1" i="0" u="none" strike="noStrike" baseline="0">
                    <a:solidFill>
                      <a:srgbClr val="003366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Лист1!$I$47:$I$58</c:f>
              <c:strCache>
                <c:ptCount val="12"/>
                <c:pt idx="0">
                  <c:v>Экономика</c:v>
                </c:pt>
                <c:pt idx="1">
                  <c:v>охрана окружающей среды</c:v>
                </c:pt>
                <c:pt idx="2">
                  <c:v>общегосударственные вопросы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  <c:pt idx="11">
                  <c:v>здравооохранение </c:v>
                </c:pt>
              </c:strCache>
            </c:strRef>
          </c:cat>
          <c:val>
            <c:numRef>
              <c:f>Лист1!$J$47:$J$58</c:f>
              <c:numCache>
                <c:formatCode>General</c:formatCode>
                <c:ptCount val="12"/>
                <c:pt idx="0">
                  <c:v>232.8</c:v>
                </c:pt>
                <c:pt idx="2">
                  <c:v>431.5</c:v>
                </c:pt>
                <c:pt idx="3">
                  <c:v>35.4</c:v>
                </c:pt>
                <c:pt idx="4">
                  <c:v>167.1</c:v>
                </c:pt>
                <c:pt idx="5">
                  <c:v>1447.3</c:v>
                </c:pt>
                <c:pt idx="6">
                  <c:v>277.89999999999998</c:v>
                </c:pt>
                <c:pt idx="7">
                  <c:v>416</c:v>
                </c:pt>
                <c:pt idx="8">
                  <c:v>215.4</c:v>
                </c:pt>
                <c:pt idx="9">
                  <c:v>45.4</c:v>
                </c:pt>
                <c:pt idx="10">
                  <c:v>0.4</c:v>
                </c:pt>
                <c:pt idx="11">
                  <c:v>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892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8825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378825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E52E0C-231D-4FF3-BC6C-B1CD45F9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3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7F4B-25A5-4AA6-AB5B-BAE6390F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2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2152-B71B-4BFF-8FAC-A4DC7E8A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8654-CD37-4ED0-834A-D60EC864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95F6-E79B-419D-A7BD-1469D709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FF2-CD5B-41B5-A9B4-4EB13464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BB47-8788-4140-A66C-196FC4D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9B0-CF4E-42AE-BE2D-29FE7496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0F99-37FA-40D0-BF02-16E9BB3B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35A4-A656-4470-BC13-249366C3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27CA-0B7E-4FD5-948E-F6E4EE7E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AD00-FA2E-47C3-A0E3-8EA8C6CE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13D2-D1A9-4925-ACD4-A8883E41F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F9C-D0C3-4554-AF10-DE7B37F6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86132-A7F4-4F36-8E21-1E15C4F7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chart" Target="../charts/chart10.xml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ОБ 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2025 ГОД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endParaRPr lang="ru-RU" b="1" i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4643433" y="4391551"/>
            <a:ext cx="4321175" cy="132662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4643591" y="2708920"/>
            <a:ext cx="4321175" cy="576063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38"/>
          <p:cNvSpPr>
            <a:spLocks noChangeArrowheads="1"/>
          </p:cNvSpPr>
          <p:nvPr/>
        </p:nvSpPr>
        <p:spPr bwMode="auto">
          <a:xfrm>
            <a:off x="4643591" y="2060848"/>
            <a:ext cx="4321175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4643432" y="1340768"/>
            <a:ext cx="4321175" cy="657130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4643438" y="3385797"/>
            <a:ext cx="4321175" cy="91861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>
                <a:solidFill>
                  <a:srgbClr val="5F3F1F"/>
                </a:solidFill>
                <a:latin typeface="Tahoma" pitchFamily="34" charset="0"/>
              </a:rPr>
              <a:t>расходы на учреждения, подведомственные </a:t>
            </a: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/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Департаменту образования г. Заречного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8818039"/>
              </p:ext>
            </p:extLst>
          </p:nvPr>
        </p:nvGraphicFramePr>
        <p:xfrm>
          <a:off x="368399" y="1587500"/>
          <a:ext cx="39703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787900" y="908720"/>
            <a:ext cx="4248596" cy="55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7 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общеобразовательных учреждений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(среднегодовая численность учащихся – 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5574 человека), 578,5 </a:t>
            </a:r>
            <a:r>
              <a:rPr lang="ru-RU" sz="11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9 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дошкольных образовательных  учреждений (среднегодовая численность воспитанников –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2164 человека), 438,1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учреждения дополнительного образования детей (численность воспитанников – 4920 человек),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107,2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прочих учреждения образования: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КУ «Информационно-методический центр системы образования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г.Заречного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», МУ «Психолого-социальный центр системы образования «Надежда», Департамент образования, 75,4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Проведение оздоровительной кампании детей: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Лагеря с дневным пребыванием детей (1500 детей)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в 7 общеобразовательных учреждениях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6,6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Загородные лагеря (732 ребёнка (в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т.ч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169 детей участников СВО)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ДОЛ «Звездочка» 21,4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</a:t>
            </a: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23" y="2071067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2719139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3385797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19" y="4392466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468313" y="3933825"/>
            <a:ext cx="40322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Общее образование </a:t>
            </a:r>
            <a:r>
              <a:rPr lang="ru-RU" sz="1300" dirty="0" smtClean="0">
                <a:solidFill>
                  <a:srgbClr val="4D4D4D"/>
                </a:solidFill>
              </a:rPr>
              <a:t>(578,5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468313" y="4292600"/>
            <a:ext cx="40322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Дошкольное </a:t>
            </a:r>
            <a:r>
              <a:rPr lang="ru-RU" sz="1300" dirty="0" smtClean="0">
                <a:solidFill>
                  <a:srgbClr val="4D4D4D"/>
                </a:solidFill>
              </a:rPr>
              <a:t>образование (438,1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468313" y="4724400"/>
            <a:ext cx="4465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(107,2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468313" y="5229225"/>
            <a:ext cx="4392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4D4D4D"/>
                </a:solidFill>
              </a:rPr>
              <a:t>Проведение </a:t>
            </a:r>
            <a:r>
              <a:rPr lang="ru-RU" sz="1300" dirty="0">
                <a:solidFill>
                  <a:srgbClr val="4D4D4D"/>
                </a:solidFill>
              </a:rPr>
              <a:t>оздоровительной </a:t>
            </a:r>
            <a:r>
              <a:rPr lang="ru-RU" sz="1300" dirty="0" smtClean="0">
                <a:solidFill>
                  <a:srgbClr val="4D4D4D"/>
                </a:solidFill>
              </a:rPr>
              <a:t>кампании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(28,0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468313" y="5805488"/>
            <a:ext cx="417512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Другие вопросы в области образования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(75,4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  <a:p>
            <a:endParaRPr lang="ru-RU" sz="1300" dirty="0">
              <a:solidFill>
                <a:srgbClr val="4D4D4D"/>
              </a:solidFill>
            </a:endParaRPr>
          </a:p>
        </p:txBody>
      </p:sp>
      <p:sp>
        <p:nvSpPr>
          <p:cNvPr id="17428" name="AutoShape 31"/>
          <p:cNvSpPr>
            <a:spLocks noChangeArrowheads="1"/>
          </p:cNvSpPr>
          <p:nvPr/>
        </p:nvSpPr>
        <p:spPr bwMode="auto">
          <a:xfrm rot="-5400000">
            <a:off x="250031" y="3934619"/>
            <a:ext cx="217488" cy="215900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32"/>
          <p:cNvSpPr>
            <a:spLocks noChangeArrowheads="1"/>
          </p:cNvSpPr>
          <p:nvPr/>
        </p:nvSpPr>
        <p:spPr bwMode="auto">
          <a:xfrm rot="-5400000">
            <a:off x="250031" y="4366419"/>
            <a:ext cx="217488" cy="21590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AutoShape 33"/>
          <p:cNvSpPr>
            <a:spLocks noChangeArrowheads="1"/>
          </p:cNvSpPr>
          <p:nvPr/>
        </p:nvSpPr>
        <p:spPr bwMode="auto">
          <a:xfrm rot="-5400000">
            <a:off x="250031" y="4798219"/>
            <a:ext cx="217488" cy="215900"/>
          </a:xfrm>
          <a:prstGeom prst="flowChartMagneticDrum">
            <a:avLst/>
          </a:prstGeom>
          <a:solidFill>
            <a:srgbClr val="FFFFCC"/>
          </a:solidFill>
          <a:ln w="9525">
            <a:solidFill>
              <a:srgbClr val="D5D0A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AutoShape 34"/>
          <p:cNvSpPr>
            <a:spLocks noChangeArrowheads="1"/>
          </p:cNvSpPr>
          <p:nvPr/>
        </p:nvSpPr>
        <p:spPr bwMode="auto">
          <a:xfrm rot="-5400000">
            <a:off x="260449" y="5879136"/>
            <a:ext cx="215900" cy="215900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35"/>
          <p:cNvSpPr>
            <a:spLocks noChangeArrowheads="1"/>
          </p:cNvSpPr>
          <p:nvPr/>
        </p:nvSpPr>
        <p:spPr bwMode="auto">
          <a:xfrm rot="-5400000">
            <a:off x="259655" y="5301457"/>
            <a:ext cx="217488" cy="215900"/>
          </a:xfrm>
          <a:prstGeom prst="flowChartMagneticDrum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42"/>
          <p:cNvSpPr>
            <a:spLocks noChangeArrowheads="1"/>
          </p:cNvSpPr>
          <p:nvPr/>
        </p:nvSpPr>
        <p:spPr bwMode="auto">
          <a:xfrm>
            <a:off x="250825" y="1064583"/>
            <a:ext cx="40338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F3F1F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5F3F1F"/>
                </a:solidFill>
                <a:latin typeface="Tahoma" pitchFamily="34" charset="0"/>
              </a:rPr>
              <a:t>2025 году</a:t>
            </a:r>
          </a:p>
          <a:p>
            <a:pPr algn="ctr"/>
            <a:r>
              <a:rPr lang="ru-RU" sz="1200" b="1" dirty="0" smtClean="0">
                <a:solidFill>
                  <a:srgbClr val="5F3F1F"/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rgbClr val="5F3F1F"/>
                </a:solidFill>
                <a:latin typeface="Tahoma" pitchFamily="34" charset="0"/>
              </a:rPr>
              <a:t>1227,2 </a:t>
            </a:r>
            <a:r>
              <a:rPr lang="ru-RU" sz="1600" b="1" dirty="0" err="1">
                <a:solidFill>
                  <a:srgbClr val="5F3F1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5F3F1F"/>
              </a:solidFill>
              <a:latin typeface="Tahoma" pitchFamily="34" charset="0"/>
            </a:endParaRPr>
          </a:p>
        </p:txBody>
      </p:sp>
      <p:sp>
        <p:nvSpPr>
          <p:cNvPr id="1743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10</a:t>
            </a:r>
            <a:endParaRPr lang="en-US" sz="900" b="1" dirty="0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15" y="1340768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>
                <a:solidFill>
                  <a:srgbClr val="660033"/>
                </a:solidFill>
                <a:latin typeface="Tahoma" pitchFamily="34" charset="0"/>
              </a:rPr>
              <a:t>расходы на учреждения, подведомственные </a:t>
            </a: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/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Комитету по физической культуре и спорту г. Заречного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170280"/>
              </p:ext>
            </p:extLst>
          </p:nvPr>
        </p:nvGraphicFramePr>
        <p:xfrm>
          <a:off x="301625" y="1463675"/>
          <a:ext cx="3914775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Rectangle 41"/>
          <p:cNvSpPr>
            <a:spLocks noChangeArrowheads="1"/>
          </p:cNvSpPr>
          <p:nvPr/>
        </p:nvSpPr>
        <p:spPr bwMode="auto">
          <a:xfrm>
            <a:off x="4787900" y="1916113"/>
            <a:ext cx="42116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</a:t>
            </a:r>
            <a:r>
              <a:rPr lang="ru-RU" sz="1200" dirty="0">
                <a:solidFill>
                  <a:srgbClr val="4D4D4D"/>
                </a:solidFill>
              </a:rPr>
              <a:t>школа олимпийского резерва «Русь» (самбо, бокс) </a:t>
            </a:r>
            <a:r>
              <a:rPr lang="ru-RU" sz="1200" dirty="0" smtClean="0">
                <a:solidFill>
                  <a:srgbClr val="4D4D4D"/>
                </a:solidFill>
              </a:rPr>
              <a:t>292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17,8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</a:t>
            </a:r>
            <a:r>
              <a:rPr lang="ru-RU" sz="1200" dirty="0">
                <a:solidFill>
                  <a:srgbClr val="4D4D4D"/>
                </a:solidFill>
              </a:rPr>
              <a:t>школа олимпийского резерва  «Союз» (плавание, художественная гимнастика, пауэрлифтинг) </a:t>
            </a:r>
            <a:r>
              <a:rPr lang="ru-RU" sz="1200" dirty="0" smtClean="0">
                <a:solidFill>
                  <a:srgbClr val="4D4D4D"/>
                </a:solidFill>
              </a:rPr>
              <a:t>393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70,1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«Комплексная </a:t>
            </a:r>
            <a:r>
              <a:rPr lang="ru-RU" sz="1200" dirty="0">
                <a:solidFill>
                  <a:srgbClr val="4D4D4D"/>
                </a:solidFill>
              </a:rPr>
              <a:t>спортивная школа олимпийского резерва» </a:t>
            </a:r>
            <a:r>
              <a:rPr lang="ru-RU" sz="1200" dirty="0" smtClean="0">
                <a:solidFill>
                  <a:srgbClr val="4D4D4D"/>
                </a:solidFill>
              </a:rPr>
              <a:t>(лыжные </a:t>
            </a:r>
            <a:r>
              <a:rPr lang="ru-RU" sz="1200" dirty="0">
                <a:solidFill>
                  <a:srgbClr val="4D4D4D"/>
                </a:solidFill>
              </a:rPr>
              <a:t>гонки, танцевальный спорт, пулевая стрельба, футбол, каратэ, </a:t>
            </a:r>
            <a:r>
              <a:rPr lang="ru-RU" sz="1200" dirty="0" err="1">
                <a:solidFill>
                  <a:srgbClr val="4D4D4D"/>
                </a:solidFill>
              </a:rPr>
              <a:t>всестилевое</a:t>
            </a:r>
            <a:r>
              <a:rPr lang="ru-RU" sz="1200" dirty="0">
                <a:solidFill>
                  <a:srgbClr val="4D4D4D"/>
                </a:solidFill>
              </a:rPr>
              <a:t> каратэ) </a:t>
            </a:r>
            <a:r>
              <a:rPr lang="ru-RU" sz="1200" dirty="0" smtClean="0">
                <a:solidFill>
                  <a:srgbClr val="4D4D4D"/>
                </a:solidFill>
              </a:rPr>
              <a:t>374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33,5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ДО «Спортивная школа им. В.В. Кораблева» </a:t>
            </a:r>
            <a:r>
              <a:rPr lang="ru-RU" sz="1200" dirty="0">
                <a:solidFill>
                  <a:srgbClr val="4D4D4D"/>
                </a:solidFill>
              </a:rPr>
              <a:t>(баскетбол, легкая атлетика, настольный теннис) </a:t>
            </a:r>
            <a:r>
              <a:rPr lang="ru-RU" sz="1200" dirty="0" smtClean="0">
                <a:solidFill>
                  <a:srgbClr val="4D4D4D"/>
                </a:solidFill>
              </a:rPr>
              <a:t>391 занимающийся </a:t>
            </a:r>
            <a:r>
              <a:rPr lang="ru-RU" sz="1200" dirty="0">
                <a:solidFill>
                  <a:srgbClr val="4D4D4D"/>
                </a:solidFill>
              </a:rPr>
              <a:t>– </a:t>
            </a:r>
            <a:r>
              <a:rPr lang="ru-RU" sz="1200" dirty="0" smtClean="0">
                <a:solidFill>
                  <a:srgbClr val="4D4D4D"/>
                </a:solidFill>
              </a:rPr>
              <a:t>23,3 </a:t>
            </a:r>
            <a:r>
              <a:rPr lang="ru-RU" sz="1200" dirty="0" err="1" smtClean="0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 </a:t>
            </a:r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«СКК «Союз» (фигурное катание, хоккей)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216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36,1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«ФОК «Лесной» </a:t>
            </a:r>
            <a:r>
              <a:rPr lang="ru-RU" sz="1200" dirty="0" smtClean="0">
                <a:solidFill>
                  <a:srgbClr val="4D4D4D"/>
                </a:solidFill>
              </a:rPr>
              <a:t>(бокс</a:t>
            </a:r>
            <a:r>
              <a:rPr lang="ru-RU" sz="1200" dirty="0">
                <a:solidFill>
                  <a:srgbClr val="4D4D4D"/>
                </a:solidFill>
              </a:rPr>
              <a:t>, </a:t>
            </a:r>
            <a:r>
              <a:rPr lang="ru-RU" sz="1200" dirty="0" smtClean="0">
                <a:solidFill>
                  <a:srgbClr val="4D4D4D"/>
                </a:solidFill>
              </a:rPr>
              <a:t>баскетбол, скандинавская ходьба) 165 </a:t>
            </a:r>
            <a:r>
              <a:rPr lang="ru-RU" sz="1200" dirty="0">
                <a:solidFill>
                  <a:srgbClr val="4D4D4D"/>
                </a:solidFill>
              </a:rPr>
              <a:t>занимающихся </a:t>
            </a:r>
            <a:r>
              <a:rPr lang="ru-RU" sz="1200">
                <a:solidFill>
                  <a:srgbClr val="4D4D4D"/>
                </a:solidFill>
              </a:rPr>
              <a:t>– </a:t>
            </a:r>
            <a:r>
              <a:rPr lang="ru-RU" sz="1200" smtClean="0">
                <a:solidFill>
                  <a:srgbClr val="4D4D4D"/>
                </a:solidFill>
              </a:rPr>
              <a:t>17,1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9461" name="Rectangle 44"/>
          <p:cNvSpPr>
            <a:spLocks noChangeArrowheads="1"/>
          </p:cNvSpPr>
          <p:nvPr/>
        </p:nvSpPr>
        <p:spPr bwMode="auto">
          <a:xfrm>
            <a:off x="4427538" y="1268413"/>
            <a:ext cx="4485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216,7 </a:t>
            </a:r>
            <a:r>
              <a:rPr lang="ru-RU" sz="1400" b="1" dirty="0" err="1">
                <a:solidFill>
                  <a:srgbClr val="660033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19462" name="AutoShape 45"/>
          <p:cNvSpPr>
            <a:spLocks noChangeArrowheads="1"/>
          </p:cNvSpPr>
          <p:nvPr/>
        </p:nvSpPr>
        <p:spPr bwMode="auto">
          <a:xfrm rot="-5400000">
            <a:off x="323056" y="3717132"/>
            <a:ext cx="217487" cy="215900"/>
          </a:xfrm>
          <a:prstGeom prst="flowChartMagneticDrum">
            <a:avLst/>
          </a:prstGeom>
          <a:solidFill>
            <a:srgbClr val="FF7C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46"/>
          <p:cNvSpPr>
            <a:spLocks noChangeArrowheads="1"/>
          </p:cNvSpPr>
          <p:nvPr/>
        </p:nvSpPr>
        <p:spPr bwMode="auto">
          <a:xfrm rot="-5400000">
            <a:off x="323056" y="4150519"/>
            <a:ext cx="217488" cy="215900"/>
          </a:xfrm>
          <a:prstGeom prst="flowChartMagneticDrum">
            <a:avLst/>
          </a:prstGeom>
          <a:solidFill>
            <a:srgbClr val="9933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47"/>
          <p:cNvSpPr>
            <a:spLocks noChangeArrowheads="1"/>
          </p:cNvSpPr>
          <p:nvPr/>
        </p:nvSpPr>
        <p:spPr bwMode="auto">
          <a:xfrm rot="-5400000">
            <a:off x="323056" y="4582319"/>
            <a:ext cx="217488" cy="215900"/>
          </a:xfrm>
          <a:prstGeom prst="flowChartMagneticDrum">
            <a:avLst/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611188" y="3644900"/>
            <a:ext cx="2761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>Спорт высших достижений</a:t>
            </a:r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19466" name="Rectangle 49"/>
          <p:cNvSpPr>
            <a:spLocks noChangeArrowheads="1"/>
          </p:cNvSpPr>
          <p:nvPr/>
        </p:nvSpPr>
        <p:spPr bwMode="auto">
          <a:xfrm>
            <a:off x="611188" y="4508500"/>
            <a:ext cx="3114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Другие вопросы в </a:t>
            </a:r>
            <a:r>
              <a:rPr lang="ru-RU" sz="1600" dirty="0" smtClean="0">
                <a:solidFill>
                  <a:srgbClr val="4D4D4D"/>
                </a:solidFill>
              </a:rPr>
              <a:t>области </a:t>
            </a:r>
          </a:p>
          <a:p>
            <a:r>
              <a:rPr lang="ru-RU" sz="1600" dirty="0" smtClean="0">
                <a:solidFill>
                  <a:srgbClr val="4D4D4D"/>
                </a:solidFill>
              </a:rPr>
              <a:t>физической культуры и</a:t>
            </a:r>
            <a:r>
              <a:rPr lang="en-US" sz="1600" dirty="0" smtClean="0">
                <a:solidFill>
                  <a:srgbClr val="4D4D4D"/>
                </a:solidFill>
              </a:rPr>
              <a:t> </a:t>
            </a:r>
            <a:r>
              <a:rPr lang="ru-RU" sz="1600" dirty="0">
                <a:solidFill>
                  <a:srgbClr val="4D4D4D"/>
                </a:solidFill>
              </a:rPr>
              <a:t>спорта</a:t>
            </a:r>
          </a:p>
        </p:txBody>
      </p:sp>
      <p:sp>
        <p:nvSpPr>
          <p:cNvPr id="19467" name="Rectangle 50"/>
          <p:cNvSpPr>
            <a:spLocks noChangeArrowheads="1"/>
          </p:cNvSpPr>
          <p:nvPr/>
        </p:nvSpPr>
        <p:spPr bwMode="auto">
          <a:xfrm>
            <a:off x="611188" y="4076700"/>
            <a:ext cx="1738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Массовый спорт</a:t>
            </a:r>
          </a:p>
        </p:txBody>
      </p:sp>
      <p:pic>
        <p:nvPicPr>
          <p:cNvPr id="19468" name="Picture 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50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04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8863"/>
            <a:ext cx="4302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431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504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57"/>
          <p:cNvPicPr>
            <a:picLocks noChangeAspect="1" noChangeArrowheads="1"/>
          </p:cNvPicPr>
          <p:nvPr/>
        </p:nvPicPr>
        <p:blipFill>
          <a:blip r:embed="rId8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635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6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7245"/>
          <a:stretch>
            <a:fillRect/>
          </a:stretch>
        </p:blipFill>
        <p:spPr bwMode="auto">
          <a:xfrm>
            <a:off x="635336" y="4868863"/>
            <a:ext cx="3024187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11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82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7"/>
          <p:cNvSpPr>
            <a:spLocks noChangeArrowheads="1"/>
          </p:cNvSpPr>
          <p:nvPr/>
        </p:nvSpPr>
        <p:spPr bwMode="auto">
          <a:xfrm>
            <a:off x="5508625" y="357346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86"/>
          <p:cNvSpPr>
            <a:spLocks noChangeArrowheads="1"/>
          </p:cNvSpPr>
          <p:nvPr/>
        </p:nvSpPr>
        <p:spPr bwMode="auto">
          <a:xfrm>
            <a:off x="5508625" y="2997200"/>
            <a:ext cx="3311525" cy="503238"/>
          </a:xfrm>
          <a:prstGeom prst="homePlate">
            <a:avLst>
              <a:gd name="adj" fmla="val 164511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85"/>
          <p:cNvSpPr>
            <a:spLocks noChangeArrowheads="1"/>
          </p:cNvSpPr>
          <p:nvPr/>
        </p:nvSpPr>
        <p:spPr bwMode="auto">
          <a:xfrm>
            <a:off x="5508625" y="2420938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84"/>
          <p:cNvSpPr>
            <a:spLocks noChangeArrowheads="1"/>
          </p:cNvSpPr>
          <p:nvPr/>
        </p:nvSpPr>
        <p:spPr bwMode="auto">
          <a:xfrm>
            <a:off x="5508625" y="1844675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83"/>
          <p:cNvSpPr>
            <a:spLocks noChangeArrowheads="1"/>
          </p:cNvSpPr>
          <p:nvPr/>
        </p:nvSpPr>
        <p:spPr bwMode="auto">
          <a:xfrm>
            <a:off x="5508625" y="126841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расходы на социальную политику</a:t>
            </a:r>
          </a:p>
        </p:txBody>
      </p:sp>
      <p:sp>
        <p:nvSpPr>
          <p:cNvPr id="20488" name="Rectangle 71"/>
          <p:cNvSpPr>
            <a:spLocks noChangeArrowheads="1"/>
          </p:cNvSpPr>
          <p:nvPr/>
        </p:nvSpPr>
        <p:spPr bwMode="auto">
          <a:xfrm>
            <a:off x="684213" y="1700213"/>
            <a:ext cx="41767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Пензенской области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89,2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(</a:t>
            </a:r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372,0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города Заречного </a:t>
            </a:r>
            <a:r>
              <a:rPr lang="ru-RU" sz="1400" dirty="0" smtClean="0">
                <a:solidFill>
                  <a:srgbClr val="4D4D4D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3,1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(12,8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  <a:endParaRPr lang="en-US" sz="1400" dirty="0">
              <a:solidFill>
                <a:srgbClr val="336699"/>
              </a:solidFill>
              <a:latin typeface="Tahoma" pitchFamily="34" charset="0"/>
            </a:endParaRPr>
          </a:p>
          <a:p>
            <a:endParaRPr lang="ru-RU" sz="1400" dirty="0">
              <a:solidFill>
                <a:srgbClr val="4D4D4D"/>
              </a:solidFill>
              <a:latin typeface="Tahoma" pitchFamily="34" charset="0"/>
            </a:endParaRP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федерального бюджета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7,7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(32,3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</p:txBody>
      </p:sp>
      <p:graphicFrame>
        <p:nvGraphicFramePr>
          <p:cNvPr id="2" name="Object 7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62760"/>
              </p:ext>
            </p:extLst>
          </p:nvPr>
        </p:nvGraphicFramePr>
        <p:xfrm>
          <a:off x="3614738" y="4371975"/>
          <a:ext cx="51911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0" name="Rectangle 74"/>
          <p:cNvSpPr>
            <a:spLocks noChangeArrowheads="1"/>
          </p:cNvSpPr>
          <p:nvPr/>
        </p:nvSpPr>
        <p:spPr bwMode="auto">
          <a:xfrm>
            <a:off x="250825" y="1196975"/>
            <a:ext cx="4809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</a:rPr>
              <a:t>Всего расходов в </a:t>
            </a:r>
            <a:r>
              <a:rPr lang="ru-RU" sz="1600" b="1" dirty="0" smtClean="0">
                <a:solidFill>
                  <a:srgbClr val="003366"/>
                </a:solidFill>
              </a:rPr>
              <a:t>2025 </a:t>
            </a:r>
            <a:r>
              <a:rPr lang="ru-RU" sz="1600" b="1" dirty="0">
                <a:solidFill>
                  <a:srgbClr val="003366"/>
                </a:solidFill>
              </a:rPr>
              <a:t>году </a:t>
            </a:r>
            <a:r>
              <a:rPr lang="ru-RU" sz="1600" b="1" dirty="0" smtClean="0">
                <a:solidFill>
                  <a:srgbClr val="003366"/>
                </a:solidFill>
              </a:rPr>
              <a:t>417,1 </a:t>
            </a:r>
            <a:r>
              <a:rPr lang="ru-RU" sz="1600" b="1" dirty="0" err="1">
                <a:solidFill>
                  <a:srgbClr val="003366"/>
                </a:solidFill>
              </a:rPr>
              <a:t>млн.рублей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20491" name="Rectangle 75"/>
          <p:cNvSpPr>
            <a:spLocks noChangeArrowheads="1"/>
          </p:cNvSpPr>
          <p:nvPr/>
        </p:nvSpPr>
        <p:spPr bwMode="auto">
          <a:xfrm>
            <a:off x="5508625" y="1268413"/>
            <a:ext cx="29368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6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Охрана семьи и детства </a:t>
            </a:r>
          </a:p>
          <a:p>
            <a:endParaRPr lang="ru-RU" sz="1600">
              <a:solidFill>
                <a:srgbClr val="4D4D4D"/>
              </a:solidFill>
            </a:endParaRPr>
          </a:p>
          <a:p>
            <a:endParaRPr lang="ru-RU" sz="1000">
              <a:solidFill>
                <a:srgbClr val="4D4D4D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обеспечение населения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обслуживание населения</a:t>
            </a:r>
            <a:r>
              <a:rPr lang="ru-RU" sz="1200"/>
              <a:t> </a:t>
            </a:r>
          </a:p>
          <a:p>
            <a:endParaRPr lang="ru-RU" sz="2000"/>
          </a:p>
          <a:p>
            <a:r>
              <a:rPr lang="ru-RU" sz="1200">
                <a:solidFill>
                  <a:schemeClr val="bg1"/>
                </a:solidFill>
              </a:rPr>
              <a:t>Другие вопросы в области социальной политики</a:t>
            </a:r>
          </a:p>
          <a:p>
            <a:endParaRPr lang="ru-RU" sz="10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Пенсионное обеспечение</a:t>
            </a:r>
          </a:p>
        </p:txBody>
      </p:sp>
      <p:pic>
        <p:nvPicPr>
          <p:cNvPr id="20492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356393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77"/>
          <p:cNvPicPr>
            <a:picLocks noChangeAspect="1" noChangeArrowheads="1"/>
          </p:cNvPicPr>
          <p:nvPr/>
        </p:nvPicPr>
        <p:blipFill>
          <a:blip r:embed="rId4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508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78"/>
          <p:cNvPicPr>
            <a:picLocks noChangeAspect="1" noChangeArrowheads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79"/>
          <p:cNvPicPr>
            <a:picLocks noChangeAspect="1" noChangeArrowheads="1"/>
          </p:cNvPicPr>
          <p:nvPr/>
        </p:nvPicPr>
        <p:blipFill>
          <a:blip r:embed="rId6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80"/>
          <p:cNvPicPr>
            <a:picLocks noChangeAspect="1" noChangeArrowheads="1"/>
          </p:cNvPicPr>
          <p:nvPr/>
        </p:nvPicPr>
        <p:blipFill>
          <a:blip r:embed="rId7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49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81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8" name="AutoShape 88"/>
          <p:cNvSpPr>
            <a:spLocks noChangeArrowheads="1"/>
          </p:cNvSpPr>
          <p:nvPr/>
        </p:nvSpPr>
        <p:spPr bwMode="auto">
          <a:xfrm rot="-5400000">
            <a:off x="286544" y="18105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89"/>
          <p:cNvSpPr>
            <a:spLocks noChangeArrowheads="1"/>
          </p:cNvSpPr>
          <p:nvPr/>
        </p:nvSpPr>
        <p:spPr bwMode="auto">
          <a:xfrm rot="-5400000">
            <a:off x="286544" y="26741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90"/>
          <p:cNvSpPr>
            <a:spLocks noChangeArrowheads="1"/>
          </p:cNvSpPr>
          <p:nvPr/>
        </p:nvSpPr>
        <p:spPr bwMode="auto">
          <a:xfrm rot="-5400000">
            <a:off x="286544" y="35377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12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604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16632"/>
            <a:ext cx="8991600" cy="5040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 (109 452,5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8351352"/>
              </p:ext>
            </p:extLst>
          </p:nvPr>
        </p:nvGraphicFramePr>
        <p:xfrm>
          <a:off x="72579" y="814015"/>
          <a:ext cx="8928992" cy="5859543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21 481,4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222» (капитальный ремонт здания и ограждений)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1 470,3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220» (капитальный ремонт ограждений)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221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1 546,7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225 (капитальный ремонт здания)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1 485,9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4»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4 279,4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МАДОУ «Детский сад № 15»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2 360,8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МАДОУ «Детский сад № 17»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4 340,0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19»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204,5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общего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1 949,5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1 170,0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«ЦДТТ»(капитальный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2 535,0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2 628,8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«Центр здоровья и досуга» (туалетный комплекс)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828,8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5 995,7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«СШОР «СОЮЗ» ул. им. М.В. Проценко, 17 (капитальный ремонт системы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теплоснабжения)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2 902,5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«Комплексная спортивная школа олимпийского резерва» пр. Мира, 3А (капитальный ремонт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оповещения)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«Комплексная спортивная школа олимпийского резерва»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(капитальный ремонт системы оповещения)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599,2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81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594,0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537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88640"/>
            <a:ext cx="8991600" cy="432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 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(109 452,5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6288590"/>
              </p:ext>
            </p:extLst>
          </p:nvPr>
        </p:nvGraphicFramePr>
        <p:xfrm>
          <a:off x="72579" y="980728"/>
          <a:ext cx="8928992" cy="4511040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Капитальный ремонт прочих объектов,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12 266,7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Жилой дом по ул.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Озёрская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2 483,1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«КЦСОН» ул. Моховая, 46 (капитальный ремонт нежилого здания (лифт))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4 791,1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ул. Комсомольская, А2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756,8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пр-т 30-летия Победы,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1 199,8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Нежилое помещение МКУ «УГЗ» пр-т 30-летия Победы, 4Б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915,9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прочих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Устройство пандусов для инвалидов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1 350,0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Капитальный ремонт инженерных сетей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11 825,4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Благоустройство водных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1 520,3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Автомобильные дороги и внутриквартальные проезды (капремонт автобусных остановок и посадочных павильонов, текущий ремонт)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27 687,3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Повышение уровня благоустройства дворовых, общественных территорий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26 046,9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14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348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/>
          <p:cNvSpPr>
            <a:spLocks noChangeArrowheads="1"/>
          </p:cNvSpPr>
          <p:nvPr/>
        </p:nvSpPr>
        <p:spPr bwMode="auto">
          <a:xfrm>
            <a:off x="2192266" y="3645024"/>
            <a:ext cx="1780306" cy="1373965"/>
          </a:xfrm>
          <a:prstGeom prst="flowChartMagneticDisk">
            <a:avLst/>
          </a:prstGeom>
          <a:solidFill>
            <a:srgbClr val="49B18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CCFFFF"/>
                </a:solidFill>
                <a:latin typeface="Tahoma" pitchFamily="34" charset="0"/>
              </a:rPr>
              <a:t>0,5 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F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>
            <a:off x="5146675" y="3717032"/>
            <a:ext cx="1657350" cy="1301958"/>
          </a:xfrm>
          <a:prstGeom prst="flowChartMagneticDisk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CCFFCC"/>
                </a:solidFill>
                <a:latin typeface="Tahoma" pitchFamily="34" charset="0"/>
              </a:rPr>
              <a:t>0,4 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CC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</p:txBody>
      </p:sp>
      <p:sp>
        <p:nvSpPr>
          <p:cNvPr id="21509" name="AutoShape 17"/>
          <p:cNvSpPr>
            <a:spLocks noChangeArrowheads="1"/>
          </p:cNvSpPr>
          <p:nvPr/>
        </p:nvSpPr>
        <p:spPr bwMode="auto">
          <a:xfrm>
            <a:off x="2192266" y="1340768"/>
            <a:ext cx="4612553" cy="2016224"/>
          </a:xfrm>
          <a:prstGeom prst="downArrowCallout">
            <a:avLst>
              <a:gd name="adj1" fmla="val 27755"/>
              <a:gd name="adj2" fmla="val 27755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719137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Объем расходов на обслуживание </a:t>
            </a:r>
            <a:b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муниципального долга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23850" y="5589588"/>
            <a:ext cx="8496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Расходы на обслуживание муниципального долга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соответствуют требованиям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статьи 111 Бюджетного кодекса Российской Федерации –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не более 15%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к расходам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149057" y="508476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2025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2217218" y="508476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15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99" y="1412378"/>
            <a:ext cx="293183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ОБ 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2025 ГОД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endParaRPr lang="ru-RU" b="1" i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7922377" y="3621071"/>
            <a:ext cx="823572" cy="1224136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642350" cy="504056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14425D"/>
                </a:solidFill>
              </a:rPr>
              <a:t>Основные параметры исполнения бюджета </a:t>
            </a:r>
            <a:br>
              <a:rPr lang="ru-RU" sz="2200" b="1" dirty="0" smtClean="0">
                <a:solidFill>
                  <a:srgbClr val="14425D"/>
                </a:solidFill>
              </a:rPr>
            </a:br>
            <a:r>
              <a:rPr lang="ru-RU" sz="2200" b="1" dirty="0" smtClean="0">
                <a:solidFill>
                  <a:srgbClr val="14425D"/>
                </a:solidFill>
              </a:rPr>
              <a:t>в 2025 году, </a:t>
            </a:r>
            <a:r>
              <a:rPr lang="ru-RU" sz="2200" b="1" dirty="0" err="1" smtClean="0">
                <a:solidFill>
                  <a:srgbClr val="14425D"/>
                </a:solidFill>
              </a:rPr>
              <a:t>млн.рублей</a:t>
            </a:r>
            <a:endParaRPr lang="ru-RU" sz="2200" b="1" dirty="0" smtClean="0">
              <a:solidFill>
                <a:srgbClr val="14425D"/>
              </a:solidFill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 rot="5400000">
            <a:off x="7884370" y="2204862"/>
            <a:ext cx="792086" cy="1224138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7902623" y="2516849"/>
            <a:ext cx="10436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Профицит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10,8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2</a:t>
            </a:r>
            <a:endParaRPr lang="en-US" sz="900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902624" y="3933057"/>
            <a:ext cx="104360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Дефицит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-51,9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84990"/>
              </p:ext>
            </p:extLst>
          </p:nvPr>
        </p:nvGraphicFramePr>
        <p:xfrm>
          <a:off x="457200" y="1600200"/>
          <a:ext cx="72111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260350"/>
            <a:ext cx="9036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3366"/>
                </a:solidFill>
                <a:latin typeface="Tahoma" pitchFamily="34" charset="0"/>
              </a:rPr>
              <a:t>Динамика и структура доходов бюджета, </a:t>
            </a:r>
            <a:r>
              <a:rPr lang="ru-RU" sz="2200" b="1" dirty="0" err="1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3</a:t>
            </a:r>
            <a:endParaRPr lang="en-US" sz="9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83408"/>
              </p:ext>
            </p:extLst>
          </p:nvPr>
        </p:nvGraphicFramePr>
        <p:xfrm>
          <a:off x="251520" y="1268760"/>
          <a:ext cx="8651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75634"/>
              </p:ext>
            </p:extLst>
          </p:nvPr>
        </p:nvGraphicFramePr>
        <p:xfrm>
          <a:off x="3491881" y="1027906"/>
          <a:ext cx="6336703" cy="49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137857"/>
              </p:ext>
            </p:extLst>
          </p:nvPr>
        </p:nvGraphicFramePr>
        <p:xfrm>
          <a:off x="73024" y="1437074"/>
          <a:ext cx="4606925" cy="416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17512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Структура налоговых доходов в динамике, млн.рублей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476375" y="2997200"/>
            <a:ext cx="18002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ctr"/>
            <a:r>
              <a:rPr lang="ru-RU" sz="2800" b="1" dirty="0">
                <a:solidFill>
                  <a:srgbClr val="4D4D4D"/>
                </a:solidFill>
                <a:latin typeface="Tahoma" pitchFamily="34" charset="0"/>
              </a:rPr>
              <a:t>760,</a:t>
            </a:r>
            <a:r>
              <a:rPr lang="en-US" sz="2800" b="1" dirty="0">
                <a:solidFill>
                  <a:srgbClr val="4D4D4D"/>
                </a:solidFill>
                <a:latin typeface="Tahoma" pitchFamily="34" charset="0"/>
              </a:rPr>
              <a:t>0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> </a:t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940425" y="3068638"/>
            <a:ext cx="15843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856,8</a:t>
            </a:r>
            <a:r>
              <a:rPr lang="ru-RU" sz="2000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16013" y="5589588"/>
            <a:ext cx="30241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116013" y="6092825"/>
            <a:ext cx="26638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Налоги на имущество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524750" y="5589588"/>
            <a:ext cx="865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Акцизы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356100" y="5589588"/>
            <a:ext cx="3024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Специальные налоговые режимы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356100" y="6092825"/>
            <a:ext cx="2952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Государственная пошлина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900113" y="5589588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8"/>
          <p:cNvSpPr>
            <a:spLocks noChangeArrowheads="1"/>
          </p:cNvSpPr>
          <p:nvPr/>
        </p:nvSpPr>
        <p:spPr bwMode="auto">
          <a:xfrm>
            <a:off x="900113" y="6092825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9"/>
          <p:cNvSpPr>
            <a:spLocks noChangeArrowheads="1"/>
          </p:cNvSpPr>
          <p:nvPr/>
        </p:nvSpPr>
        <p:spPr bwMode="auto">
          <a:xfrm>
            <a:off x="7308850" y="5589588"/>
            <a:ext cx="215900" cy="2143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20"/>
          <p:cNvSpPr>
            <a:spLocks noChangeArrowheads="1"/>
          </p:cNvSpPr>
          <p:nvPr/>
        </p:nvSpPr>
        <p:spPr bwMode="auto">
          <a:xfrm>
            <a:off x="4140200" y="5589588"/>
            <a:ext cx="215900" cy="214312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21"/>
          <p:cNvSpPr>
            <a:spLocks noChangeArrowheads="1"/>
          </p:cNvSpPr>
          <p:nvPr/>
        </p:nvSpPr>
        <p:spPr bwMode="auto">
          <a:xfrm>
            <a:off x="4140200" y="6092825"/>
            <a:ext cx="215900" cy="2143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2508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76676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2025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4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6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072325"/>
              </p:ext>
            </p:extLst>
          </p:nvPr>
        </p:nvGraphicFramePr>
        <p:xfrm>
          <a:off x="179512" y="836712"/>
          <a:ext cx="4883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91039"/>
              </p:ext>
            </p:extLst>
          </p:nvPr>
        </p:nvGraphicFramePr>
        <p:xfrm>
          <a:off x="4355976" y="764704"/>
          <a:ext cx="4788023" cy="382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66"/>
                </a:solidFill>
                <a:latin typeface="Tahoma" pitchFamily="34" charset="0"/>
              </a:rPr>
              <a:t>Структура неналоговых доходов в динамике, млн.рублей</a:t>
            </a: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27088" y="5084763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827088" y="5516563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827088" y="6021388"/>
            <a:ext cx="215900" cy="215900"/>
          </a:xfrm>
          <a:prstGeom prst="ellipse">
            <a:avLst/>
          </a:prstGeom>
          <a:solidFill>
            <a:srgbClr val="6666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5508625" y="5516563"/>
            <a:ext cx="215900" cy="2159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5508625" y="5084763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>
              <a:solidFill>
                <a:srgbClr val="CCCCFF"/>
              </a:solidFill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116013" y="5445125"/>
            <a:ext cx="3355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использования имущества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16013" y="5013325"/>
            <a:ext cx="1836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продажи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1116013" y="5961063"/>
            <a:ext cx="50228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оказания платных услуг и компенсации затрат</a:t>
            </a:r>
            <a:r>
              <a:rPr lang="ru-RU" sz="13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5795963" y="5456238"/>
            <a:ext cx="2597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Другие </a:t>
            </a:r>
            <a:r>
              <a:rPr lang="ru-RU" sz="1300" b="1" dirty="0" smtClean="0">
                <a:solidFill>
                  <a:srgbClr val="4D4D4D"/>
                </a:solidFill>
              </a:rPr>
              <a:t>неналоговые доходы</a:t>
            </a:r>
            <a:endParaRPr lang="ru-RU" sz="1300" b="1" dirty="0">
              <a:solidFill>
                <a:srgbClr val="4D4D4D"/>
              </a:solidFill>
            </a:endParaRP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5795963" y="5013325"/>
            <a:ext cx="965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rgbClr val="4D4D4D"/>
                </a:solidFill>
              </a:rPr>
              <a:t>Штрафы</a:t>
            </a:r>
            <a:endParaRPr lang="ru-RU" sz="1300" b="1" dirty="0">
              <a:solidFill>
                <a:srgbClr val="4D4D4D"/>
              </a:solidFill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54781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78,8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579596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152,9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7516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18007"/>
              </p:ext>
            </p:extLst>
          </p:nvPr>
        </p:nvGraphicFramePr>
        <p:xfrm>
          <a:off x="4284663" y="1298821"/>
          <a:ext cx="4335925" cy="393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3366"/>
                </a:solidFill>
                <a:latin typeface="Tahoma" pitchFamily="34" charset="0"/>
              </a:rPr>
              <a:t>Структура безвозмездных поступлений в динамике, </a:t>
            </a:r>
            <a:r>
              <a:rPr lang="ru-RU" sz="2200" b="1" dirty="0" err="1" smtClean="0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197613"/>
              </p:ext>
            </p:extLst>
          </p:nvPr>
        </p:nvGraphicFramePr>
        <p:xfrm>
          <a:off x="53624" y="1125538"/>
          <a:ext cx="4513262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Oval 15"/>
          <p:cNvSpPr>
            <a:spLocks noChangeArrowheads="1"/>
          </p:cNvSpPr>
          <p:nvPr/>
        </p:nvSpPr>
        <p:spPr bwMode="auto">
          <a:xfrm>
            <a:off x="468313" y="56610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706424" y="5603764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Другие безвозмездные поступления (субвенции, иные межбюджетные трансферты, возвраты прошлых лет)</a:t>
            </a:r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468313" y="5229225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684213" y="5157788"/>
            <a:ext cx="488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Дотации, связанные с особым режимом функционирования ЗАТО</a:t>
            </a:r>
          </a:p>
        </p:txBody>
      </p:sp>
      <p:sp>
        <p:nvSpPr>
          <p:cNvPr id="11273" name="Oval 19"/>
          <p:cNvSpPr>
            <a:spLocks noChangeArrowheads="1"/>
          </p:cNvSpPr>
          <p:nvPr/>
        </p:nvSpPr>
        <p:spPr bwMode="auto">
          <a:xfrm>
            <a:off x="468313" y="6165850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684213" y="6092825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Субсидии (средства, поступающие в бюджет города на условиях софинансирования)</a:t>
            </a:r>
          </a:p>
        </p:txBody>
      </p:sp>
      <p:sp>
        <p:nvSpPr>
          <p:cNvPr id="11275" name="Oval 21"/>
          <p:cNvSpPr>
            <a:spLocks noChangeArrowheads="1"/>
          </p:cNvSpPr>
          <p:nvPr/>
        </p:nvSpPr>
        <p:spPr bwMode="auto">
          <a:xfrm>
            <a:off x="5724525" y="5373688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22"/>
          <p:cNvSpPr>
            <a:spLocks noChangeArrowheads="1"/>
          </p:cNvSpPr>
          <p:nvPr/>
        </p:nvSpPr>
        <p:spPr bwMode="auto">
          <a:xfrm>
            <a:off x="5724525" y="6092825"/>
            <a:ext cx="215900" cy="215900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5940425" y="5229225"/>
            <a:ext cx="3024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 на поддержку мер по обеспечению сбалансированности бюджета</a:t>
            </a:r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5940425" y="602138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Прочие дотации бюджетам городских округов</a:t>
            </a:r>
          </a:p>
        </p:txBody>
      </p:sp>
      <p:sp>
        <p:nvSpPr>
          <p:cNvPr id="11279" name="Rectangle 30"/>
          <p:cNvSpPr>
            <a:spLocks noChangeArrowheads="1"/>
          </p:cNvSpPr>
          <p:nvPr/>
        </p:nvSpPr>
        <p:spPr bwMode="auto">
          <a:xfrm>
            <a:off x="5867400" y="2781300"/>
            <a:ext cx="18732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2280,8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0" name="Rectangle 31"/>
          <p:cNvSpPr>
            <a:spLocks noChangeArrowheads="1"/>
          </p:cNvSpPr>
          <p:nvPr/>
        </p:nvSpPr>
        <p:spPr bwMode="auto">
          <a:xfrm>
            <a:off x="1258888" y="2781300"/>
            <a:ext cx="20891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2077,4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1" name="Rectangle 32"/>
          <p:cNvSpPr>
            <a:spLocks noChangeArrowheads="1"/>
          </p:cNvSpPr>
          <p:nvPr/>
        </p:nvSpPr>
        <p:spPr bwMode="auto">
          <a:xfrm>
            <a:off x="179388" y="1120775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2024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2" name="Rectangle 33"/>
          <p:cNvSpPr>
            <a:spLocks noChangeArrowheads="1"/>
          </p:cNvSpPr>
          <p:nvPr/>
        </p:nvSpPr>
        <p:spPr bwMode="auto">
          <a:xfrm>
            <a:off x="7956550" y="1125538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3" name="AutoShape 34"/>
          <p:cNvSpPr>
            <a:spLocks noChangeArrowheads="1"/>
          </p:cNvSpPr>
          <p:nvPr/>
        </p:nvSpPr>
        <p:spPr bwMode="auto">
          <a:xfrm>
            <a:off x="2091730" y="1624883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35"/>
          <p:cNvSpPr>
            <a:spLocks noChangeArrowheads="1"/>
          </p:cNvSpPr>
          <p:nvPr/>
        </p:nvSpPr>
        <p:spPr bwMode="auto">
          <a:xfrm>
            <a:off x="6572674" y="1598991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6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413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в 2025 году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7019925" y="1484313"/>
            <a:ext cx="1152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2215,4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7092950" y="2924175"/>
            <a:ext cx="11509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157,1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7092950" y="4292600"/>
            <a:ext cx="1150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533,8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7092950" y="5661025"/>
            <a:ext cx="11509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224,8</a:t>
            </a:r>
          </a:p>
          <a:p>
            <a:pPr algn="ctr"/>
            <a:r>
              <a:rPr lang="ru-RU" sz="1000" dirty="0" err="1" smtClean="0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7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135453"/>
              </p:ext>
            </p:extLst>
          </p:nvPr>
        </p:nvGraphicFramePr>
        <p:xfrm>
          <a:off x="23068" y="1027112"/>
          <a:ext cx="6327102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Функциональная структура расходов в </a:t>
            </a:r>
            <a:r>
              <a:rPr lang="ru-RU" sz="2000" b="1" dirty="0" smtClean="0">
                <a:solidFill>
                  <a:srgbClr val="14425D"/>
                </a:solidFill>
                <a:latin typeface="Tahoma" pitchFamily="34" charset="0"/>
              </a:rPr>
              <a:t>2025 </a:t>
            </a:r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году, </a:t>
            </a:r>
            <a:br>
              <a:rPr lang="ru-RU" sz="2000" b="1" dirty="0">
                <a:solidFill>
                  <a:srgbClr val="14425D"/>
                </a:solidFill>
                <a:latin typeface="Tahoma" pitchFamily="34" charset="0"/>
              </a:rPr>
            </a:br>
            <a:r>
              <a:rPr lang="ru-RU" sz="2000" b="1" dirty="0" err="1">
                <a:solidFill>
                  <a:srgbClr val="14425D"/>
                </a:solidFill>
                <a:latin typeface="Tahoma" pitchFamily="34" charset="0"/>
              </a:rPr>
              <a:t>млн.рублей</a:t>
            </a:r>
            <a:endParaRPr lang="ru-RU" sz="2000" b="1" dirty="0">
              <a:solidFill>
                <a:srgbClr val="14425D"/>
              </a:solidFill>
              <a:latin typeface="Tahoma" pitchFamily="34" charset="0"/>
            </a:endParaRPr>
          </a:p>
        </p:txBody>
      </p:sp>
      <p:sp>
        <p:nvSpPr>
          <p:cNvPr id="12292" name="Oval 9"/>
          <p:cNvSpPr>
            <a:spLocks noChangeArrowheads="1"/>
          </p:cNvSpPr>
          <p:nvPr/>
        </p:nvSpPr>
        <p:spPr bwMode="auto">
          <a:xfrm>
            <a:off x="4787900" y="2349500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4787900" y="3068638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4787900" y="48688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4787900" y="5229225"/>
            <a:ext cx="215900" cy="215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4787900" y="2708275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4787900" y="3429000"/>
            <a:ext cx="215900" cy="215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4787900" y="594995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6"/>
          <p:cNvSpPr>
            <a:spLocks noChangeArrowheads="1"/>
          </p:cNvSpPr>
          <p:nvPr/>
        </p:nvSpPr>
        <p:spPr bwMode="auto">
          <a:xfrm>
            <a:off x="4787900" y="4149725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17"/>
          <p:cNvSpPr>
            <a:spLocks noChangeArrowheads="1"/>
          </p:cNvSpPr>
          <p:nvPr/>
        </p:nvSpPr>
        <p:spPr bwMode="auto">
          <a:xfrm>
            <a:off x="4787900" y="3789363"/>
            <a:ext cx="215900" cy="2159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5076825" y="2276475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Образование </a:t>
            </a:r>
            <a:r>
              <a:rPr lang="ru-RU" sz="1200" dirty="0" smtClean="0"/>
              <a:t>(1447,3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5076825" y="2997200"/>
            <a:ext cx="32042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Социальная политика </a:t>
            </a:r>
            <a:r>
              <a:rPr lang="ru-RU" sz="1200" dirty="0" smtClean="0"/>
              <a:t>(416,0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5076825" y="4868863"/>
            <a:ext cx="2367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Экономика </a:t>
            </a:r>
            <a:r>
              <a:rPr lang="ru-RU" sz="1200" dirty="0" smtClean="0"/>
              <a:t>(232,8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5076825" y="5157788"/>
            <a:ext cx="38765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Общегосударственные вопросы </a:t>
            </a:r>
            <a:r>
              <a:rPr lang="ru-RU" sz="1200" dirty="0" smtClean="0"/>
              <a:t>(431,5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5" name="Rectangle 22"/>
          <p:cNvSpPr>
            <a:spLocks noChangeArrowheads="1"/>
          </p:cNvSpPr>
          <p:nvPr/>
        </p:nvSpPr>
        <p:spPr bwMode="auto">
          <a:xfrm>
            <a:off x="5076825" y="2636838"/>
            <a:ext cx="2223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Культура </a:t>
            </a:r>
            <a:r>
              <a:rPr lang="ru-RU" sz="1200" dirty="0" smtClean="0"/>
              <a:t>(277,9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5076825" y="3357563"/>
            <a:ext cx="36585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Физическая культура и спорт </a:t>
            </a:r>
            <a:r>
              <a:rPr lang="ru-RU" sz="1200" dirty="0" smtClean="0"/>
              <a:t>(215,4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5076825" y="5805488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Жилищно-коммунальное хозяйство</a:t>
            </a:r>
          </a:p>
          <a:p>
            <a:r>
              <a:rPr lang="ru-RU" sz="1200" dirty="0"/>
              <a:t>(</a:t>
            </a:r>
            <a:r>
              <a:rPr lang="ru-RU" sz="1200" dirty="0" smtClean="0"/>
              <a:t>167,1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5076825" y="407670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Обслуживание муниципального долга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(0,4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5076825" y="3716338"/>
            <a:ext cx="3887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Средства массовой информации </a:t>
            </a:r>
            <a:r>
              <a:rPr lang="ru-RU" sz="1200" dirty="0" smtClean="0"/>
              <a:t>(45,4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5076825" y="5516563"/>
            <a:ext cx="3579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Национальная безопасность </a:t>
            </a:r>
            <a:r>
              <a:rPr lang="ru-RU" sz="1200" dirty="0" smtClean="0"/>
              <a:t>(35,4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1" name="Rectangle 28"/>
          <p:cNvSpPr>
            <a:spLocks noChangeArrowheads="1"/>
          </p:cNvSpPr>
          <p:nvPr/>
        </p:nvSpPr>
        <p:spPr bwMode="auto">
          <a:xfrm>
            <a:off x="5076825" y="4508500"/>
            <a:ext cx="2817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Здравоохранение </a:t>
            </a:r>
            <a:r>
              <a:rPr lang="ru-RU" sz="1200" dirty="0" smtClean="0"/>
              <a:t>(10,5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12" name="Oval 29"/>
          <p:cNvSpPr>
            <a:spLocks noChangeArrowheads="1"/>
          </p:cNvSpPr>
          <p:nvPr/>
        </p:nvSpPr>
        <p:spPr bwMode="auto">
          <a:xfrm>
            <a:off x="4787900" y="558958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30"/>
          <p:cNvSpPr>
            <a:spLocks noChangeArrowheads="1"/>
          </p:cNvSpPr>
          <p:nvPr/>
        </p:nvSpPr>
        <p:spPr bwMode="auto">
          <a:xfrm>
            <a:off x="4787900" y="4508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31"/>
          <p:cNvSpPr>
            <a:spLocks noChangeArrowheads="1"/>
          </p:cNvSpPr>
          <p:nvPr/>
        </p:nvSpPr>
        <p:spPr bwMode="auto">
          <a:xfrm>
            <a:off x="1187450" y="3284538"/>
            <a:ext cx="25923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3279,7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2315" name="AutoShape 34"/>
          <p:cNvSpPr>
            <a:spLocks noChangeArrowheads="1"/>
          </p:cNvSpPr>
          <p:nvPr/>
        </p:nvSpPr>
        <p:spPr bwMode="auto">
          <a:xfrm>
            <a:off x="2343509" y="137037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35"/>
          <p:cNvSpPr>
            <a:spLocks noChangeArrowheads="1"/>
          </p:cNvSpPr>
          <p:nvPr/>
        </p:nvSpPr>
        <p:spPr bwMode="auto">
          <a:xfrm>
            <a:off x="2244845" y="1380099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8</a:t>
            </a:r>
            <a:endParaRPr lang="en-US" sz="900" b="1" dirty="0"/>
          </a:p>
        </p:txBody>
      </p:sp>
      <p:graphicFrame>
        <p:nvGraphicFramePr>
          <p:cNvPr id="6575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6210"/>
              </p:ext>
            </p:extLst>
          </p:nvPr>
        </p:nvGraphicFramePr>
        <p:xfrm>
          <a:off x="4787900" y="981075"/>
          <a:ext cx="4176713" cy="1127416"/>
        </p:xfrm>
        <a:graphic>
          <a:graphicData uri="http://schemas.openxmlformats.org/drawingml/2006/table">
            <a:tbl>
              <a:tblPr/>
              <a:tblGrid>
                <a:gridCol w="2625725"/>
                <a:gridCol w="1550988"/>
              </a:tblGrid>
              <a:tr h="30463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Всего расходов,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млн.рублей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2024год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2949,9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2025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3279,7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План 2025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3354,4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>
            <a:fillRect/>
          </a:stretch>
        </p:blipFill>
        <p:spPr bwMode="auto">
          <a:xfrm>
            <a:off x="1827538" y="5164308"/>
            <a:ext cx="1727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51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5842" r="38904" b="17143"/>
          <a:stretch>
            <a:fillRect/>
          </a:stretch>
        </p:blipFill>
        <p:spPr bwMode="auto">
          <a:xfrm>
            <a:off x="3501726" y="5164308"/>
            <a:ext cx="13096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47"/>
          <p:cNvSpPr>
            <a:spLocks noChangeArrowheads="1"/>
          </p:cNvSpPr>
          <p:nvPr/>
        </p:nvSpPr>
        <p:spPr bwMode="auto">
          <a:xfrm>
            <a:off x="276582" y="1052736"/>
            <a:ext cx="4537075" cy="3960589"/>
          </a:xfrm>
          <a:prstGeom prst="rect">
            <a:avLst/>
          </a:prstGeom>
          <a:gradFill rotWithShape="1">
            <a:gsLst>
              <a:gs pos="0">
                <a:srgbClr val="336699">
                  <a:alpha val="9000"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Приоритетные направления расходов бюджета: </a:t>
            </a:r>
            <a:b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расходы на учреждения, подведомственные </a:t>
            </a:r>
            <a:b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Департаменту культуры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Tahoma" pitchFamily="34" charset="0"/>
              </a:rPr>
              <a:t>г. Заречного</a:t>
            </a:r>
            <a:r>
              <a:rPr lang="ru-RU" sz="2000" b="1" dirty="0" smtClean="0">
                <a:latin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</a:rPr>
            </a:br>
            <a:endParaRPr lang="ru-RU" sz="2000" b="1" dirty="0" smtClean="0">
              <a:latin typeface="Tahoma" pitchFamily="34" charset="0"/>
            </a:endParaRPr>
          </a:p>
        </p:txBody>
      </p:sp>
      <p:graphicFrame>
        <p:nvGraphicFramePr>
          <p:cNvPr id="2" name="Object 1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5842474"/>
              </p:ext>
            </p:extLst>
          </p:nvPr>
        </p:nvGraphicFramePr>
        <p:xfrm>
          <a:off x="4838700" y="1247775"/>
          <a:ext cx="3975100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9" name="Rectangle 287"/>
          <p:cNvSpPr>
            <a:spLocks noChangeArrowheads="1"/>
          </p:cNvSpPr>
          <p:nvPr/>
        </p:nvSpPr>
        <p:spPr bwMode="auto">
          <a:xfrm>
            <a:off x="539750" y="1557338"/>
            <a:ext cx="43926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Театр юного зрителя </a:t>
            </a:r>
            <a:r>
              <a:rPr lang="ru-RU" sz="1200" dirty="0" smtClean="0">
                <a:solidFill>
                  <a:srgbClr val="4D4D4D"/>
                </a:solidFill>
              </a:rPr>
              <a:t>(46,3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Центр здоровья и досуга </a:t>
            </a:r>
            <a:r>
              <a:rPr lang="ru-RU" sz="1200" dirty="0" smtClean="0">
                <a:solidFill>
                  <a:srgbClr val="4D4D4D"/>
                </a:solidFill>
              </a:rPr>
              <a:t>(52,2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Дворец культуры «Современник» </a:t>
            </a:r>
            <a:r>
              <a:rPr lang="ru-RU" sz="1200" dirty="0" smtClean="0">
                <a:solidFill>
                  <a:srgbClr val="4D4D4D"/>
                </a:solidFill>
              </a:rPr>
              <a:t>(69,5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Дом культуры «Дружба» </a:t>
            </a:r>
            <a:r>
              <a:rPr lang="ru-RU" sz="1200" dirty="0" smtClean="0">
                <a:solidFill>
                  <a:srgbClr val="4D4D4D"/>
                </a:solidFill>
              </a:rPr>
              <a:t>(23,7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 err="1">
                <a:solidFill>
                  <a:srgbClr val="4D4D4D"/>
                </a:solidFill>
              </a:rPr>
              <a:t>Молодежно</a:t>
            </a:r>
            <a:r>
              <a:rPr lang="ru-RU" sz="1200" dirty="0">
                <a:solidFill>
                  <a:srgbClr val="4D4D4D"/>
                </a:solidFill>
              </a:rPr>
              <a:t>-досуговый центр «Ровесник»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(36,6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Музейно-выставочный центр </a:t>
            </a:r>
            <a:r>
              <a:rPr lang="ru-RU" sz="1200" dirty="0" smtClean="0">
                <a:solidFill>
                  <a:srgbClr val="4D4D4D"/>
                </a:solidFill>
              </a:rPr>
              <a:t>(20,6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Информационно-библиотечное объединение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(33,7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Детская школа искусств (дополнительное образование детей) </a:t>
            </a:r>
            <a:r>
              <a:rPr lang="ru-RU" sz="1200" dirty="0" smtClean="0">
                <a:solidFill>
                  <a:srgbClr val="4D4D4D"/>
                </a:solidFill>
              </a:rPr>
              <a:t>(174,6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endParaRPr lang="ru-RU" sz="1200" dirty="0">
              <a:solidFill>
                <a:srgbClr val="4D4D4D"/>
              </a:solidFill>
            </a:endParaRPr>
          </a:p>
        </p:txBody>
      </p:sp>
      <p:sp>
        <p:nvSpPr>
          <p:cNvPr id="18440" name="Rectangle 289"/>
          <p:cNvSpPr>
            <a:spLocks noChangeArrowheads="1"/>
          </p:cNvSpPr>
          <p:nvPr/>
        </p:nvSpPr>
        <p:spPr bwMode="auto">
          <a:xfrm>
            <a:off x="250825" y="1125538"/>
            <a:ext cx="4485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2025 </a:t>
            </a:r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475,3 </a:t>
            </a:r>
            <a:r>
              <a:rPr lang="ru-RU" sz="1400" b="1" dirty="0" err="1">
                <a:solidFill>
                  <a:srgbClr val="003300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003300"/>
              </a:solidFill>
              <a:latin typeface="Tahoma" pitchFamily="34" charset="0"/>
            </a:endParaRPr>
          </a:p>
        </p:txBody>
      </p:sp>
      <p:pic>
        <p:nvPicPr>
          <p:cNvPr id="18441" name="Picture 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74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2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9573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2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2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538552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339"/>
          <p:cNvSpPr>
            <a:spLocks noChangeArrowheads="1"/>
          </p:cNvSpPr>
          <p:nvPr/>
        </p:nvSpPr>
        <p:spPr bwMode="auto">
          <a:xfrm>
            <a:off x="5435600" y="3573463"/>
            <a:ext cx="35274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Библиотеки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Музеи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Театральное искусство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Культурно-досуговые формирования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Проведение культурно-массовых мероприятий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5F5F5F"/>
                </a:solidFill>
              </a:rPr>
              <a:t>Другие вопросы в области культуры</a:t>
            </a:r>
          </a:p>
        </p:txBody>
      </p:sp>
      <p:sp>
        <p:nvSpPr>
          <p:cNvPr id="18450" name="AutoShape 340"/>
          <p:cNvSpPr>
            <a:spLocks noChangeArrowheads="1"/>
          </p:cNvSpPr>
          <p:nvPr/>
        </p:nvSpPr>
        <p:spPr bwMode="auto">
          <a:xfrm rot="-5400000">
            <a:off x="5218906" y="3574257"/>
            <a:ext cx="217487" cy="215900"/>
          </a:xfrm>
          <a:prstGeom prst="flowChartMagneticDrum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341"/>
          <p:cNvSpPr>
            <a:spLocks noChangeArrowheads="1"/>
          </p:cNvSpPr>
          <p:nvPr/>
        </p:nvSpPr>
        <p:spPr bwMode="auto">
          <a:xfrm rot="-5400000">
            <a:off x="5218906" y="3934619"/>
            <a:ext cx="217488" cy="215900"/>
          </a:xfrm>
          <a:prstGeom prst="flowChartMagneticDrum">
            <a:avLst/>
          </a:prstGeom>
          <a:solidFill>
            <a:srgbClr val="6666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342"/>
          <p:cNvSpPr>
            <a:spLocks noChangeArrowheads="1"/>
          </p:cNvSpPr>
          <p:nvPr/>
        </p:nvSpPr>
        <p:spPr bwMode="auto">
          <a:xfrm rot="-5400000">
            <a:off x="5218906" y="4293394"/>
            <a:ext cx="217488" cy="215900"/>
          </a:xfrm>
          <a:prstGeom prst="flowChartMagneticDrum">
            <a:avLst/>
          </a:prstGeom>
          <a:solidFill>
            <a:srgbClr val="CC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AutoShape 343"/>
          <p:cNvSpPr>
            <a:spLocks noChangeArrowheads="1"/>
          </p:cNvSpPr>
          <p:nvPr/>
        </p:nvSpPr>
        <p:spPr bwMode="auto">
          <a:xfrm rot="-5400000">
            <a:off x="5218906" y="4653757"/>
            <a:ext cx="217487" cy="215900"/>
          </a:xfrm>
          <a:prstGeom prst="flowChartMagneticDrum">
            <a:avLst/>
          </a:prstGeom>
          <a:solidFill>
            <a:srgbClr val="CC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AutoShape 344"/>
          <p:cNvSpPr>
            <a:spLocks noChangeArrowheads="1"/>
          </p:cNvSpPr>
          <p:nvPr/>
        </p:nvSpPr>
        <p:spPr bwMode="auto">
          <a:xfrm rot="-5400000">
            <a:off x="5218906" y="5014119"/>
            <a:ext cx="217488" cy="215900"/>
          </a:xfrm>
          <a:prstGeom prst="flowChartMagneticDrum">
            <a:avLst/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AutoShape 345"/>
          <p:cNvSpPr>
            <a:spLocks noChangeArrowheads="1"/>
          </p:cNvSpPr>
          <p:nvPr/>
        </p:nvSpPr>
        <p:spPr bwMode="auto">
          <a:xfrm rot="-5400000">
            <a:off x="5218906" y="5374482"/>
            <a:ext cx="217487" cy="215900"/>
          </a:xfrm>
          <a:prstGeom prst="flowChartMagneticDrum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AutoShape 346"/>
          <p:cNvSpPr>
            <a:spLocks noChangeArrowheads="1"/>
          </p:cNvSpPr>
          <p:nvPr/>
        </p:nvSpPr>
        <p:spPr bwMode="auto">
          <a:xfrm rot="-5400000">
            <a:off x="5218906" y="5806282"/>
            <a:ext cx="217487" cy="215900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57" name="Picture 3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6686" b="5171"/>
          <a:stretch>
            <a:fillRect/>
          </a:stretch>
        </p:blipFill>
        <p:spPr bwMode="auto">
          <a:xfrm>
            <a:off x="276582" y="5164308"/>
            <a:ext cx="155856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8" name="Rectangle 353"/>
          <p:cNvSpPr>
            <a:spLocks noChangeArrowheads="1"/>
          </p:cNvSpPr>
          <p:nvPr/>
        </p:nvSpPr>
        <p:spPr bwMode="auto">
          <a:xfrm>
            <a:off x="4284663" y="6523509"/>
            <a:ext cx="5048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3068960"/>
            <a:ext cx="277856" cy="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1129</Words>
  <Application>Microsoft Office PowerPoint</Application>
  <PresentationFormat>Экран (4:3)</PresentationFormat>
  <Paragraphs>296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Cyr</vt:lpstr>
      <vt:lpstr>Tahoma</vt:lpstr>
      <vt:lpstr>Оформление по умолчанию</vt:lpstr>
      <vt:lpstr>Презентация PowerPoint</vt:lpstr>
      <vt:lpstr>Основные параметры исполнения бюджета  в 2025 году, млн.рублей</vt:lpstr>
      <vt:lpstr>Презентация PowerPoint</vt:lpstr>
      <vt:lpstr>Структура налоговых доходов в динамике, млн.рублей</vt:lpstr>
      <vt:lpstr>Структура неналоговых доходов в динамике, млн.рублей</vt:lpstr>
      <vt:lpstr>Структура безвозмездных поступлений в динамике, млн.рублей</vt:lpstr>
      <vt:lpstr>Расходы бюджета на реализацию муниципальных программ в 2025 году</vt:lpstr>
      <vt:lpstr>Презентация PowerPoint</vt:lpstr>
      <vt:lpstr>Приоритетные направления расходов бюджета:  расходы на учреждения, подведомственные  Департаменту культуры г. Заречного </vt:lpstr>
      <vt:lpstr>Приоритетные направления расходов бюджета: расходы на учреждения, подведомственные  Департаменту образования г. Заречного</vt:lpstr>
      <vt:lpstr>Приоритетные направления расходов бюджета: расходы на учреждения, подведомственные  Комитету по физической культуре и спорту г. Заречного</vt:lpstr>
      <vt:lpstr>Приоритетные направления расходов бюджета: расходы на социальную политику</vt:lpstr>
      <vt:lpstr>Капитальный ремонт объектов города  (109 452,5 тыс. руб.)</vt:lpstr>
      <vt:lpstr>Капитальный ремонт объектов города  (109 452,5 тыс. руб.)</vt:lpstr>
      <vt:lpstr>Объем расходов на обслуживание 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город Заречный Пензенской области</dc:title>
  <dc:creator>ivakorina</dc:creator>
  <cp:lastModifiedBy>Наталья О. Тюмина</cp:lastModifiedBy>
  <cp:revision>255</cp:revision>
  <cp:lastPrinted>2026-04-08T06:13:32Z</cp:lastPrinted>
  <dcterms:created xsi:type="dcterms:W3CDTF">2022-03-28T13:18:57Z</dcterms:created>
  <dcterms:modified xsi:type="dcterms:W3CDTF">2026-05-13T08:01:30Z</dcterms:modified>
</cp:coreProperties>
</file>