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2" r:id="rId3"/>
    <p:sldId id="280" r:id="rId4"/>
    <p:sldId id="281" r:id="rId5"/>
    <p:sldId id="282" r:id="rId6"/>
    <p:sldId id="283" r:id="rId7"/>
    <p:sldId id="264" r:id="rId8"/>
    <p:sldId id="284" r:id="rId9"/>
    <p:sldId id="286" r:id="rId10"/>
    <p:sldId id="285" r:id="rId11"/>
    <p:sldId id="287" r:id="rId12"/>
    <p:sldId id="288" r:id="rId13"/>
    <p:sldId id="278" r:id="rId14"/>
    <p:sldId id="294" r:id="rId15"/>
    <p:sldId id="290" r:id="rId16"/>
    <p:sldId id="293" r:id="rId17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DEF"/>
    <a:srgbClr val="808000"/>
    <a:srgbClr val="008080"/>
    <a:srgbClr val="339966"/>
    <a:srgbClr val="CCCCFF"/>
    <a:srgbClr val="0066CC"/>
    <a:srgbClr val="666699"/>
    <a:srgbClr val="99CCFF"/>
    <a:srgbClr val="CC99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118" d="100"/>
          <a:sy n="118" d="100"/>
        </p:scale>
        <p:origin x="-143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2.14\finshare\&#1058;&#1102;&#1084;&#1080;&#1085;&#1072;\&#1041;&#1102;&#1076;&#1078;&#1077;&#1090;%20&#1076;&#1083;&#1103;%20&#1075;&#1088;&#1072;&#1078;&#1076;&#1072;&#1085;\&#1054;&#1090;&#1095;&#1077;&#1090;%20&#1079;&#1072;%202025%20&#1075;&#1086;&#1076;\&#1044;&#1080;&#1072;&#1075;&#1088;&#1072;&#1084;&#1084;&#1072;%20&#1074;%20Microsoft%20PowerPoint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8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808080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636361427043842"/>
          <c:y val="2.2332042926555079E-2"/>
          <c:w val="0.81818181818181823"/>
          <c:h val="0.8503010586270011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Лист1!$L$4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8080"/>
            </a:solidFill>
            <a:ln w="12700">
              <a:solidFill>
                <a:srgbClr val="00808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167453020700572"/>
                  <c:y val="-6.8267940168514896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-0.16712025187538926"/>
                  <c:y val="-1.1446920801989502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spPr>
              <a:solidFill>
                <a:srgbClr val="FF9900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3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</c:dLbls>
          <c:cat>
            <c:strRef>
              <c:f>Лист1!$M$3:$N$3</c:f>
              <c:strCache>
                <c:ptCount val="2"/>
                <c:pt idx="0">
                  <c:v>План 2025 год</c:v>
                </c:pt>
                <c:pt idx="1">
                  <c:v>Факт 2025 год</c:v>
                </c:pt>
              </c:strCache>
            </c:strRef>
          </c:cat>
          <c:val>
            <c:numRef>
              <c:f>Лист1!$M$4:$N$4</c:f>
              <c:numCache>
                <c:formatCode>#,##0.0</c:formatCode>
                <c:ptCount val="2"/>
                <c:pt idx="0">
                  <c:v>3302.54</c:v>
                </c:pt>
                <c:pt idx="1">
                  <c:v>3290.5</c:v>
                </c:pt>
              </c:numCache>
            </c:numRef>
          </c:val>
        </c:ser>
        <c:ser>
          <c:idx val="1"/>
          <c:order val="1"/>
          <c:tx>
            <c:strRef>
              <c:f>Лист1!$L$5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FFCC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17966117871629683"/>
                  <c:y val="-6.4678741418837671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-0.18100633762243123"/>
                  <c:y val="-3.1041629828207351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spPr>
              <a:solidFill>
                <a:srgbClr val="008080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3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</c:dLbls>
          <c:cat>
            <c:strRef>
              <c:f>Лист1!$M$3:$N$3</c:f>
              <c:strCache>
                <c:ptCount val="2"/>
                <c:pt idx="0">
                  <c:v>План 2025 год</c:v>
                </c:pt>
                <c:pt idx="1">
                  <c:v>Факт 2025 год</c:v>
                </c:pt>
              </c:strCache>
            </c:strRef>
          </c:cat>
          <c:val>
            <c:numRef>
              <c:f>Лист1!$M$5:$N$5</c:f>
              <c:numCache>
                <c:formatCode>#,##0.0</c:formatCode>
                <c:ptCount val="2"/>
                <c:pt idx="0">
                  <c:v>3354.4</c:v>
                </c:pt>
                <c:pt idx="1">
                  <c:v>3279.67</c:v>
                </c:pt>
              </c:numCache>
            </c:numRef>
          </c:val>
        </c:ser>
        <c:dLbls>
          <c:showLegendKey val="0"/>
          <c:showVal val="1"/>
          <c:showCatName val="0"/>
          <c:showSerName val="1"/>
          <c:showPercent val="0"/>
          <c:showBubbleSize val="0"/>
          <c:separator> </c:separator>
        </c:dLbls>
        <c:gapWidth val="70"/>
        <c:shape val="box"/>
        <c:axId val="133693440"/>
        <c:axId val="128632512"/>
        <c:axId val="0"/>
      </c:bar3DChart>
      <c:catAx>
        <c:axId val="133693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863251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28632512"/>
        <c:scaling>
          <c:orientation val="minMax"/>
          <c:min val="0"/>
        </c:scaling>
        <c:delete val="0"/>
        <c:axPos val="b"/>
        <c:numFmt formatCode="#,##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333333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3693440"/>
        <c:crosses val="autoZero"/>
        <c:crossBetween val="between"/>
        <c:majorUnit val="5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968162083936326E-2"/>
          <c:y val="0.16260162601626016"/>
          <c:w val="0.87409551374819106"/>
          <c:h val="0.65040650406504064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5503">
              <a:noFill/>
            </a:ln>
          </c:spPr>
          <c:explosion val="4"/>
          <c:dPt>
            <c:idx val="0"/>
            <c:bubble3D val="0"/>
            <c:spPr>
              <a:solidFill>
                <a:srgbClr val="99CCFF"/>
              </a:solidFill>
              <a:ln w="15503">
                <a:noFill/>
              </a:ln>
            </c:spPr>
          </c:dPt>
          <c:dPt>
            <c:idx val="1"/>
            <c:bubble3D val="0"/>
            <c:spPr>
              <a:solidFill>
                <a:srgbClr val="666699"/>
              </a:solidFill>
              <a:ln w="15503">
                <a:noFill/>
              </a:ln>
            </c:spPr>
          </c:dPt>
          <c:dPt>
            <c:idx val="2"/>
            <c:bubble3D val="0"/>
            <c:spPr>
              <a:solidFill>
                <a:srgbClr val="CCCCFF"/>
              </a:solidFill>
              <a:ln w="15503">
                <a:noFill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5503">
                <a:noFill/>
              </a:ln>
            </c:spPr>
          </c:dPt>
          <c:dPt>
            <c:idx val="4"/>
            <c:bubble3D val="0"/>
            <c:spPr>
              <a:solidFill>
                <a:srgbClr val="CCFFCC"/>
              </a:solidFill>
              <a:ln w="15503">
                <a:noFill/>
              </a:ln>
            </c:spPr>
          </c:dPt>
          <c:dPt>
            <c:idx val="5"/>
            <c:bubble3D val="0"/>
            <c:spPr>
              <a:solidFill>
                <a:srgbClr val="99CC00"/>
              </a:solidFill>
              <a:ln w="15503">
                <a:noFill/>
              </a:ln>
            </c:spPr>
          </c:dPt>
          <c:dPt>
            <c:idx val="6"/>
            <c:bubble3D val="0"/>
            <c:spPr>
              <a:solidFill>
                <a:srgbClr val="339966"/>
              </a:solidFill>
              <a:ln w="15503">
                <a:noFill/>
              </a:ln>
            </c:spPr>
          </c:dPt>
          <c:dLbls>
            <c:dLbl>
              <c:idx val="0"/>
              <c:layout>
                <c:manualLayout>
                  <c:x val="-8.1690523508842539E-2"/>
                  <c:y val="-5.84899017532174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9200774823274889E-3"/>
                  <c:y val="-5.88177082094345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-8.95301757975117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135568916505245E-2"/>
                  <c:y val="8.0458167804553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5.0394832834394103E-2"/>
                  <c:y val="5.96888455408330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3482428115015971E-2"/>
                  <c:y val="-0.109670528344077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3.0212573268597075E-2"/>
                  <c:y val="-3.73661298379998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15503">
                <a:noFill/>
              </a:ln>
            </c:spPr>
            <c:txPr>
              <a:bodyPr/>
              <a:lstStyle/>
              <a:p>
                <a:pPr>
                  <a:defRPr sz="1236" b="1" i="0" u="none" strike="noStrike" baseline="0">
                    <a:solidFill>
                      <a:srgbClr val="333333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Лист1!$I$35:$O$35</c:f>
              <c:strCache>
                <c:ptCount val="7"/>
                <c:pt idx="0">
                  <c:v>библиотеки</c:v>
                </c:pt>
                <c:pt idx="1">
                  <c:v>музеи</c:v>
                </c:pt>
                <c:pt idx="2">
                  <c:v>театралльное исскуство</c:v>
                </c:pt>
                <c:pt idx="3">
                  <c:v>культурно-досуговые формирования</c:v>
                </c:pt>
                <c:pt idx="4">
                  <c:v>дополнительное образование детей</c:v>
                </c:pt>
                <c:pt idx="5">
                  <c:v>проведение культурно-массовых мероприятий</c:v>
                </c:pt>
                <c:pt idx="6">
                  <c:v>другие вопросы в области культуры</c:v>
                </c:pt>
              </c:strCache>
            </c:strRef>
          </c:cat>
          <c:val>
            <c:numRef>
              <c:f>Лист1!$I$36:$O$36</c:f>
              <c:numCache>
                <c:formatCode>General</c:formatCode>
                <c:ptCount val="7"/>
                <c:pt idx="0">
                  <c:v>37.6</c:v>
                </c:pt>
                <c:pt idx="1">
                  <c:v>20.6</c:v>
                </c:pt>
                <c:pt idx="2">
                  <c:v>46.3</c:v>
                </c:pt>
                <c:pt idx="3">
                  <c:v>55.5</c:v>
                </c:pt>
                <c:pt idx="4">
                  <c:v>174.6</c:v>
                </c:pt>
                <c:pt idx="5">
                  <c:v>117.6</c:v>
                </c:pt>
                <c:pt idx="6">
                  <c:v>23.1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15503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48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786885245901639E-3"/>
          <c:y val="0.14868105515587529"/>
          <c:w val="0.99836065573770494"/>
          <c:h val="0.5803357314148680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7514">
              <a:noFill/>
            </a:ln>
          </c:spPr>
          <c:explosion val="6"/>
          <c:dPt>
            <c:idx val="0"/>
            <c:bubble3D val="0"/>
            <c:spPr>
              <a:solidFill>
                <a:srgbClr val="FF9900"/>
              </a:solidFill>
              <a:ln w="17514">
                <a:noFill/>
              </a:ln>
            </c:spPr>
          </c:dPt>
          <c:dPt>
            <c:idx val="1"/>
            <c:bubble3D val="0"/>
            <c:spPr>
              <a:solidFill>
                <a:srgbClr val="FFCC99"/>
              </a:solidFill>
              <a:ln w="17514">
                <a:noFill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7514">
                <a:noFill/>
              </a:ln>
            </c:spPr>
          </c:dPt>
          <c:dPt>
            <c:idx val="3"/>
            <c:bubble3D val="0"/>
            <c:spPr>
              <a:solidFill>
                <a:srgbClr val="FFCC00"/>
              </a:solidFill>
              <a:ln w="17514">
                <a:noFill/>
              </a:ln>
            </c:spPr>
          </c:dPt>
          <c:dPt>
            <c:idx val="4"/>
            <c:bubble3D val="0"/>
            <c:spPr>
              <a:solidFill>
                <a:srgbClr val="993300"/>
              </a:solidFill>
              <a:ln w="17514">
                <a:noFill/>
              </a:ln>
            </c:spPr>
          </c:dPt>
          <c:dLbls>
            <c:dLbl>
              <c:idx val="0"/>
              <c:layout>
                <c:manualLayout>
                  <c:x val="-0.15041968719036011"/>
                  <c:y val="-0.1322213596539869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819668753642637"/>
                  <c:y val="-0.1696003844589849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1220228605222024"/>
                  <c:y val="4.36534693726664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3656988397461377E-2"/>
                  <c:y val="-4.723300432516358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0019227582135326E-4"/>
                  <c:y val="-1.42142619496506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17514">
                <a:noFill/>
              </a:ln>
            </c:spPr>
            <c:txPr>
              <a:bodyPr/>
              <a:lstStyle/>
              <a:p>
                <a:pPr>
                  <a:defRPr sz="1103" b="1" i="0" u="none" strike="noStrike" baseline="0">
                    <a:solidFill>
                      <a:srgbClr val="333333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Лист1!$I$32:$M$32</c:f>
              <c:strCache>
                <c:ptCount val="5"/>
                <c:pt idx="0">
                  <c:v>расходы на общее образование</c:v>
                </c:pt>
                <c:pt idx="1">
                  <c:v>расходы на учреждения дошкольного образования</c:v>
                </c:pt>
                <c:pt idx="2">
                  <c:v>расходы на дополнительное образования детей</c:v>
                </c:pt>
                <c:pt idx="3">
                  <c:v>расходы на другие вопросы в области образования</c:v>
                </c:pt>
                <c:pt idx="4">
                  <c:v>расходы на проведение оздоровительной кампании</c:v>
                </c:pt>
              </c:strCache>
            </c:strRef>
          </c:cat>
          <c:val>
            <c:numRef>
              <c:f>Лист1!$I$33:$M$33</c:f>
              <c:numCache>
                <c:formatCode>General</c:formatCode>
                <c:ptCount val="5"/>
                <c:pt idx="0">
                  <c:v>578.5</c:v>
                </c:pt>
                <c:pt idx="1">
                  <c:v>438.1</c:v>
                </c:pt>
                <c:pt idx="2">
                  <c:v>107.2</c:v>
                </c:pt>
                <c:pt idx="3">
                  <c:v>28</c:v>
                </c:pt>
                <c:pt idx="4">
                  <c:v>75.400000000000006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17514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55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3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18279569892473E-2"/>
          <c:y val="8.8516746411483258E-2"/>
          <c:w val="0.92473118279569888"/>
          <c:h val="0.81818181818181823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1394">
              <a:noFill/>
            </a:ln>
          </c:spPr>
          <c:explosion val="4"/>
          <c:dPt>
            <c:idx val="0"/>
            <c:bubble3D val="0"/>
            <c:spPr>
              <a:solidFill>
                <a:srgbClr val="FF8080"/>
              </a:solidFill>
              <a:ln w="11394">
                <a:noFill/>
              </a:ln>
            </c:spPr>
          </c:dPt>
          <c:dPt>
            <c:idx val="1"/>
            <c:bubble3D val="0"/>
            <c:spPr>
              <a:solidFill>
                <a:srgbClr val="FF99CC"/>
              </a:solidFill>
              <a:ln w="11394">
                <a:noFill/>
              </a:ln>
            </c:spPr>
          </c:dPt>
          <c:dPt>
            <c:idx val="2"/>
            <c:bubble3D val="0"/>
            <c:spPr>
              <a:solidFill>
                <a:srgbClr val="993366"/>
              </a:solidFill>
              <a:ln w="11394">
                <a:noFill/>
              </a:ln>
            </c:spPr>
          </c:dPt>
          <c:dLbls>
            <c:dLbl>
              <c:idx val="0"/>
              <c:layout>
                <c:manualLayout>
                  <c:x val="-3.3135237657336628E-2"/>
                  <c:y val="-0.1480697081982399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6810033782273564E-2"/>
                  <c:y val="2.273911533117197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0272237868076708E-2"/>
                  <c:y val="-0.422564265863825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11394">
                <a:noFill/>
              </a:ln>
            </c:spPr>
            <c:txPr>
              <a:bodyPr/>
              <a:lstStyle/>
              <a:p>
                <a:pPr>
                  <a:defRPr sz="1245" b="0" i="0" u="none" strike="noStrike" baseline="0">
                    <a:solidFill>
                      <a:srgbClr val="333333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Лист1!$I$38:$K$38</c:f>
              <c:strCache>
                <c:ptCount val="3"/>
                <c:pt idx="0">
                  <c:v>Спорт высших достижений</c:v>
                </c:pt>
                <c:pt idx="1">
                  <c:v>други вопросы в области физической культуры и спорта</c:v>
                </c:pt>
                <c:pt idx="2">
                  <c:v>массовый спорт</c:v>
                </c:pt>
              </c:strCache>
            </c:strRef>
          </c:cat>
          <c:val>
            <c:numRef>
              <c:f>Лист1!$I$39:$K$39</c:f>
              <c:numCache>
                <c:formatCode>General</c:formatCode>
                <c:ptCount val="3"/>
                <c:pt idx="0">
                  <c:v>118.5</c:v>
                </c:pt>
                <c:pt idx="1">
                  <c:v>10.3</c:v>
                </c:pt>
                <c:pt idx="2">
                  <c:v>49.1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11394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43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490797546012275E-2"/>
          <c:y val="9.6000000000000002E-2"/>
          <c:w val="0.84355828220858897"/>
          <c:h val="0.872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21315">
              <a:noFill/>
            </a:ln>
          </c:spPr>
          <c:explosion val="6"/>
          <c:dPt>
            <c:idx val="0"/>
            <c:bubble3D val="0"/>
            <c:spPr>
              <a:solidFill>
                <a:srgbClr val="333399"/>
              </a:solidFill>
              <a:ln w="21315">
                <a:noFill/>
              </a:ln>
            </c:spPr>
          </c:dPt>
          <c:dPt>
            <c:idx val="1"/>
            <c:bubble3D val="0"/>
            <c:spPr>
              <a:solidFill>
                <a:srgbClr val="99CCFF"/>
              </a:solidFill>
              <a:ln w="21315">
                <a:noFill/>
              </a:ln>
            </c:spPr>
          </c:dPt>
          <c:dPt>
            <c:idx val="2"/>
            <c:bubble3D val="0"/>
            <c:spPr>
              <a:solidFill>
                <a:srgbClr val="CCCCFF"/>
              </a:solidFill>
              <a:ln w="21315">
                <a:noFill/>
              </a:ln>
            </c:spPr>
          </c:dPt>
          <c:dPt>
            <c:idx val="3"/>
            <c:bubble3D val="0"/>
            <c:spPr>
              <a:solidFill>
                <a:srgbClr val="666699"/>
              </a:solidFill>
              <a:ln w="21315">
                <a:noFill/>
              </a:ln>
            </c:spPr>
          </c:dPt>
          <c:dPt>
            <c:idx val="4"/>
            <c:bubble3D val="0"/>
            <c:spPr>
              <a:solidFill>
                <a:srgbClr val="CC99FF"/>
              </a:solidFill>
              <a:ln w="21315">
                <a:noFill/>
              </a:ln>
            </c:spPr>
          </c:dPt>
          <c:dLbls>
            <c:dLbl>
              <c:idx val="0"/>
              <c:layout>
                <c:manualLayout>
                  <c:x val="1.21973560644369E-2"/>
                  <c:y val="5.387368589351133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484769679019486E-3"/>
                  <c:y val="-8.142986551459828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1762575549615935E-2"/>
                  <c:y val="-0.1524358349011683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4799971104529363E-2"/>
                  <c:y val="-4.6454370194876084E-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9490332057116736E-2"/>
                  <c:y val="5.23127308201519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21315">
                <a:noFill/>
              </a:ln>
            </c:spPr>
            <c:txPr>
              <a:bodyPr/>
              <a:lstStyle/>
              <a:p>
                <a:pPr>
                  <a:defRPr sz="1364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Лист1!$I$41:$L$41</c:f>
              <c:strCache>
                <c:ptCount val="4"/>
                <c:pt idx="0">
                  <c:v>другие вопросы в облсти социальной политики</c:v>
                </c:pt>
                <c:pt idx="1">
                  <c:v>социальное обслуживание население</c:v>
                </c:pt>
                <c:pt idx="2">
                  <c:v>социальное обеспечение население</c:v>
                </c:pt>
                <c:pt idx="3">
                  <c:v>охрана семьи и детства</c:v>
                </c:pt>
              </c:strCache>
            </c:strRef>
          </c:cat>
          <c:val>
            <c:numRef>
              <c:f>Лист1!$I$42:$M$42</c:f>
              <c:numCache>
                <c:formatCode>General</c:formatCode>
                <c:ptCount val="5"/>
                <c:pt idx="0">
                  <c:v>46.4</c:v>
                </c:pt>
                <c:pt idx="1">
                  <c:v>59.1</c:v>
                </c:pt>
                <c:pt idx="2">
                  <c:v>241</c:v>
                </c:pt>
                <c:pt idx="3">
                  <c:v>61.3</c:v>
                </c:pt>
                <c:pt idx="4">
                  <c:v>9.3000000000000007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1315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48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hPercent val="189"/>
      <c:rotY val="20"/>
      <c:depthPercent val="100"/>
      <c:rAngAx val="1"/>
    </c:view3D>
    <c:floor>
      <c:thickness val="0"/>
      <c:spPr>
        <a:solidFill>
          <a:srgbClr val="C0C0C0"/>
        </a:solidFill>
        <a:ln w="9525">
          <a:noFill/>
        </a:ln>
      </c:spPr>
    </c:floor>
    <c:sideWall>
      <c:thickness val="0"/>
      <c:spPr>
        <a:solidFill>
          <a:srgbClr val="FFFFFF"/>
        </a:solidFill>
        <a:ln w="25400">
          <a:noFill/>
        </a:ln>
      </c:spPr>
    </c:sideWall>
    <c:backWall>
      <c:thickness val="0"/>
      <c:spPr>
        <a:solidFill>
          <a:srgbClr val="FFFFFF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338049938730774"/>
          <c:y val="2.4778782476132532E-2"/>
          <c:w val="0.83249284206926899"/>
          <c:h val="0.79793832431317147"/>
        </c:manualLayout>
      </c:layout>
      <c:bar3DChart>
        <c:barDir val="bar"/>
        <c:grouping val="stacked"/>
        <c:varyColors val="0"/>
        <c:ser>
          <c:idx val="2"/>
          <c:order val="0"/>
          <c:tx>
            <c:strRef>
              <c:f>'[Диаграмма в Microsoft PowerPoint]Лист1'!$L$10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CC00"/>
            </a:solidFill>
            <a:ln w="12700">
              <a:solidFill>
                <a:srgbClr val="FFCC00"/>
              </a:solidFill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2077,4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2280,8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2282,1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solidFill>
                <a:srgbClr val="FFFF00"/>
              </a:solidFill>
              <a:ln w="3175">
                <a:solidFill>
                  <a:srgbClr val="FFFF00"/>
                </a:solidFill>
                <a:prstDash val="solid"/>
              </a:ln>
            </c:spPr>
            <c:txPr>
              <a:bodyPr/>
              <a:lstStyle/>
              <a:p>
                <a:pPr>
                  <a:defRPr sz="1475" b="0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PowerPoint]Лист1'!$M$7:$O$7</c:f>
              <c:strCache>
                <c:ptCount val="3"/>
                <c:pt idx="0">
                  <c:v>Факт 2024 год</c:v>
                </c:pt>
                <c:pt idx="1">
                  <c:v>Факт 2025 год</c:v>
                </c:pt>
                <c:pt idx="2">
                  <c:v>План на 2025 год</c:v>
                </c:pt>
              </c:strCache>
            </c:strRef>
          </c:cat>
          <c:val>
            <c:numRef>
              <c:f>'[Диаграмма в Microsoft PowerPoint]Лист1'!$M$10:$O$10</c:f>
              <c:numCache>
                <c:formatCode>#,##0.00</c:formatCode>
                <c:ptCount val="3"/>
                <c:pt idx="0">
                  <c:v>2077.4</c:v>
                </c:pt>
                <c:pt idx="1">
                  <c:v>2280.8000000000002</c:v>
                </c:pt>
                <c:pt idx="2">
                  <c:v>2282.1</c:v>
                </c:pt>
              </c:numCache>
            </c:numRef>
          </c:val>
        </c:ser>
        <c:ser>
          <c:idx val="0"/>
          <c:order val="1"/>
          <c:tx>
            <c:strRef>
              <c:f>'[Диаграмма в Microsoft PowerPoint]Лист1'!$L$8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9CC00"/>
            </a:solidFill>
            <a:ln w="12700">
              <a:solidFill>
                <a:srgbClr val="808000"/>
              </a:solidFill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760,0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856,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864,1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solidFill>
                <a:srgbClr val="CCFFCC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47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PowerPoint]Лист1'!$M$7:$O$7</c:f>
              <c:strCache>
                <c:ptCount val="3"/>
                <c:pt idx="0">
                  <c:v>Факт 2024 год</c:v>
                </c:pt>
                <c:pt idx="1">
                  <c:v>Факт 2025 год</c:v>
                </c:pt>
                <c:pt idx="2">
                  <c:v>План на 2025 год</c:v>
                </c:pt>
              </c:strCache>
            </c:strRef>
          </c:cat>
          <c:val>
            <c:numRef>
              <c:f>'[Диаграмма в Microsoft PowerPoint]Лист1'!$M$8:$O$8</c:f>
              <c:numCache>
                <c:formatCode>#,##0.00</c:formatCode>
                <c:ptCount val="3"/>
                <c:pt idx="0" formatCode="General">
                  <c:v>760</c:v>
                </c:pt>
                <c:pt idx="1">
                  <c:v>856.9</c:v>
                </c:pt>
                <c:pt idx="2">
                  <c:v>864.1</c:v>
                </c:pt>
              </c:numCache>
            </c:numRef>
          </c:val>
        </c:ser>
        <c:ser>
          <c:idx val="1"/>
          <c:order val="2"/>
          <c:tx>
            <c:strRef>
              <c:f>'[Диаграмма в Microsoft PowerPoint]Лист1'!$L$9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993300"/>
              </a:solidFill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78,8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152,9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156,3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solidFill>
                <a:srgbClr val="FF9900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47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PowerPoint]Лист1'!$M$7:$O$7</c:f>
              <c:strCache>
                <c:ptCount val="3"/>
                <c:pt idx="0">
                  <c:v>Факт 2024 год</c:v>
                </c:pt>
                <c:pt idx="1">
                  <c:v>Факт 2025 год</c:v>
                </c:pt>
                <c:pt idx="2">
                  <c:v>План на 2025 год</c:v>
                </c:pt>
              </c:strCache>
            </c:strRef>
          </c:cat>
          <c:val>
            <c:numRef>
              <c:f>'[Диаграмма в Microsoft PowerPoint]Лист1'!$M$9:$O$9</c:f>
              <c:numCache>
                <c:formatCode>#,##0.00</c:formatCode>
                <c:ptCount val="3"/>
                <c:pt idx="0" formatCode="General">
                  <c:v>78.8</c:v>
                </c:pt>
                <c:pt idx="1">
                  <c:v>152.9</c:v>
                </c:pt>
                <c:pt idx="2">
                  <c:v>156.30000000000001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gapDepth val="100"/>
        <c:shape val="box"/>
        <c:axId val="133696512"/>
        <c:axId val="128634816"/>
        <c:axId val="0"/>
      </c:bar3DChart>
      <c:catAx>
        <c:axId val="133696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8634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634816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3696512"/>
        <c:crosses val="autoZero"/>
        <c:crossBetween val="between"/>
        <c:majorUnit val="500"/>
        <c:minorUnit val="1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1089818665754814"/>
          <c:y val="0.94513356016105521"/>
          <c:w val="0.57820411940083771"/>
          <c:h val="4.4247825850236663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991261228433773"/>
          <c:y val="0.13412074904758919"/>
          <c:w val="0.5183594686385018"/>
          <c:h val="0.65780880729910252"/>
        </c:manualLayout>
      </c:layout>
      <c:doughnutChart>
        <c:varyColors val="1"/>
        <c:ser>
          <c:idx val="0"/>
          <c:order val="0"/>
          <c:tx>
            <c:strRef>
              <c:f>'[Диаграмма в Microsoft PowerPoint]Лист1'!$N$13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dPt>
            <c:idx val="0"/>
            <c:bubble3D val="0"/>
            <c:spPr>
              <a:solidFill>
                <a:srgbClr val="800080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666699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99CCFF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CC99FF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333399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-1.6099409924993036E-2"/>
                  <c:y val="3.202995444124168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337615091291907E-4"/>
                  <c:y val="-4.974489049176911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020984098513134E-2"/>
                  <c:y val="-1.526020145468573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45,7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082358286320924E-3"/>
                  <c:y val="2.5433468826031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20,4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166860589805139E-2"/>
                  <c:y val="-1.5733427911869734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80808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en-US" sz="1100" dirty="0" smtClean="0">
                        <a:solidFill>
                          <a:schemeClr val="bg1"/>
                        </a:solidFill>
                      </a:rPr>
                      <a:t>2,7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PowerPoint]Лист1'!$L$14:$L$18</c:f>
              <c:strCache>
                <c:ptCount val="5"/>
                <c:pt idx="0">
                  <c:v>налог на доходы физических лиц</c:v>
                </c:pt>
                <c:pt idx="1">
                  <c:v>специальные налоговые режимы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акцизы</c:v>
                </c:pt>
              </c:strCache>
            </c:strRef>
          </c:cat>
          <c:val>
            <c:numRef>
              <c:f>'[Диаграмма в Microsoft PowerPoint]Лист1'!$N$14:$N$18</c:f>
              <c:numCache>
                <c:formatCode>#,##0.00</c:formatCode>
                <c:ptCount val="5"/>
                <c:pt idx="0">
                  <c:v>700.1</c:v>
                </c:pt>
                <c:pt idx="1">
                  <c:v>87.9</c:v>
                </c:pt>
                <c:pt idx="2">
                  <c:v>45.7</c:v>
                </c:pt>
                <c:pt idx="3">
                  <c:v>20.399999999999999</c:v>
                </c:pt>
                <c:pt idx="4">
                  <c:v>2.7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06783266495548"/>
          <c:y val="6.508624862385827E-2"/>
          <c:w val="0.71481845265551314"/>
          <c:h val="0.79106139051388846"/>
        </c:manualLayout>
      </c:layout>
      <c:doughnutChart>
        <c:varyColors val="1"/>
        <c:ser>
          <c:idx val="0"/>
          <c:order val="0"/>
          <c:tx>
            <c:strRef>
              <c:f>'[Диаграмма в Microsoft PowerPoint.xlsx]Лист1'!$M$13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dPt>
            <c:idx val="0"/>
            <c:bubble3D val="0"/>
            <c:spPr>
              <a:solidFill>
                <a:srgbClr val="800080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666699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99CCFF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CC99FF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333399"/>
              </a:solidFill>
              <a:ln w="25400">
                <a:noFill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100" dirty="0" smtClean="0"/>
                      <a:t>634,8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100"/>
                      <a:t>72,7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7887087758524295E-2"/>
                </c:manualLayout>
              </c:layout>
              <c:tx>
                <c:rich>
                  <a:bodyPr/>
                  <a:lstStyle/>
                  <a:p>
                    <a:r>
                      <a:rPr lang="ru-RU" sz="1100"/>
                      <a:t>39,8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34291477559254E-3"/>
                  <c:y val="2.4594745667970933E-2"/>
                </c:manualLayout>
              </c:layout>
              <c:tx>
                <c:rich>
                  <a:bodyPr/>
                  <a:lstStyle/>
                  <a:p>
                    <a:r>
                      <a:rPr lang="ru-RU" sz="1100"/>
                      <a:t>10,1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768484877363172E-2"/>
                  <c:y val="-2.1887387050347068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chemeClr val="bg1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100">
                        <a:solidFill>
                          <a:schemeClr val="bg1"/>
                        </a:solidFill>
                      </a:rPr>
                      <a:t>2,6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PowerPoint.xlsx]Лист1'!$L$14:$L$18</c:f>
              <c:strCache>
                <c:ptCount val="5"/>
                <c:pt idx="0">
                  <c:v>налог на доходы физических лиц</c:v>
                </c:pt>
                <c:pt idx="1">
                  <c:v>специальные налоговые режимы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акцизы</c:v>
                </c:pt>
              </c:strCache>
            </c:strRef>
          </c:cat>
          <c:val>
            <c:numRef>
              <c:f>'[Диаграмма в Microsoft PowerPoint.xlsx]Лист1'!$M$14:$M$18</c:f>
              <c:numCache>
                <c:formatCode>General</c:formatCode>
                <c:ptCount val="5"/>
                <c:pt idx="0">
                  <c:v>634.79999999999995</c:v>
                </c:pt>
                <c:pt idx="1">
                  <c:v>72.7</c:v>
                </c:pt>
                <c:pt idx="2">
                  <c:v>39.799999999999997</c:v>
                </c:pt>
                <c:pt idx="3">
                  <c:v>10.1</c:v>
                </c:pt>
                <c:pt idx="4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2.8032811161295131E-2"/>
          <c:y val="5.534709979813564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0">
            <a:defRPr lang="ru-RU" sz="1471" b="1" i="0" u="none" strike="noStrike" kern="1200" baseline="0">
              <a:solidFill>
                <a:srgbClr val="003366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072702580138508"/>
          <c:y val="6.3592823699525347E-2"/>
          <c:w val="0.71582746459400226"/>
          <c:h val="0.91510614982173699"/>
        </c:manualLayout>
      </c:layout>
      <c:doughnutChart>
        <c:varyColors val="1"/>
        <c:ser>
          <c:idx val="0"/>
          <c:order val="0"/>
          <c:tx>
            <c:strRef>
              <c:f>'[Диаграмма в Microsoft PowerPoint]Лист1'!$Q$13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dPt>
            <c:idx val="0"/>
            <c:bubble3D val="0"/>
            <c:spPr>
              <a:solidFill>
                <a:srgbClr val="800080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666699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99CCFF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CC99FF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333399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3.1259333101939672E-2"/>
                  <c:y val="-0.17245963898748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8229298471431683E-4"/>
                  <c:y val="-5.6724956059127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257484643263618E-2"/>
                  <c:y val="5.2922969572581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PowerPoint]Лист1'!$P$14:$P$18</c:f>
              <c:strCache>
                <c:ptCount val="5"/>
                <c:pt idx="0">
                  <c:v>доходы от использования имущества</c:v>
                </c:pt>
                <c:pt idx="1">
                  <c:v>доходы от оказания платных услуг и компенсацииции затрат </c:v>
                </c:pt>
                <c:pt idx="2">
                  <c:v>штрафы</c:v>
                </c:pt>
                <c:pt idx="3">
                  <c:v>прочие неналоговые доходы</c:v>
                </c:pt>
                <c:pt idx="4">
                  <c:v>доходы от продажи</c:v>
                </c:pt>
              </c:strCache>
            </c:strRef>
          </c:cat>
          <c:val>
            <c:numRef>
              <c:f>'[Диаграмма в Microsoft PowerPoint]Лист1'!$Q$14:$Q$18</c:f>
              <c:numCache>
                <c:formatCode>General</c:formatCode>
                <c:ptCount val="5"/>
                <c:pt idx="0">
                  <c:v>50.4</c:v>
                </c:pt>
                <c:pt idx="1">
                  <c:v>2.7</c:v>
                </c:pt>
                <c:pt idx="2">
                  <c:v>3.5</c:v>
                </c:pt>
                <c:pt idx="3">
                  <c:v>8.9</c:v>
                </c:pt>
                <c:pt idx="4">
                  <c:v>13.3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80410588181907805"/>
          <c:y val="7.996212853948568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0">
            <a:defRPr lang="ru-RU" sz="1471" b="1" i="0" u="none" strike="noStrike" kern="1200" baseline="0">
              <a:solidFill>
                <a:srgbClr val="003366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440662305127285"/>
          <c:y val="8.7050596708743239E-2"/>
          <c:w val="0.738577755836206"/>
          <c:h val="0.91294940443125372"/>
        </c:manualLayout>
      </c:layout>
      <c:doughnutChart>
        <c:varyColors val="1"/>
        <c:ser>
          <c:idx val="0"/>
          <c:order val="0"/>
          <c:tx>
            <c:strRef>
              <c:f>'[Диаграмма в Microsoft PowerPoint]Лист1'!$R$13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dPt>
            <c:idx val="0"/>
            <c:bubble3D val="0"/>
            <c:spPr>
              <a:solidFill>
                <a:srgbClr val="800080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666699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99CCFF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CC99FF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333399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-4.9625910318308831E-3"/>
                  <c:y val="4.753117548773323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67,9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9684149386918153E-3"/>
                  <c:y val="-2.497805500947387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2.3252796874656579E-2"/>
                </c:manualLayout>
              </c:layout>
              <c:tx>
                <c:rich>
                  <a:bodyPr/>
                  <a:lstStyle/>
                  <a:p>
                    <a:r>
                      <a:rPr lang="en-US" sz="1200" smtClean="0"/>
                      <a:t>4,6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873476111250594E-2"/>
                  <c:y val="-2.98964531245586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8070235707921071E-2"/>
                  <c:y val="-0.22806024069914288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75,9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bg1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PowerPoint]Лист1'!$P$14:$P$18</c:f>
              <c:strCache>
                <c:ptCount val="5"/>
                <c:pt idx="0">
                  <c:v>доходы от использования имущества</c:v>
                </c:pt>
                <c:pt idx="1">
                  <c:v>доходы от оказания платных услуг и компенсацииции затрат </c:v>
                </c:pt>
                <c:pt idx="2">
                  <c:v>штрафы</c:v>
                </c:pt>
                <c:pt idx="3">
                  <c:v>прочие неналоговые доходы</c:v>
                </c:pt>
                <c:pt idx="4">
                  <c:v>доходы от продажи</c:v>
                </c:pt>
              </c:strCache>
            </c:strRef>
          </c:cat>
          <c:val>
            <c:numRef>
              <c:f>'[Диаграмма в Microsoft PowerPoint]Лист1'!$R$14:$R$18</c:f>
              <c:numCache>
                <c:formatCode>#,##0.00</c:formatCode>
                <c:ptCount val="5"/>
                <c:pt idx="0">
                  <c:v>67.900000000000006</c:v>
                </c:pt>
                <c:pt idx="1">
                  <c:v>4</c:v>
                </c:pt>
                <c:pt idx="2">
                  <c:v>4.5999999999999996</c:v>
                </c:pt>
                <c:pt idx="3" formatCode="General">
                  <c:v>0.2</c:v>
                </c:pt>
                <c:pt idx="4">
                  <c:v>75.900000000000006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839643799685597"/>
          <c:y val="3.9872456513927984E-2"/>
          <c:w val="0.78923721449765027"/>
          <c:h val="0.85380024317318515"/>
        </c:manualLayout>
      </c:layout>
      <c:doughnutChart>
        <c:varyColors val="1"/>
        <c:ser>
          <c:idx val="0"/>
          <c:order val="0"/>
          <c:spPr>
            <a:solidFill>
              <a:srgbClr val="008080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solidFill>
                <a:srgbClr val="808000"/>
              </a:solidFill>
              <a:ln w="12700">
                <a:noFill/>
                <a:prstDash val="solid"/>
              </a:ln>
            </c:spPr>
          </c:dPt>
          <c:dPt>
            <c:idx val="1"/>
            <c:bubble3D val="0"/>
            <c:spPr>
              <a:solidFill>
                <a:srgbClr val="0066CC"/>
              </a:solidFill>
              <a:ln w="12700">
                <a:noFill/>
                <a:prstDash val="solid"/>
              </a:ln>
            </c:spPr>
          </c:dPt>
          <c:dPt>
            <c:idx val="2"/>
            <c:bubble3D val="0"/>
            <c:spPr>
              <a:solidFill>
                <a:srgbClr val="CCCCFF"/>
              </a:solidFill>
              <a:ln w="12700">
                <a:noFill/>
                <a:prstDash val="solid"/>
              </a:ln>
            </c:spPr>
          </c:dPt>
          <c:dPt>
            <c:idx val="3"/>
            <c:bubble3D val="0"/>
            <c:spPr>
              <a:solidFill>
                <a:srgbClr val="339966"/>
              </a:solidFill>
              <a:ln w="12700">
                <a:noFill/>
                <a:prstDash val="solid"/>
              </a:ln>
            </c:spPr>
          </c:dPt>
          <c:dPt>
            <c:idx val="4"/>
            <c:bubble3D val="0"/>
          </c:dPt>
          <c:dLbls>
            <c:dLbl>
              <c:idx val="0"/>
              <c:layout>
                <c:manualLayout>
                  <c:x val="3.5148209436279457E-2"/>
                  <c:y val="-2.29943283184120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580349060465761E-3"/>
                  <c:y val="1.9387065553566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290174530232881E-2"/>
                  <c:y val="-6.46243999344596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290174530232881E-3"/>
                  <c:y val="-3.55434199639528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121,4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ru-RU" sz="1299" b="0" i="0" u="none" strike="noStrike" kern="1200" baseline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Лист1!$L$22:$P$22</c:f>
              <c:strCache>
                <c:ptCount val="5"/>
                <c:pt idx="0">
                  <c:v>Прочие дотации бюджетам городских округов </c:v>
                </c:pt>
                <c:pt idx="1">
                  <c:v>дотации, связанные с особым режимом функционирования ЗАТО</c:v>
                </c:pt>
                <c:pt idx="2">
                  <c:v>дотации на поддержку мер по обеспечению сбалансированности бюджета</c:v>
                </c:pt>
                <c:pt idx="3">
                  <c:v>субсидии (средства, поступающие в бюджет города на условиях софинансированияя)</c:v>
                </c:pt>
                <c:pt idx="4">
                  <c:v>другие безвозмездные поступления (субвенции, иные межбюджетные трансферты, возвраты прошлых лет)</c:v>
                </c:pt>
              </c:strCache>
            </c:strRef>
          </c:cat>
          <c:val>
            <c:numRef>
              <c:f>Лист1!$L$24:$P$24</c:f>
              <c:numCache>
                <c:formatCode>General</c:formatCode>
                <c:ptCount val="5"/>
                <c:pt idx="0">
                  <c:v>4.7</c:v>
                </c:pt>
                <c:pt idx="1">
                  <c:v>857.5</c:v>
                </c:pt>
                <c:pt idx="2">
                  <c:v>23.9</c:v>
                </c:pt>
                <c:pt idx="3">
                  <c:v>273.3</c:v>
                </c:pt>
                <c:pt idx="4">
                  <c:v>1121.4000000000001</c:v>
                </c:pt>
              </c:numCache>
            </c:numRef>
          </c:val>
        </c:ser>
        <c:dLbls>
          <c:showLegendKey val="1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5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70786362502333"/>
          <c:y val="9.1319752107153665E-2"/>
          <c:w val="0.74493636753195358"/>
          <c:h val="0.86726202222265214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26903">
              <a:noFill/>
            </a:ln>
          </c:spPr>
          <c:dPt>
            <c:idx val="0"/>
            <c:bubble3D val="0"/>
            <c:spPr>
              <a:solidFill>
                <a:srgbClr val="808000"/>
              </a:solidFill>
              <a:ln w="26903">
                <a:noFill/>
              </a:ln>
            </c:spPr>
          </c:dPt>
          <c:dPt>
            <c:idx val="1"/>
            <c:bubble3D val="0"/>
            <c:spPr>
              <a:solidFill>
                <a:srgbClr val="0066CC"/>
              </a:solidFill>
              <a:ln w="26903">
                <a:noFill/>
              </a:ln>
            </c:spPr>
          </c:dPt>
          <c:dPt>
            <c:idx val="2"/>
            <c:bubble3D val="0"/>
            <c:spPr>
              <a:solidFill>
                <a:srgbClr val="CCCCFF"/>
              </a:solidFill>
              <a:ln w="26903">
                <a:noFill/>
              </a:ln>
            </c:spPr>
          </c:dPt>
          <c:dPt>
            <c:idx val="3"/>
            <c:bubble3D val="0"/>
            <c:spPr>
              <a:solidFill>
                <a:srgbClr val="339966"/>
              </a:solidFill>
              <a:ln w="26903">
                <a:noFill/>
              </a:ln>
            </c:spPr>
          </c:dPt>
          <c:dPt>
            <c:idx val="4"/>
            <c:bubble3D val="0"/>
            <c:spPr>
              <a:solidFill>
                <a:srgbClr val="008080"/>
              </a:solidFill>
              <a:ln w="26903">
                <a:noFill/>
              </a:ln>
            </c:spPr>
          </c:dPt>
          <c:dLbls>
            <c:dLbl>
              <c:idx val="0"/>
              <c:layout>
                <c:manualLayout>
                  <c:x val="3.4241752417652684E-2"/>
                  <c:y val="-2.8562105412499129E-2"/>
                </c:manualLayout>
              </c:layout>
              <c:tx>
                <c:rich>
                  <a:bodyPr/>
                  <a:lstStyle/>
                  <a:p>
                    <a:pPr>
                      <a:defRPr sz="1298" b="0" i="0" u="none" strike="noStrike" baseline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2,7</a:t>
                    </a:r>
                    <a:endParaRPr lang="ru-RU" dirty="0"/>
                  </a:p>
                </c:rich>
              </c:tx>
              <c:spPr>
                <a:noFill/>
                <a:ln w="26903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765386801608914E-3"/>
                  <c:y val="-2.98704753429163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814,2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94670219853528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70,2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29077203124418E-2"/>
                  <c:y val="-6.846050819968252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178,8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4950376513970833E-4"/>
                  <c:y val="1.41656227630636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10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11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5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903">
                <a:noFill/>
              </a:ln>
            </c:spPr>
            <c:txPr>
              <a:bodyPr/>
              <a:lstStyle/>
              <a:p>
                <a:pPr>
                  <a:defRPr sz="1299" b="0" i="0" u="none" strike="noStrike" baseline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Лист1!$L$22:$P$22</c:f>
              <c:strCache>
                <c:ptCount val="5"/>
                <c:pt idx="0">
                  <c:v>Прочие дотации бюджетам городских округов </c:v>
                </c:pt>
                <c:pt idx="1">
                  <c:v>дотации, связанные с особым режимом функционирования ЗАТО</c:v>
                </c:pt>
                <c:pt idx="2">
                  <c:v>дотации на поддержку мер по обеспечению сбалансированности бюджета</c:v>
                </c:pt>
                <c:pt idx="3">
                  <c:v>субсидии (средства, поступающие в бюджет города на условиях софинансированияя)</c:v>
                </c:pt>
                <c:pt idx="4">
                  <c:v>другие безвозмездные поступления (субвенции, иные межбюджетные трансферты, возвраты прошлых лет)</c:v>
                </c:pt>
              </c:strCache>
            </c:strRef>
          </c:cat>
          <c:val>
            <c:numRef>
              <c:f>Лист1!$L$24:$P$24</c:f>
              <c:numCache>
                <c:formatCode>General</c:formatCode>
                <c:ptCount val="5"/>
                <c:pt idx="0">
                  <c:v>2.74</c:v>
                </c:pt>
                <c:pt idx="1">
                  <c:v>814.21</c:v>
                </c:pt>
                <c:pt idx="2">
                  <c:v>70.19</c:v>
                </c:pt>
                <c:pt idx="3">
                  <c:v>178.78</c:v>
                </c:pt>
                <c:pt idx="4">
                  <c:v>1011.45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 w="25380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53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44110494820535E-2"/>
          <c:y val="0.12779863972773431"/>
          <c:w val="0.67123287671232879"/>
          <c:h val="0.86534216335540837"/>
        </c:manualLayout>
      </c:layout>
      <c:doughnutChart>
        <c:varyColors val="1"/>
        <c:ser>
          <c:idx val="0"/>
          <c:order val="0"/>
          <c:tx>
            <c:strRef>
              <c:f>Лист1!$J$46</c:f>
              <c:strCache>
                <c:ptCount val="1"/>
                <c:pt idx="0">
                  <c:v>факт за 2024 год</c:v>
                </c:pt>
              </c:strCache>
            </c:strRef>
          </c:tx>
          <c:spPr>
            <a:solidFill>
              <a:srgbClr val="9999FF"/>
            </a:solidFill>
            <a:ln w="28928">
              <a:noFill/>
            </a:ln>
          </c:spPr>
          <c:dPt>
            <c:idx val="0"/>
            <c:bubble3D val="0"/>
            <c:spPr>
              <a:solidFill>
                <a:srgbClr val="FFCC00"/>
              </a:solidFill>
              <a:ln w="28928">
                <a:noFill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28928">
                <a:noFill/>
              </a:ln>
            </c:spPr>
          </c:dPt>
          <c:dPt>
            <c:idx val="2"/>
            <c:bubble3D val="0"/>
            <c:spPr>
              <a:solidFill>
                <a:srgbClr val="FFFF99"/>
              </a:solidFill>
              <a:ln w="28928">
                <a:noFill/>
              </a:ln>
            </c:spPr>
          </c:dPt>
          <c:dPt>
            <c:idx val="3"/>
            <c:bubble3D val="0"/>
            <c:spPr>
              <a:solidFill>
                <a:srgbClr val="FF9900"/>
              </a:solidFill>
              <a:ln w="28928">
                <a:noFill/>
              </a:ln>
            </c:spPr>
          </c:dPt>
          <c:dPt>
            <c:idx val="4"/>
            <c:bubble3D val="0"/>
            <c:spPr>
              <a:solidFill>
                <a:srgbClr val="969696"/>
              </a:solidFill>
              <a:ln w="28928">
                <a:noFill/>
              </a:ln>
            </c:spPr>
          </c:dPt>
          <c:dPt>
            <c:idx val="5"/>
            <c:bubble3D val="0"/>
            <c:spPr>
              <a:solidFill>
                <a:srgbClr val="0066CC"/>
              </a:solidFill>
              <a:ln w="28928">
                <a:noFill/>
              </a:ln>
            </c:spPr>
          </c:dPt>
          <c:dPt>
            <c:idx val="6"/>
            <c:bubble3D val="0"/>
            <c:spPr>
              <a:solidFill>
                <a:srgbClr val="CCCCFF"/>
              </a:solidFill>
              <a:ln w="28928">
                <a:noFill/>
              </a:ln>
            </c:spPr>
          </c:dPt>
          <c:dPt>
            <c:idx val="7"/>
            <c:bubble3D val="0"/>
            <c:spPr>
              <a:solidFill>
                <a:srgbClr val="99CCFF"/>
              </a:solidFill>
              <a:ln w="28928">
                <a:noFill/>
              </a:ln>
            </c:spPr>
          </c:dPt>
          <c:dPt>
            <c:idx val="8"/>
            <c:bubble3D val="0"/>
            <c:spPr>
              <a:solidFill>
                <a:srgbClr val="CCFFFF"/>
              </a:solidFill>
              <a:ln w="28928">
                <a:noFill/>
              </a:ln>
            </c:spPr>
          </c:dPt>
          <c:dPt>
            <c:idx val="9"/>
            <c:bubble3D val="0"/>
            <c:spPr>
              <a:solidFill>
                <a:srgbClr val="CCFFCC"/>
              </a:solidFill>
              <a:ln w="28928">
                <a:noFill/>
              </a:ln>
            </c:spPr>
          </c:dPt>
          <c:dPt>
            <c:idx val="10"/>
            <c:bubble3D val="0"/>
            <c:spPr>
              <a:solidFill>
                <a:srgbClr val="339966"/>
              </a:solidFill>
              <a:ln w="28928">
                <a:noFill/>
              </a:ln>
            </c:spPr>
          </c:dPt>
          <c:dPt>
            <c:idx val="11"/>
            <c:bubble3D val="0"/>
            <c:spPr>
              <a:solidFill>
                <a:srgbClr val="FFFF00"/>
              </a:solidFill>
              <a:ln w="28928">
                <a:noFill/>
              </a:ln>
            </c:spPr>
          </c:dPt>
          <c:dLbls>
            <c:dLbl>
              <c:idx val="1"/>
              <c:layout>
                <c:manualLayout>
                  <c:x val="0.18265866426683181"/>
                  <c:y val="1.289906350767585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 w="28928">
                  <a:noFill/>
                </a:ln>
              </c:spPr>
              <c:txPr>
                <a:bodyPr/>
                <a:lstStyle/>
                <a:p>
                  <a:pPr>
                    <a:defRPr sz="1139" b="1" i="0" u="none" strike="noStrike" baseline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" sourceLinked="0"/>
              <c:spPr>
                <a:noFill/>
                <a:ln w="28928">
                  <a:noFill/>
                </a:ln>
              </c:spPr>
              <c:txPr>
                <a:bodyPr/>
                <a:lstStyle/>
                <a:p>
                  <a:pPr>
                    <a:defRPr sz="1139" b="1" i="0" u="none" strike="noStrike" baseline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8389559317085209E-3"/>
                  <c:y val="-3.87646729991954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45,4</a:t>
                    </a:r>
                    <a:endParaRPr lang="en-US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9634262257823604E-2"/>
                  <c:y val="-0.158229460323496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3.9236604688844906E-2"/>
                  <c:y val="-0.1564506083685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928">
                <a:noFill/>
              </a:ln>
            </c:spPr>
            <c:txPr>
              <a:bodyPr/>
              <a:lstStyle/>
              <a:p>
                <a:pPr>
                  <a:defRPr sz="1139" b="1" i="0" u="none" strike="noStrike" baseline="0">
                    <a:solidFill>
                      <a:srgbClr val="003366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Лист1!$I$47:$I$58</c:f>
              <c:strCache>
                <c:ptCount val="12"/>
                <c:pt idx="0">
                  <c:v>Экономика</c:v>
                </c:pt>
                <c:pt idx="1">
                  <c:v>охрана окружающей среды</c:v>
                </c:pt>
                <c:pt idx="2">
                  <c:v>общегосударственные вопросы</c:v>
                </c:pt>
                <c:pt idx="3">
                  <c:v>национальная безопасность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муниципального долга</c:v>
                </c:pt>
                <c:pt idx="11">
                  <c:v>здравооохранение </c:v>
                </c:pt>
              </c:strCache>
            </c:strRef>
          </c:cat>
          <c:val>
            <c:numRef>
              <c:f>Лист1!$J$47:$J$58</c:f>
              <c:numCache>
                <c:formatCode>General</c:formatCode>
                <c:ptCount val="12"/>
                <c:pt idx="0">
                  <c:v>232.8</c:v>
                </c:pt>
                <c:pt idx="2">
                  <c:v>431.5</c:v>
                </c:pt>
                <c:pt idx="3">
                  <c:v>35.4</c:v>
                </c:pt>
                <c:pt idx="4">
                  <c:v>167.1</c:v>
                </c:pt>
                <c:pt idx="5">
                  <c:v>1447.3</c:v>
                </c:pt>
                <c:pt idx="6">
                  <c:v>277.89999999999998</c:v>
                </c:pt>
                <c:pt idx="7">
                  <c:v>416</c:v>
                </c:pt>
                <c:pt idx="8">
                  <c:v>215.4</c:v>
                </c:pt>
                <c:pt idx="9">
                  <c:v>45.4</c:v>
                </c:pt>
                <c:pt idx="10">
                  <c:v>0.4</c:v>
                </c:pt>
                <c:pt idx="11">
                  <c:v>10.5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 w="28928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911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6" y="1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70"/>
            <a:ext cx="543814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78825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6" y="9378825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E52E0C-231D-4FF3-BC6C-B1CD45F9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354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52E0C-231D-4FF3-BC6C-B1CD45F916E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3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52E0C-231D-4FF3-BC6C-B1CD45F916E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903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52E0C-231D-4FF3-BC6C-B1CD45F916E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90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7F4B-25A5-4AA6-AB5B-BAE6390F7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2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B2152-B71B-4BFF-8FAC-A4DC7E8AE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2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28654-CD37-4ED0-834A-D60EC8645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401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F95F6-E79B-419D-A7BD-1469D7098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68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F7FF2-CD5B-41B5-A9B4-4EB134643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CBB47-8788-4140-A66C-196FC4D0F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6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E89B0-CF4E-42AE-BE2D-29FE74964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5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60F99-37FA-40D0-BF02-16E9BB3BF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0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D35A4-A656-4470-BC13-249366C32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43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427CA-0B7E-4FD5-948E-F6E4EE7E0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8AD00-FA2E-47C3-A0E3-8EA8C6CE3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4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013D2-D1A9-4925-ACD4-A8883E41F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96F9C-D0C3-4554-AF10-DE7B37F6D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5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F486132-A7F4-4F36-8E21-1E15C4F7B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chart" Target="../charts/chart10.xml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81300"/>
            <a:ext cx="9144000" cy="28797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3366"/>
                </a:solidFill>
                <a:latin typeface="Tahoma" pitchFamily="34" charset="0"/>
              </a:rPr>
              <a:t>ОТЧЕТ ОБ </a:t>
            </a:r>
            <a:r>
              <a:rPr lang="ru-RU" b="1" dirty="0" smtClean="0">
                <a:solidFill>
                  <a:srgbClr val="003366"/>
                </a:solidFill>
                <a:latin typeface="Tahoma" pitchFamily="34" charset="0"/>
              </a:rPr>
              <a:t>ИСПОЛНЕНИИ </a:t>
            </a:r>
          </a:p>
          <a:p>
            <a:pPr eaLnBrk="1" hangingPunct="1"/>
            <a:r>
              <a:rPr lang="ru-RU" b="1" dirty="0" smtClean="0">
                <a:solidFill>
                  <a:srgbClr val="003366"/>
                </a:solidFill>
                <a:latin typeface="Tahoma" pitchFamily="34" charset="0"/>
              </a:rPr>
              <a:t>БЮДЖЕТА ГОРОДА ЗАРЕЧНОГО</a:t>
            </a:r>
          </a:p>
          <a:p>
            <a:pPr eaLnBrk="1" hangingPunct="1"/>
            <a:r>
              <a:rPr lang="ru-RU" b="1" dirty="0" smtClean="0">
                <a:solidFill>
                  <a:srgbClr val="003366"/>
                </a:solidFill>
                <a:latin typeface="Tahoma" pitchFamily="34" charset="0"/>
              </a:rPr>
              <a:t>ЗА 2025 ГОД</a:t>
            </a:r>
          </a:p>
          <a:p>
            <a:pPr eaLnBrk="1" hangingPunct="1"/>
            <a:endParaRPr lang="ru-RU" b="1" dirty="0" smtClean="0">
              <a:solidFill>
                <a:srgbClr val="003366"/>
              </a:solidFill>
              <a:latin typeface="Tahoma" pitchFamily="34" charset="0"/>
            </a:endParaRPr>
          </a:p>
          <a:p>
            <a:pPr eaLnBrk="1" hangingPunct="1"/>
            <a:endParaRPr lang="ru-RU" b="1" i="1" dirty="0" smtClean="0">
              <a:solidFill>
                <a:srgbClr val="003366"/>
              </a:solidFill>
              <a:latin typeface="Tahoma" pitchFamily="34" charset="0"/>
            </a:endParaRPr>
          </a:p>
        </p:txBody>
      </p:sp>
      <p:pic>
        <p:nvPicPr>
          <p:cNvPr id="2051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1" t="6174" r="31912" b="35780"/>
          <a:stretch>
            <a:fillRect/>
          </a:stretch>
        </p:blipFill>
        <p:spPr bwMode="auto">
          <a:xfrm>
            <a:off x="323850" y="188913"/>
            <a:ext cx="1843088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0" t="63165" r="18628" b="11877"/>
          <a:stretch>
            <a:fillRect/>
          </a:stretch>
        </p:blipFill>
        <p:spPr bwMode="auto">
          <a:xfrm>
            <a:off x="2339975" y="333375"/>
            <a:ext cx="6192838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1"/>
          <p:cNvSpPr>
            <a:spLocks noChangeArrowheads="1"/>
          </p:cNvSpPr>
          <p:nvPr/>
        </p:nvSpPr>
        <p:spPr bwMode="auto">
          <a:xfrm>
            <a:off x="4643433" y="4391551"/>
            <a:ext cx="4321175" cy="1326624"/>
          </a:xfrm>
          <a:prstGeom prst="rect">
            <a:avLst/>
          </a:prstGeom>
          <a:solidFill>
            <a:schemeClr val="bg1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Rectangle 39"/>
          <p:cNvSpPr>
            <a:spLocks noChangeArrowheads="1"/>
          </p:cNvSpPr>
          <p:nvPr/>
        </p:nvSpPr>
        <p:spPr bwMode="auto">
          <a:xfrm>
            <a:off x="4643591" y="2708920"/>
            <a:ext cx="4321175" cy="576063"/>
          </a:xfrm>
          <a:prstGeom prst="rect">
            <a:avLst/>
          </a:prstGeom>
          <a:solidFill>
            <a:schemeClr val="bg1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Rectangle 38"/>
          <p:cNvSpPr>
            <a:spLocks noChangeArrowheads="1"/>
          </p:cNvSpPr>
          <p:nvPr/>
        </p:nvSpPr>
        <p:spPr bwMode="auto">
          <a:xfrm>
            <a:off x="4643591" y="2060848"/>
            <a:ext cx="4321175" cy="576064"/>
          </a:xfrm>
          <a:prstGeom prst="rect">
            <a:avLst/>
          </a:prstGeom>
          <a:solidFill>
            <a:schemeClr val="bg1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Rectangle 37"/>
          <p:cNvSpPr>
            <a:spLocks noChangeArrowheads="1"/>
          </p:cNvSpPr>
          <p:nvPr/>
        </p:nvSpPr>
        <p:spPr bwMode="auto">
          <a:xfrm>
            <a:off x="4643432" y="1340768"/>
            <a:ext cx="4321175" cy="657130"/>
          </a:xfrm>
          <a:prstGeom prst="rect">
            <a:avLst/>
          </a:prstGeom>
          <a:solidFill>
            <a:schemeClr val="bg1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Rectangle 36"/>
          <p:cNvSpPr>
            <a:spLocks noChangeArrowheads="1"/>
          </p:cNvSpPr>
          <p:nvPr/>
        </p:nvSpPr>
        <p:spPr bwMode="auto">
          <a:xfrm>
            <a:off x="4643438" y="3385797"/>
            <a:ext cx="4321175" cy="918614"/>
          </a:xfrm>
          <a:prstGeom prst="rect">
            <a:avLst/>
          </a:prstGeom>
          <a:solidFill>
            <a:schemeClr val="bg1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5F3F1F"/>
                </a:solidFill>
                <a:latin typeface="Tahoma" pitchFamily="34" charset="0"/>
              </a:rPr>
              <a:t>Приоритетные направления расходов бюджета:</a:t>
            </a:r>
            <a:br>
              <a:rPr lang="ru-RU" sz="2000" b="1" dirty="0" smtClean="0">
                <a:solidFill>
                  <a:srgbClr val="5F3F1F"/>
                </a:solidFill>
                <a:latin typeface="Tahoma" pitchFamily="34" charset="0"/>
              </a:rPr>
            </a:br>
            <a:r>
              <a:rPr lang="ru-RU" sz="2000" b="1" dirty="0">
                <a:solidFill>
                  <a:srgbClr val="5F3F1F"/>
                </a:solidFill>
                <a:latin typeface="Tahoma" pitchFamily="34" charset="0"/>
              </a:rPr>
              <a:t>расходы на учреждения, подведомственные </a:t>
            </a:r>
            <a:r>
              <a:rPr lang="ru-RU" sz="2000" b="1" dirty="0" smtClean="0">
                <a:solidFill>
                  <a:srgbClr val="5F3F1F"/>
                </a:solidFill>
                <a:latin typeface="Tahoma" pitchFamily="34" charset="0"/>
              </a:rPr>
              <a:t/>
            </a:r>
            <a:br>
              <a:rPr lang="ru-RU" sz="2000" b="1" dirty="0" smtClean="0">
                <a:solidFill>
                  <a:srgbClr val="5F3F1F"/>
                </a:solidFill>
                <a:latin typeface="Tahoma" pitchFamily="34" charset="0"/>
              </a:rPr>
            </a:br>
            <a:r>
              <a:rPr lang="ru-RU" sz="2000" b="1" dirty="0" smtClean="0">
                <a:solidFill>
                  <a:srgbClr val="5F3F1F"/>
                </a:solidFill>
                <a:latin typeface="Tahoma" pitchFamily="34" charset="0"/>
              </a:rPr>
              <a:t>Департаменту образования г. Заречного</a:t>
            </a:r>
          </a:p>
        </p:txBody>
      </p:sp>
      <p:graphicFrame>
        <p:nvGraphicFramePr>
          <p:cNvPr id="2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88818039"/>
              </p:ext>
            </p:extLst>
          </p:nvPr>
        </p:nvGraphicFramePr>
        <p:xfrm>
          <a:off x="368399" y="1587500"/>
          <a:ext cx="3970338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7" name="Rectangle 13"/>
          <p:cNvSpPr>
            <a:spLocks noChangeArrowheads="1"/>
          </p:cNvSpPr>
          <p:nvPr/>
        </p:nvSpPr>
        <p:spPr bwMode="auto">
          <a:xfrm>
            <a:off x="4787900" y="908720"/>
            <a:ext cx="4248596" cy="550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7 </a:t>
            </a:r>
            <a: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общеобразовательных учреждений</a:t>
            </a:r>
            <a:b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(среднегодовая численность учащихся – </a:t>
            </a:r>
            <a:b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5574 человека), 578,5 </a:t>
            </a:r>
            <a:r>
              <a:rPr lang="ru-RU" sz="1100" b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млн.рублей</a:t>
            </a:r>
            <a: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.</a:t>
            </a:r>
            <a:b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endParaRPr lang="ru-RU" sz="1100" b="1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180975"/>
            <a:r>
              <a:rPr lang="ru-RU" sz="1100" b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9 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дошкольных образовательных  учреждений (среднегодовая численность воспитанников – </a:t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2164 человека), 438,1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млн.рублей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.</a:t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/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3 учреждения дополнительного образования детей (численность воспитанников – 4920 человек), </a:t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107,2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млн.рублей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.</a:t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/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3 прочих учреждения образования: </a:t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КУ «Информационно-методический центр системы образования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г.Заречного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», МУ «Психолого-социальный центр системы образования «Надежда», Департамент образования, 75,4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млн.рублей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.</a:t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endParaRPr lang="en-US" sz="1100" b="1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Проведение оздоровительной кампании детей:</a:t>
            </a: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- Лагеря с дневным пребыванием детей (1500 детей)</a:t>
            </a: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в 7 общеобразовательных учреждениях</a:t>
            </a: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6,6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млн.рублей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- Загородные лагеря (732 ребёнка (в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т.ч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. 169 детей участников СВО)</a:t>
            </a: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ДОЛ «Звездочка» 21,4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млн.рублей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. </a:t>
            </a:r>
            <a:endParaRPr lang="en-US" sz="1100" b="1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180975"/>
            <a:endParaRPr lang="ru-RU" sz="1100" b="1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180975"/>
            <a:endParaRPr lang="ru-RU" sz="1100" b="1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41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723" y="2071067"/>
            <a:ext cx="2778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435" y="2719139"/>
            <a:ext cx="2778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19" y="3385797"/>
            <a:ext cx="2778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2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19" y="4392466"/>
            <a:ext cx="2778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3" name="Rectangle 24"/>
          <p:cNvSpPr>
            <a:spLocks noChangeArrowheads="1"/>
          </p:cNvSpPr>
          <p:nvPr/>
        </p:nvSpPr>
        <p:spPr bwMode="auto">
          <a:xfrm>
            <a:off x="468313" y="3933825"/>
            <a:ext cx="403225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300" dirty="0">
                <a:solidFill>
                  <a:srgbClr val="4D4D4D"/>
                </a:solidFill>
              </a:rPr>
              <a:t>Общее образование </a:t>
            </a:r>
            <a:r>
              <a:rPr lang="ru-RU" sz="1300" dirty="0" smtClean="0">
                <a:solidFill>
                  <a:srgbClr val="4D4D4D"/>
                </a:solidFill>
              </a:rPr>
              <a:t>(578,5 </a:t>
            </a:r>
            <a:r>
              <a:rPr lang="ru-RU" sz="1300" dirty="0" err="1">
                <a:solidFill>
                  <a:srgbClr val="4D4D4D"/>
                </a:solidFill>
              </a:rPr>
              <a:t>млн.рублей</a:t>
            </a:r>
            <a:r>
              <a:rPr lang="ru-RU" sz="1300" dirty="0">
                <a:solidFill>
                  <a:srgbClr val="4D4D4D"/>
                </a:solidFill>
              </a:rPr>
              <a:t>)</a:t>
            </a:r>
          </a:p>
        </p:txBody>
      </p:sp>
      <p:sp>
        <p:nvSpPr>
          <p:cNvPr id="17424" name="Rectangle 25"/>
          <p:cNvSpPr>
            <a:spLocks noChangeArrowheads="1"/>
          </p:cNvSpPr>
          <p:nvPr/>
        </p:nvSpPr>
        <p:spPr bwMode="auto">
          <a:xfrm>
            <a:off x="468313" y="4292600"/>
            <a:ext cx="40322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300" dirty="0">
                <a:solidFill>
                  <a:srgbClr val="4D4D4D"/>
                </a:solidFill>
              </a:rPr>
              <a:t>Дошкольное </a:t>
            </a:r>
            <a:r>
              <a:rPr lang="ru-RU" sz="1300" dirty="0" smtClean="0">
                <a:solidFill>
                  <a:srgbClr val="4D4D4D"/>
                </a:solidFill>
              </a:rPr>
              <a:t>образование (438,1 </a:t>
            </a:r>
            <a:r>
              <a:rPr lang="ru-RU" sz="1300" dirty="0" err="1">
                <a:solidFill>
                  <a:srgbClr val="4D4D4D"/>
                </a:solidFill>
              </a:rPr>
              <a:t>млн.рублей</a:t>
            </a:r>
            <a:r>
              <a:rPr lang="ru-RU" sz="1300" dirty="0">
                <a:solidFill>
                  <a:srgbClr val="4D4D4D"/>
                </a:solidFill>
              </a:rPr>
              <a:t>)</a:t>
            </a:r>
          </a:p>
        </p:txBody>
      </p:sp>
      <p:sp>
        <p:nvSpPr>
          <p:cNvPr id="17425" name="Rectangle 26"/>
          <p:cNvSpPr>
            <a:spLocks noChangeArrowheads="1"/>
          </p:cNvSpPr>
          <p:nvPr/>
        </p:nvSpPr>
        <p:spPr bwMode="auto">
          <a:xfrm>
            <a:off x="468313" y="4724400"/>
            <a:ext cx="44656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300" dirty="0">
                <a:solidFill>
                  <a:srgbClr val="4D4D4D"/>
                </a:solidFill>
              </a:rPr>
              <a:t>Дополнительное образование детей</a:t>
            </a:r>
          </a:p>
          <a:p>
            <a:r>
              <a:rPr lang="ru-RU" sz="1300" dirty="0" smtClean="0">
                <a:solidFill>
                  <a:srgbClr val="4D4D4D"/>
                </a:solidFill>
              </a:rPr>
              <a:t>(107,2 </a:t>
            </a:r>
            <a:r>
              <a:rPr lang="ru-RU" sz="1300" dirty="0" err="1">
                <a:solidFill>
                  <a:srgbClr val="4D4D4D"/>
                </a:solidFill>
              </a:rPr>
              <a:t>млн.рублей</a:t>
            </a:r>
            <a:r>
              <a:rPr lang="ru-RU" sz="1300" dirty="0">
                <a:solidFill>
                  <a:srgbClr val="4D4D4D"/>
                </a:solidFill>
              </a:rPr>
              <a:t>)</a:t>
            </a:r>
          </a:p>
        </p:txBody>
      </p:sp>
      <p:sp>
        <p:nvSpPr>
          <p:cNvPr id="17426" name="Rectangle 27"/>
          <p:cNvSpPr>
            <a:spLocks noChangeArrowheads="1"/>
          </p:cNvSpPr>
          <p:nvPr/>
        </p:nvSpPr>
        <p:spPr bwMode="auto">
          <a:xfrm>
            <a:off x="468313" y="5229225"/>
            <a:ext cx="43926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300" dirty="0" smtClean="0">
                <a:solidFill>
                  <a:srgbClr val="4D4D4D"/>
                </a:solidFill>
              </a:rPr>
              <a:t>Проведение </a:t>
            </a:r>
            <a:r>
              <a:rPr lang="ru-RU" sz="1300" dirty="0">
                <a:solidFill>
                  <a:srgbClr val="4D4D4D"/>
                </a:solidFill>
              </a:rPr>
              <a:t>оздоровительной </a:t>
            </a:r>
            <a:r>
              <a:rPr lang="ru-RU" sz="1300" dirty="0" smtClean="0">
                <a:solidFill>
                  <a:srgbClr val="4D4D4D"/>
                </a:solidFill>
              </a:rPr>
              <a:t>кампании </a:t>
            </a:r>
          </a:p>
          <a:p>
            <a:r>
              <a:rPr lang="ru-RU" sz="1300" dirty="0" smtClean="0">
                <a:solidFill>
                  <a:srgbClr val="4D4D4D"/>
                </a:solidFill>
              </a:rPr>
              <a:t>(28,0 </a:t>
            </a:r>
            <a:r>
              <a:rPr lang="ru-RU" sz="1300" dirty="0" err="1">
                <a:solidFill>
                  <a:srgbClr val="4D4D4D"/>
                </a:solidFill>
              </a:rPr>
              <a:t>млн.рублей</a:t>
            </a:r>
            <a:r>
              <a:rPr lang="ru-RU" sz="1300" dirty="0">
                <a:solidFill>
                  <a:srgbClr val="4D4D4D"/>
                </a:solidFill>
              </a:rPr>
              <a:t>)</a:t>
            </a:r>
          </a:p>
        </p:txBody>
      </p:sp>
      <p:sp>
        <p:nvSpPr>
          <p:cNvPr id="17427" name="Rectangle 28"/>
          <p:cNvSpPr>
            <a:spLocks noChangeArrowheads="1"/>
          </p:cNvSpPr>
          <p:nvPr/>
        </p:nvSpPr>
        <p:spPr bwMode="auto">
          <a:xfrm>
            <a:off x="468313" y="5805488"/>
            <a:ext cx="4175125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300" dirty="0">
                <a:solidFill>
                  <a:srgbClr val="4D4D4D"/>
                </a:solidFill>
              </a:rPr>
              <a:t>Другие вопросы в области образования </a:t>
            </a:r>
          </a:p>
          <a:p>
            <a:r>
              <a:rPr lang="ru-RU" sz="1300" dirty="0" smtClean="0">
                <a:solidFill>
                  <a:srgbClr val="4D4D4D"/>
                </a:solidFill>
              </a:rPr>
              <a:t>(75,4 </a:t>
            </a:r>
            <a:r>
              <a:rPr lang="ru-RU" sz="1300" dirty="0" err="1">
                <a:solidFill>
                  <a:srgbClr val="4D4D4D"/>
                </a:solidFill>
              </a:rPr>
              <a:t>млн.рублей</a:t>
            </a:r>
            <a:r>
              <a:rPr lang="ru-RU" sz="1300" dirty="0">
                <a:solidFill>
                  <a:srgbClr val="4D4D4D"/>
                </a:solidFill>
              </a:rPr>
              <a:t>)</a:t>
            </a:r>
          </a:p>
          <a:p>
            <a:endParaRPr lang="ru-RU" sz="1300" dirty="0">
              <a:solidFill>
                <a:srgbClr val="4D4D4D"/>
              </a:solidFill>
            </a:endParaRPr>
          </a:p>
        </p:txBody>
      </p:sp>
      <p:sp>
        <p:nvSpPr>
          <p:cNvPr id="17428" name="AutoShape 31"/>
          <p:cNvSpPr>
            <a:spLocks noChangeArrowheads="1"/>
          </p:cNvSpPr>
          <p:nvPr/>
        </p:nvSpPr>
        <p:spPr bwMode="auto">
          <a:xfrm rot="-5400000">
            <a:off x="250031" y="3934619"/>
            <a:ext cx="217488" cy="215900"/>
          </a:xfrm>
          <a:prstGeom prst="flowChartMagneticDrum">
            <a:avLst/>
          </a:prstGeom>
          <a:solidFill>
            <a:srgbClr val="FF99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9" name="AutoShape 32"/>
          <p:cNvSpPr>
            <a:spLocks noChangeArrowheads="1"/>
          </p:cNvSpPr>
          <p:nvPr/>
        </p:nvSpPr>
        <p:spPr bwMode="auto">
          <a:xfrm rot="-5400000">
            <a:off x="250031" y="4366419"/>
            <a:ext cx="217488" cy="215900"/>
          </a:xfrm>
          <a:prstGeom prst="flowChartMagneticDrum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0" name="AutoShape 33"/>
          <p:cNvSpPr>
            <a:spLocks noChangeArrowheads="1"/>
          </p:cNvSpPr>
          <p:nvPr/>
        </p:nvSpPr>
        <p:spPr bwMode="auto">
          <a:xfrm rot="-5400000">
            <a:off x="250031" y="4798219"/>
            <a:ext cx="217488" cy="215900"/>
          </a:xfrm>
          <a:prstGeom prst="flowChartMagneticDrum">
            <a:avLst/>
          </a:prstGeom>
          <a:solidFill>
            <a:srgbClr val="FFFFCC"/>
          </a:solidFill>
          <a:ln w="9525">
            <a:solidFill>
              <a:srgbClr val="D5D0A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1" name="AutoShape 34"/>
          <p:cNvSpPr>
            <a:spLocks noChangeArrowheads="1"/>
          </p:cNvSpPr>
          <p:nvPr/>
        </p:nvSpPr>
        <p:spPr bwMode="auto">
          <a:xfrm rot="-5400000">
            <a:off x="260449" y="5879136"/>
            <a:ext cx="215900" cy="215900"/>
          </a:xfrm>
          <a:prstGeom prst="flowChartMagneticDrum">
            <a:avLst/>
          </a:prstGeom>
          <a:solidFill>
            <a:srgbClr val="FFCC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2" name="AutoShape 35"/>
          <p:cNvSpPr>
            <a:spLocks noChangeArrowheads="1"/>
          </p:cNvSpPr>
          <p:nvPr/>
        </p:nvSpPr>
        <p:spPr bwMode="auto">
          <a:xfrm rot="-5400000">
            <a:off x="259655" y="5301457"/>
            <a:ext cx="217488" cy="215900"/>
          </a:xfrm>
          <a:prstGeom prst="flowChartMagneticDrum">
            <a:avLst/>
          </a:prstGeom>
          <a:solidFill>
            <a:srgbClr val="99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3" name="Rectangle 42"/>
          <p:cNvSpPr>
            <a:spLocks noChangeArrowheads="1"/>
          </p:cNvSpPr>
          <p:nvPr/>
        </p:nvSpPr>
        <p:spPr bwMode="auto">
          <a:xfrm>
            <a:off x="250825" y="1064583"/>
            <a:ext cx="403383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F3F1F"/>
                </a:solidFill>
                <a:latin typeface="Tahoma" pitchFamily="34" charset="0"/>
              </a:rPr>
              <a:t>Всего расходов в </a:t>
            </a:r>
            <a:r>
              <a:rPr lang="ru-RU" sz="1400" b="1" dirty="0" smtClean="0">
                <a:solidFill>
                  <a:srgbClr val="5F3F1F"/>
                </a:solidFill>
                <a:latin typeface="Tahoma" pitchFamily="34" charset="0"/>
              </a:rPr>
              <a:t>2025 году</a:t>
            </a:r>
          </a:p>
          <a:p>
            <a:pPr algn="ctr"/>
            <a:r>
              <a:rPr lang="ru-RU" sz="1200" b="1" dirty="0" smtClean="0">
                <a:solidFill>
                  <a:srgbClr val="5F3F1F"/>
                </a:solidFill>
                <a:latin typeface="Tahoma" pitchFamily="34" charset="0"/>
              </a:rPr>
              <a:t> </a:t>
            </a:r>
            <a:r>
              <a:rPr lang="ru-RU" sz="1600" b="1" dirty="0" smtClean="0">
                <a:solidFill>
                  <a:srgbClr val="5F3F1F"/>
                </a:solidFill>
                <a:latin typeface="Tahoma" pitchFamily="34" charset="0"/>
              </a:rPr>
              <a:t>1227,2 </a:t>
            </a:r>
            <a:r>
              <a:rPr lang="ru-RU" sz="1600" b="1" dirty="0" err="1">
                <a:solidFill>
                  <a:srgbClr val="5F3F1F"/>
                </a:solidFill>
                <a:latin typeface="Tahoma" pitchFamily="34" charset="0"/>
              </a:rPr>
              <a:t>млн.рублей</a:t>
            </a:r>
            <a:endParaRPr lang="ru-RU" sz="1600" b="1" dirty="0">
              <a:solidFill>
                <a:srgbClr val="5F3F1F"/>
              </a:solidFill>
              <a:latin typeface="Tahoma" pitchFamily="34" charset="0"/>
            </a:endParaRPr>
          </a:p>
        </p:txBody>
      </p:sp>
      <p:sp>
        <p:nvSpPr>
          <p:cNvPr id="17434" name="Rectangle 43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10</a:t>
            </a:r>
            <a:endParaRPr lang="en-US" sz="900" b="1" dirty="0"/>
          </a:p>
        </p:txBody>
      </p:sp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15" y="1340768"/>
            <a:ext cx="2778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6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660033"/>
                </a:solidFill>
                <a:latin typeface="Tahoma" pitchFamily="34" charset="0"/>
              </a:rPr>
              <a:t>Приоритетные направления расходов бюджета:</a:t>
            </a:r>
            <a:br>
              <a:rPr lang="ru-RU" sz="2000" b="1" dirty="0" smtClean="0">
                <a:solidFill>
                  <a:srgbClr val="660033"/>
                </a:solidFill>
                <a:latin typeface="Tahoma" pitchFamily="34" charset="0"/>
              </a:rPr>
            </a:br>
            <a:r>
              <a:rPr lang="ru-RU" sz="2000" b="1" dirty="0">
                <a:solidFill>
                  <a:srgbClr val="660033"/>
                </a:solidFill>
                <a:latin typeface="Tahoma" pitchFamily="34" charset="0"/>
              </a:rPr>
              <a:t>расходы на учреждения, подведомственные </a:t>
            </a:r>
            <a:r>
              <a:rPr lang="ru-RU" sz="2000" b="1" dirty="0" smtClean="0">
                <a:solidFill>
                  <a:srgbClr val="660033"/>
                </a:solidFill>
                <a:latin typeface="Tahoma" pitchFamily="34" charset="0"/>
              </a:rPr>
              <a:t/>
            </a:r>
            <a:br>
              <a:rPr lang="ru-RU" sz="2000" b="1" dirty="0" smtClean="0">
                <a:solidFill>
                  <a:srgbClr val="660033"/>
                </a:solidFill>
                <a:latin typeface="Tahoma" pitchFamily="34" charset="0"/>
              </a:rPr>
            </a:br>
            <a:r>
              <a:rPr lang="ru-RU" sz="2000" b="1" dirty="0" smtClean="0">
                <a:solidFill>
                  <a:srgbClr val="660033"/>
                </a:solidFill>
                <a:latin typeface="Tahoma" pitchFamily="34" charset="0"/>
              </a:rPr>
              <a:t>Комитету по физической культуре и спорту г. Заречного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7170280"/>
              </p:ext>
            </p:extLst>
          </p:nvPr>
        </p:nvGraphicFramePr>
        <p:xfrm>
          <a:off x="301625" y="1463675"/>
          <a:ext cx="3914775" cy="172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0" name="Rectangle 41"/>
          <p:cNvSpPr>
            <a:spLocks noChangeArrowheads="1"/>
          </p:cNvSpPr>
          <p:nvPr/>
        </p:nvSpPr>
        <p:spPr bwMode="auto">
          <a:xfrm>
            <a:off x="4787900" y="1916113"/>
            <a:ext cx="421163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</a:rPr>
              <a:t>МБУ </a:t>
            </a:r>
            <a:r>
              <a:rPr lang="ru-RU" sz="1200" dirty="0" smtClean="0">
                <a:solidFill>
                  <a:srgbClr val="4D4D4D"/>
                </a:solidFill>
              </a:rPr>
              <a:t>ДО «Спортивная </a:t>
            </a:r>
            <a:r>
              <a:rPr lang="ru-RU" sz="1200" dirty="0">
                <a:solidFill>
                  <a:srgbClr val="4D4D4D"/>
                </a:solidFill>
              </a:rPr>
              <a:t>школа олимпийского резерва «Русь» (самбо, бокс) </a:t>
            </a:r>
            <a:r>
              <a:rPr lang="ru-RU" sz="1200" dirty="0" smtClean="0">
                <a:solidFill>
                  <a:srgbClr val="4D4D4D"/>
                </a:solidFill>
              </a:rPr>
              <a:t>292 </a:t>
            </a:r>
            <a:r>
              <a:rPr lang="ru-RU" sz="1200" dirty="0">
                <a:solidFill>
                  <a:srgbClr val="4D4D4D"/>
                </a:solidFill>
              </a:rPr>
              <a:t>занимающихся – </a:t>
            </a:r>
            <a:r>
              <a:rPr lang="ru-RU" sz="1200" dirty="0" smtClean="0">
                <a:solidFill>
                  <a:srgbClr val="4D4D4D"/>
                </a:solidFill>
              </a:rPr>
              <a:t>17,8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.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МБУ </a:t>
            </a:r>
            <a:r>
              <a:rPr lang="ru-RU" sz="1200" dirty="0" smtClean="0">
                <a:solidFill>
                  <a:srgbClr val="4D4D4D"/>
                </a:solidFill>
              </a:rPr>
              <a:t>ДО «Спортивная </a:t>
            </a:r>
            <a:r>
              <a:rPr lang="ru-RU" sz="1200" dirty="0">
                <a:solidFill>
                  <a:srgbClr val="4D4D4D"/>
                </a:solidFill>
              </a:rPr>
              <a:t>школа олимпийского резерва  «Союз» (плавание, художественная гимнастика, пауэрлифтинг) </a:t>
            </a:r>
            <a:r>
              <a:rPr lang="ru-RU" sz="1200" dirty="0" smtClean="0">
                <a:solidFill>
                  <a:srgbClr val="4D4D4D"/>
                </a:solidFill>
              </a:rPr>
              <a:t>393 </a:t>
            </a:r>
            <a:r>
              <a:rPr lang="ru-RU" sz="1200" dirty="0">
                <a:solidFill>
                  <a:srgbClr val="4D4D4D"/>
                </a:solidFill>
              </a:rPr>
              <a:t>занимающихся – </a:t>
            </a:r>
            <a:r>
              <a:rPr lang="ru-RU" sz="1200" dirty="0" smtClean="0">
                <a:solidFill>
                  <a:srgbClr val="4D4D4D"/>
                </a:solidFill>
              </a:rPr>
              <a:t>70,1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. 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МБУ </a:t>
            </a:r>
            <a:r>
              <a:rPr lang="ru-RU" sz="1200" dirty="0" smtClean="0">
                <a:solidFill>
                  <a:srgbClr val="4D4D4D"/>
                </a:solidFill>
              </a:rPr>
              <a:t>ДО «Комплексная </a:t>
            </a:r>
            <a:r>
              <a:rPr lang="ru-RU" sz="1200" dirty="0">
                <a:solidFill>
                  <a:srgbClr val="4D4D4D"/>
                </a:solidFill>
              </a:rPr>
              <a:t>спортивная школа олимпийского резерва» </a:t>
            </a:r>
            <a:r>
              <a:rPr lang="ru-RU" sz="1200" dirty="0" smtClean="0">
                <a:solidFill>
                  <a:srgbClr val="4D4D4D"/>
                </a:solidFill>
              </a:rPr>
              <a:t>(лыжные </a:t>
            </a:r>
            <a:r>
              <a:rPr lang="ru-RU" sz="1200" dirty="0">
                <a:solidFill>
                  <a:srgbClr val="4D4D4D"/>
                </a:solidFill>
              </a:rPr>
              <a:t>гонки, танцевальный спорт, пулевая стрельба, футбол, каратэ, </a:t>
            </a:r>
            <a:r>
              <a:rPr lang="ru-RU" sz="1200" dirty="0" err="1">
                <a:solidFill>
                  <a:srgbClr val="4D4D4D"/>
                </a:solidFill>
              </a:rPr>
              <a:t>всестилевое</a:t>
            </a:r>
            <a:r>
              <a:rPr lang="ru-RU" sz="1200" dirty="0">
                <a:solidFill>
                  <a:srgbClr val="4D4D4D"/>
                </a:solidFill>
              </a:rPr>
              <a:t> каратэ) </a:t>
            </a:r>
            <a:r>
              <a:rPr lang="ru-RU" sz="1200" dirty="0" smtClean="0">
                <a:solidFill>
                  <a:srgbClr val="4D4D4D"/>
                </a:solidFill>
              </a:rPr>
              <a:t>374 </a:t>
            </a:r>
            <a:r>
              <a:rPr lang="ru-RU" sz="1200" dirty="0">
                <a:solidFill>
                  <a:srgbClr val="4D4D4D"/>
                </a:solidFill>
              </a:rPr>
              <a:t>занимающихся – </a:t>
            </a:r>
            <a:r>
              <a:rPr lang="ru-RU" sz="1200" dirty="0" smtClean="0">
                <a:solidFill>
                  <a:srgbClr val="4D4D4D"/>
                </a:solidFill>
              </a:rPr>
              <a:t>33,5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. 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МБУ </a:t>
            </a:r>
            <a:r>
              <a:rPr lang="ru-RU" sz="1200" dirty="0" smtClean="0">
                <a:solidFill>
                  <a:srgbClr val="4D4D4D"/>
                </a:solidFill>
              </a:rPr>
              <a:t>ДО «Спортивная школа им. В.В. Кораблева» </a:t>
            </a:r>
            <a:r>
              <a:rPr lang="ru-RU" sz="1200" dirty="0">
                <a:solidFill>
                  <a:srgbClr val="4D4D4D"/>
                </a:solidFill>
              </a:rPr>
              <a:t>(баскетбол, легкая атлетика, настольный теннис) </a:t>
            </a:r>
            <a:r>
              <a:rPr lang="ru-RU" sz="1200" dirty="0" smtClean="0">
                <a:solidFill>
                  <a:srgbClr val="4D4D4D"/>
                </a:solidFill>
              </a:rPr>
              <a:t>391 занимающийся </a:t>
            </a:r>
            <a:r>
              <a:rPr lang="ru-RU" sz="1200" dirty="0">
                <a:solidFill>
                  <a:srgbClr val="4D4D4D"/>
                </a:solidFill>
              </a:rPr>
              <a:t>– </a:t>
            </a:r>
            <a:r>
              <a:rPr lang="ru-RU" sz="1200" dirty="0" smtClean="0">
                <a:solidFill>
                  <a:srgbClr val="4D4D4D"/>
                </a:solidFill>
              </a:rPr>
              <a:t>23,3 </a:t>
            </a:r>
            <a:r>
              <a:rPr lang="ru-RU" sz="1200" dirty="0" err="1" smtClean="0">
                <a:solidFill>
                  <a:srgbClr val="4D4D4D"/>
                </a:solidFill>
              </a:rPr>
              <a:t>млн.рублей</a:t>
            </a:r>
            <a:r>
              <a:rPr lang="ru-RU" sz="1200" dirty="0" smtClean="0">
                <a:solidFill>
                  <a:srgbClr val="4D4D4D"/>
                </a:solidFill>
              </a:rPr>
              <a:t>.</a:t>
            </a:r>
          </a:p>
          <a:p>
            <a:r>
              <a:rPr lang="ru-RU" sz="1200" dirty="0" smtClean="0">
                <a:solidFill>
                  <a:srgbClr val="4D4D4D"/>
                </a:solidFill>
              </a:rPr>
              <a:t> </a:t>
            </a:r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МАУ «СКК «Союз» (фигурное катание, хоккей)  </a:t>
            </a:r>
          </a:p>
          <a:p>
            <a:r>
              <a:rPr lang="ru-RU" sz="1200" dirty="0" smtClean="0">
                <a:solidFill>
                  <a:srgbClr val="4D4D4D"/>
                </a:solidFill>
              </a:rPr>
              <a:t>216 </a:t>
            </a:r>
            <a:r>
              <a:rPr lang="ru-RU" sz="1200" dirty="0">
                <a:solidFill>
                  <a:srgbClr val="4D4D4D"/>
                </a:solidFill>
              </a:rPr>
              <a:t>занимающихся – </a:t>
            </a:r>
            <a:r>
              <a:rPr lang="ru-RU" sz="1200" dirty="0" smtClean="0">
                <a:solidFill>
                  <a:srgbClr val="4D4D4D"/>
                </a:solidFill>
              </a:rPr>
              <a:t>36,1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. 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МАУ «ФОК «Лесной» </a:t>
            </a:r>
            <a:r>
              <a:rPr lang="ru-RU" sz="1200" dirty="0" smtClean="0">
                <a:solidFill>
                  <a:srgbClr val="4D4D4D"/>
                </a:solidFill>
              </a:rPr>
              <a:t>(бокс</a:t>
            </a:r>
            <a:r>
              <a:rPr lang="ru-RU" sz="1200" dirty="0">
                <a:solidFill>
                  <a:srgbClr val="4D4D4D"/>
                </a:solidFill>
              </a:rPr>
              <a:t>, </a:t>
            </a:r>
            <a:r>
              <a:rPr lang="ru-RU" sz="1200" dirty="0" smtClean="0">
                <a:solidFill>
                  <a:srgbClr val="4D4D4D"/>
                </a:solidFill>
              </a:rPr>
              <a:t>баскетбол, скандинавская ходьба) 165 </a:t>
            </a:r>
            <a:r>
              <a:rPr lang="ru-RU" sz="1200" dirty="0">
                <a:solidFill>
                  <a:srgbClr val="4D4D4D"/>
                </a:solidFill>
              </a:rPr>
              <a:t>занимающихся </a:t>
            </a:r>
            <a:r>
              <a:rPr lang="ru-RU" sz="1200">
                <a:solidFill>
                  <a:srgbClr val="4D4D4D"/>
                </a:solidFill>
              </a:rPr>
              <a:t>– </a:t>
            </a:r>
            <a:r>
              <a:rPr lang="ru-RU" sz="1200" smtClean="0">
                <a:solidFill>
                  <a:srgbClr val="4D4D4D"/>
                </a:solidFill>
              </a:rPr>
              <a:t>17,1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.</a:t>
            </a:r>
          </a:p>
        </p:txBody>
      </p:sp>
      <p:sp>
        <p:nvSpPr>
          <p:cNvPr id="19461" name="Rectangle 44"/>
          <p:cNvSpPr>
            <a:spLocks noChangeArrowheads="1"/>
          </p:cNvSpPr>
          <p:nvPr/>
        </p:nvSpPr>
        <p:spPr bwMode="auto">
          <a:xfrm>
            <a:off x="4427538" y="1268413"/>
            <a:ext cx="44855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660033"/>
                </a:solidFill>
                <a:latin typeface="Tahoma" pitchFamily="34" charset="0"/>
              </a:rPr>
              <a:t>Всего расходов в </a:t>
            </a:r>
            <a:r>
              <a:rPr lang="ru-RU" sz="1400" b="1" dirty="0" smtClean="0">
                <a:solidFill>
                  <a:srgbClr val="660033"/>
                </a:solidFill>
                <a:latin typeface="Tahoma" pitchFamily="34" charset="0"/>
              </a:rPr>
              <a:t>2025 </a:t>
            </a:r>
            <a:r>
              <a:rPr lang="ru-RU" sz="1400" b="1" dirty="0">
                <a:solidFill>
                  <a:srgbClr val="660033"/>
                </a:solidFill>
                <a:latin typeface="Tahoma" pitchFamily="34" charset="0"/>
              </a:rPr>
              <a:t>году </a:t>
            </a:r>
            <a:r>
              <a:rPr lang="ru-RU" sz="1400" b="1" dirty="0" smtClean="0">
                <a:solidFill>
                  <a:srgbClr val="660033"/>
                </a:solidFill>
                <a:latin typeface="Tahoma" pitchFamily="34" charset="0"/>
              </a:rPr>
              <a:t>216,7 </a:t>
            </a:r>
            <a:r>
              <a:rPr lang="ru-RU" sz="1400" b="1" dirty="0" err="1">
                <a:solidFill>
                  <a:srgbClr val="660033"/>
                </a:solidFill>
                <a:latin typeface="Tahoma" pitchFamily="34" charset="0"/>
              </a:rPr>
              <a:t>млн.рублей</a:t>
            </a:r>
            <a:endParaRPr lang="ru-RU" sz="1400" b="1" dirty="0">
              <a:solidFill>
                <a:srgbClr val="660033"/>
              </a:solidFill>
              <a:latin typeface="Tahoma" pitchFamily="34" charset="0"/>
            </a:endParaRPr>
          </a:p>
        </p:txBody>
      </p:sp>
      <p:sp>
        <p:nvSpPr>
          <p:cNvPr id="19462" name="AutoShape 45"/>
          <p:cNvSpPr>
            <a:spLocks noChangeArrowheads="1"/>
          </p:cNvSpPr>
          <p:nvPr/>
        </p:nvSpPr>
        <p:spPr bwMode="auto">
          <a:xfrm rot="-5400000">
            <a:off x="323056" y="3717132"/>
            <a:ext cx="217487" cy="215900"/>
          </a:xfrm>
          <a:prstGeom prst="flowChartMagneticDrum">
            <a:avLst/>
          </a:prstGeom>
          <a:solidFill>
            <a:srgbClr val="FF7C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AutoShape 46"/>
          <p:cNvSpPr>
            <a:spLocks noChangeArrowheads="1"/>
          </p:cNvSpPr>
          <p:nvPr/>
        </p:nvSpPr>
        <p:spPr bwMode="auto">
          <a:xfrm rot="-5400000">
            <a:off x="323056" y="4150519"/>
            <a:ext cx="217488" cy="215900"/>
          </a:xfrm>
          <a:prstGeom prst="flowChartMagneticDrum">
            <a:avLst/>
          </a:prstGeom>
          <a:solidFill>
            <a:srgbClr val="99336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AutoShape 47"/>
          <p:cNvSpPr>
            <a:spLocks noChangeArrowheads="1"/>
          </p:cNvSpPr>
          <p:nvPr/>
        </p:nvSpPr>
        <p:spPr bwMode="auto">
          <a:xfrm rot="-5400000">
            <a:off x="323056" y="4582319"/>
            <a:ext cx="217488" cy="215900"/>
          </a:xfrm>
          <a:prstGeom prst="flowChartMagneticDrum">
            <a:avLst/>
          </a:prstGeom>
          <a:solidFill>
            <a:srgbClr val="FF99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Rectangle 48"/>
          <p:cNvSpPr>
            <a:spLocks noChangeArrowheads="1"/>
          </p:cNvSpPr>
          <p:nvPr/>
        </p:nvSpPr>
        <p:spPr bwMode="auto">
          <a:xfrm>
            <a:off x="611188" y="3644900"/>
            <a:ext cx="27610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4D4D4D"/>
                </a:solidFill>
              </a:rPr>
              <a:t>Спорт высших достижений</a:t>
            </a:r>
            <a:endParaRPr lang="ru-RU" sz="1600" dirty="0">
              <a:solidFill>
                <a:srgbClr val="4D4D4D"/>
              </a:solidFill>
            </a:endParaRPr>
          </a:p>
        </p:txBody>
      </p:sp>
      <p:sp>
        <p:nvSpPr>
          <p:cNvPr id="19466" name="Rectangle 49"/>
          <p:cNvSpPr>
            <a:spLocks noChangeArrowheads="1"/>
          </p:cNvSpPr>
          <p:nvPr/>
        </p:nvSpPr>
        <p:spPr bwMode="auto">
          <a:xfrm>
            <a:off x="611188" y="4508500"/>
            <a:ext cx="31146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4D4D4D"/>
                </a:solidFill>
              </a:rPr>
              <a:t>Другие вопросы в </a:t>
            </a:r>
            <a:r>
              <a:rPr lang="ru-RU" sz="1600" dirty="0" smtClean="0">
                <a:solidFill>
                  <a:srgbClr val="4D4D4D"/>
                </a:solidFill>
              </a:rPr>
              <a:t>области </a:t>
            </a:r>
          </a:p>
          <a:p>
            <a:r>
              <a:rPr lang="ru-RU" sz="1600" dirty="0" smtClean="0">
                <a:solidFill>
                  <a:srgbClr val="4D4D4D"/>
                </a:solidFill>
              </a:rPr>
              <a:t>физической культуры и</a:t>
            </a:r>
            <a:r>
              <a:rPr lang="en-US" sz="1600" dirty="0" smtClean="0">
                <a:solidFill>
                  <a:srgbClr val="4D4D4D"/>
                </a:solidFill>
              </a:rPr>
              <a:t> </a:t>
            </a:r>
            <a:r>
              <a:rPr lang="ru-RU" sz="1600" dirty="0">
                <a:solidFill>
                  <a:srgbClr val="4D4D4D"/>
                </a:solidFill>
              </a:rPr>
              <a:t>спорта</a:t>
            </a:r>
          </a:p>
        </p:txBody>
      </p:sp>
      <p:sp>
        <p:nvSpPr>
          <p:cNvPr id="19467" name="Rectangle 50"/>
          <p:cNvSpPr>
            <a:spLocks noChangeArrowheads="1"/>
          </p:cNvSpPr>
          <p:nvPr/>
        </p:nvSpPr>
        <p:spPr bwMode="auto">
          <a:xfrm>
            <a:off x="611188" y="4076700"/>
            <a:ext cx="1738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4D4D4D"/>
                </a:solidFill>
              </a:rPr>
              <a:t>Массовый спорт</a:t>
            </a:r>
          </a:p>
        </p:txBody>
      </p:sp>
      <p:pic>
        <p:nvPicPr>
          <p:cNvPr id="19468" name="Picture 5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565400"/>
            <a:ext cx="5032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9" name="Picture 5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149725"/>
            <a:ext cx="504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0" name="Picture 5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868863"/>
            <a:ext cx="43021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1" name="Picture 5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373688"/>
            <a:ext cx="4318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2" name="Picture 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84538"/>
            <a:ext cx="5048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3" name="Picture 57"/>
          <p:cNvPicPr>
            <a:picLocks noChangeAspect="1" noChangeArrowheads="1"/>
          </p:cNvPicPr>
          <p:nvPr/>
        </p:nvPicPr>
        <p:blipFill>
          <a:blip r:embed="rId8" cstate="print">
            <a:lum bright="18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89138"/>
            <a:ext cx="4635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4" name="Picture 6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6" b="17245"/>
          <a:stretch>
            <a:fillRect/>
          </a:stretch>
        </p:blipFill>
        <p:spPr bwMode="auto">
          <a:xfrm>
            <a:off x="635336" y="4868863"/>
            <a:ext cx="3024187" cy="19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75" name="Rectangle 67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11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5824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87"/>
          <p:cNvSpPr>
            <a:spLocks noChangeArrowheads="1"/>
          </p:cNvSpPr>
          <p:nvPr/>
        </p:nvSpPr>
        <p:spPr bwMode="auto">
          <a:xfrm>
            <a:off x="5508625" y="3573463"/>
            <a:ext cx="3311525" cy="503237"/>
          </a:xfrm>
          <a:prstGeom prst="homePlate">
            <a:avLst>
              <a:gd name="adj" fmla="val 164511"/>
            </a:avLst>
          </a:prstGeom>
          <a:solidFill>
            <a:srgbClr val="CC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AutoShape 86"/>
          <p:cNvSpPr>
            <a:spLocks noChangeArrowheads="1"/>
          </p:cNvSpPr>
          <p:nvPr/>
        </p:nvSpPr>
        <p:spPr bwMode="auto">
          <a:xfrm>
            <a:off x="5508625" y="2997200"/>
            <a:ext cx="3311525" cy="503238"/>
          </a:xfrm>
          <a:prstGeom prst="homePlate">
            <a:avLst>
              <a:gd name="adj" fmla="val 164511"/>
            </a:avLst>
          </a:prstGeom>
          <a:solidFill>
            <a:srgbClr val="3333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AutoShape 85"/>
          <p:cNvSpPr>
            <a:spLocks noChangeArrowheads="1"/>
          </p:cNvSpPr>
          <p:nvPr/>
        </p:nvSpPr>
        <p:spPr bwMode="auto">
          <a:xfrm>
            <a:off x="5508625" y="2420938"/>
            <a:ext cx="3311525" cy="504825"/>
          </a:xfrm>
          <a:prstGeom prst="homePlate">
            <a:avLst>
              <a:gd name="adj" fmla="val 163994"/>
            </a:avLst>
          </a:prstGeom>
          <a:solidFill>
            <a:srgbClr val="99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AutoShape 84"/>
          <p:cNvSpPr>
            <a:spLocks noChangeArrowheads="1"/>
          </p:cNvSpPr>
          <p:nvPr/>
        </p:nvSpPr>
        <p:spPr bwMode="auto">
          <a:xfrm>
            <a:off x="5508625" y="1844675"/>
            <a:ext cx="3311525" cy="504825"/>
          </a:xfrm>
          <a:prstGeom prst="homePlate">
            <a:avLst>
              <a:gd name="adj" fmla="val 163994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AutoShape 83"/>
          <p:cNvSpPr>
            <a:spLocks noChangeArrowheads="1"/>
          </p:cNvSpPr>
          <p:nvPr/>
        </p:nvSpPr>
        <p:spPr bwMode="auto">
          <a:xfrm>
            <a:off x="5508625" y="1268413"/>
            <a:ext cx="3311525" cy="503237"/>
          </a:xfrm>
          <a:prstGeom prst="homePlate">
            <a:avLst>
              <a:gd name="adj" fmla="val 164511"/>
            </a:avLst>
          </a:prstGeom>
          <a:solidFill>
            <a:srgbClr val="6666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3366"/>
                </a:solidFill>
                <a:latin typeface="Tahoma" pitchFamily="34" charset="0"/>
              </a:rPr>
              <a:t>Приоритетные направления расходов бюджета:</a:t>
            </a:r>
            <a:br>
              <a:rPr lang="ru-RU" sz="2000" b="1" dirty="0" smtClean="0">
                <a:solidFill>
                  <a:srgbClr val="003366"/>
                </a:solidFill>
                <a:latin typeface="Tahoma" pitchFamily="34" charset="0"/>
              </a:rPr>
            </a:br>
            <a:r>
              <a:rPr lang="ru-RU" sz="2000" b="1" dirty="0" smtClean="0">
                <a:solidFill>
                  <a:srgbClr val="003366"/>
                </a:solidFill>
                <a:latin typeface="Tahoma" pitchFamily="34" charset="0"/>
              </a:rPr>
              <a:t>расходы на социальную политику</a:t>
            </a:r>
          </a:p>
        </p:txBody>
      </p:sp>
      <p:sp>
        <p:nvSpPr>
          <p:cNvPr id="20488" name="Rectangle 71"/>
          <p:cNvSpPr>
            <a:spLocks noChangeArrowheads="1"/>
          </p:cNvSpPr>
          <p:nvPr/>
        </p:nvSpPr>
        <p:spPr bwMode="auto">
          <a:xfrm>
            <a:off x="684213" y="1700213"/>
            <a:ext cx="4176712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Доля расходов, осуществляемых за счет бюджета Пензенской области - </a:t>
            </a:r>
            <a:r>
              <a:rPr lang="ru-RU" sz="1400" b="1" dirty="0" smtClean="0">
                <a:solidFill>
                  <a:srgbClr val="336699"/>
                </a:solidFill>
                <a:latin typeface="Tahoma" pitchFamily="34" charset="0"/>
              </a:rPr>
              <a:t>89,2 </a:t>
            </a:r>
            <a:r>
              <a:rPr lang="ru-RU" sz="1400" b="1" dirty="0">
                <a:solidFill>
                  <a:srgbClr val="336699"/>
                </a:solidFill>
                <a:latin typeface="Tahoma" pitchFamily="34" charset="0"/>
              </a:rPr>
              <a:t>%</a:t>
            </a:r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 </a:t>
            </a:r>
          </a:p>
          <a:p>
            <a:r>
              <a:rPr lang="ru-RU" sz="1400" dirty="0">
                <a:solidFill>
                  <a:srgbClr val="336699"/>
                </a:solidFill>
                <a:latin typeface="Tahoma" pitchFamily="34" charset="0"/>
              </a:rPr>
              <a:t>(</a:t>
            </a:r>
            <a:r>
              <a:rPr lang="ru-RU" sz="1400" dirty="0" smtClean="0">
                <a:solidFill>
                  <a:srgbClr val="336699"/>
                </a:solidFill>
                <a:latin typeface="Tahoma" pitchFamily="34" charset="0"/>
              </a:rPr>
              <a:t>372,0 </a:t>
            </a:r>
            <a:r>
              <a:rPr lang="ru-RU" sz="1400" dirty="0" err="1">
                <a:solidFill>
                  <a:srgbClr val="336699"/>
                </a:solidFill>
                <a:latin typeface="Tahoma" pitchFamily="34" charset="0"/>
              </a:rPr>
              <a:t>млн.рублей</a:t>
            </a:r>
            <a:r>
              <a:rPr lang="ru-RU" sz="1400" dirty="0">
                <a:solidFill>
                  <a:srgbClr val="336699"/>
                </a:solidFill>
                <a:latin typeface="Tahoma" pitchFamily="34" charset="0"/>
              </a:rPr>
              <a:t>)</a:t>
            </a:r>
          </a:p>
          <a:p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	</a:t>
            </a:r>
          </a:p>
          <a:p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Доля расходов, осуществляемых за счет бюджета города Заречного </a:t>
            </a:r>
            <a:r>
              <a:rPr lang="ru-RU" sz="1400" dirty="0" smtClean="0">
                <a:solidFill>
                  <a:srgbClr val="4D4D4D"/>
                </a:solidFill>
                <a:latin typeface="Tahoma" pitchFamily="34" charset="0"/>
              </a:rPr>
              <a:t>– </a:t>
            </a:r>
            <a:r>
              <a:rPr lang="ru-RU" sz="1400" b="1" dirty="0" smtClean="0">
                <a:solidFill>
                  <a:srgbClr val="336699"/>
                </a:solidFill>
                <a:latin typeface="Tahoma" pitchFamily="34" charset="0"/>
              </a:rPr>
              <a:t>3,1 </a:t>
            </a:r>
            <a:r>
              <a:rPr lang="ru-RU" sz="1400" b="1" dirty="0">
                <a:solidFill>
                  <a:srgbClr val="336699"/>
                </a:solidFill>
                <a:latin typeface="Tahoma" pitchFamily="34" charset="0"/>
              </a:rPr>
              <a:t>%</a:t>
            </a:r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 </a:t>
            </a:r>
          </a:p>
          <a:p>
            <a:r>
              <a:rPr lang="ru-RU" sz="1400" dirty="0" smtClean="0">
                <a:solidFill>
                  <a:srgbClr val="336699"/>
                </a:solidFill>
                <a:latin typeface="Tahoma" pitchFamily="34" charset="0"/>
              </a:rPr>
              <a:t>(12,8 </a:t>
            </a:r>
            <a:r>
              <a:rPr lang="ru-RU" sz="1400" dirty="0" err="1">
                <a:solidFill>
                  <a:srgbClr val="336699"/>
                </a:solidFill>
                <a:latin typeface="Tahoma" pitchFamily="34" charset="0"/>
              </a:rPr>
              <a:t>млн.рублей</a:t>
            </a:r>
            <a:r>
              <a:rPr lang="ru-RU" sz="1400" dirty="0">
                <a:solidFill>
                  <a:srgbClr val="336699"/>
                </a:solidFill>
                <a:latin typeface="Tahoma" pitchFamily="34" charset="0"/>
              </a:rPr>
              <a:t>)</a:t>
            </a:r>
            <a:endParaRPr lang="en-US" sz="1400" dirty="0">
              <a:solidFill>
                <a:srgbClr val="336699"/>
              </a:solidFill>
              <a:latin typeface="Tahoma" pitchFamily="34" charset="0"/>
            </a:endParaRPr>
          </a:p>
          <a:p>
            <a:endParaRPr lang="ru-RU" sz="1400" dirty="0">
              <a:solidFill>
                <a:srgbClr val="4D4D4D"/>
              </a:solidFill>
              <a:latin typeface="Tahoma" pitchFamily="34" charset="0"/>
            </a:endParaRPr>
          </a:p>
          <a:p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Доля расходов, осуществляемых за счет федерального бюджета - </a:t>
            </a:r>
            <a:r>
              <a:rPr lang="ru-RU" sz="1400" b="1" dirty="0" smtClean="0">
                <a:solidFill>
                  <a:srgbClr val="336699"/>
                </a:solidFill>
                <a:latin typeface="Tahoma" pitchFamily="34" charset="0"/>
              </a:rPr>
              <a:t>7,7 </a:t>
            </a:r>
            <a:r>
              <a:rPr lang="ru-RU" sz="1400" b="1" dirty="0">
                <a:solidFill>
                  <a:srgbClr val="336699"/>
                </a:solidFill>
                <a:latin typeface="Tahoma" pitchFamily="34" charset="0"/>
              </a:rPr>
              <a:t>%</a:t>
            </a:r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 </a:t>
            </a:r>
          </a:p>
          <a:p>
            <a:r>
              <a:rPr lang="ru-RU" sz="1400" dirty="0" smtClean="0">
                <a:solidFill>
                  <a:srgbClr val="336699"/>
                </a:solidFill>
                <a:latin typeface="Tahoma" pitchFamily="34" charset="0"/>
              </a:rPr>
              <a:t>(32,3 </a:t>
            </a:r>
            <a:r>
              <a:rPr lang="ru-RU" sz="1400" dirty="0" err="1">
                <a:solidFill>
                  <a:srgbClr val="336699"/>
                </a:solidFill>
                <a:latin typeface="Tahoma" pitchFamily="34" charset="0"/>
              </a:rPr>
              <a:t>млн.рублей</a:t>
            </a:r>
            <a:r>
              <a:rPr lang="ru-RU" sz="1400" dirty="0">
                <a:solidFill>
                  <a:srgbClr val="336699"/>
                </a:solidFill>
                <a:latin typeface="Tahoma" pitchFamily="34" charset="0"/>
              </a:rPr>
              <a:t>)</a:t>
            </a:r>
          </a:p>
        </p:txBody>
      </p:sp>
      <p:graphicFrame>
        <p:nvGraphicFramePr>
          <p:cNvPr id="2" name="Object 7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762760"/>
              </p:ext>
            </p:extLst>
          </p:nvPr>
        </p:nvGraphicFramePr>
        <p:xfrm>
          <a:off x="3614738" y="4371975"/>
          <a:ext cx="5191125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90" name="Rectangle 74"/>
          <p:cNvSpPr>
            <a:spLocks noChangeArrowheads="1"/>
          </p:cNvSpPr>
          <p:nvPr/>
        </p:nvSpPr>
        <p:spPr bwMode="auto">
          <a:xfrm>
            <a:off x="250825" y="1196975"/>
            <a:ext cx="48099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3366"/>
                </a:solidFill>
              </a:rPr>
              <a:t>Всего расходов в </a:t>
            </a:r>
            <a:r>
              <a:rPr lang="ru-RU" sz="1600" b="1" dirty="0" smtClean="0">
                <a:solidFill>
                  <a:srgbClr val="003366"/>
                </a:solidFill>
              </a:rPr>
              <a:t>2025 </a:t>
            </a:r>
            <a:r>
              <a:rPr lang="ru-RU" sz="1600" b="1" dirty="0">
                <a:solidFill>
                  <a:srgbClr val="003366"/>
                </a:solidFill>
              </a:rPr>
              <a:t>году </a:t>
            </a:r>
            <a:r>
              <a:rPr lang="ru-RU" sz="1600" b="1" dirty="0" smtClean="0">
                <a:solidFill>
                  <a:srgbClr val="003366"/>
                </a:solidFill>
              </a:rPr>
              <a:t>417,1 </a:t>
            </a:r>
            <a:r>
              <a:rPr lang="ru-RU" sz="1600" b="1" dirty="0" err="1">
                <a:solidFill>
                  <a:srgbClr val="003366"/>
                </a:solidFill>
              </a:rPr>
              <a:t>млн.рублей</a:t>
            </a:r>
            <a:endParaRPr lang="ru-RU" sz="1600" b="1" dirty="0">
              <a:solidFill>
                <a:srgbClr val="003366"/>
              </a:solidFill>
            </a:endParaRPr>
          </a:p>
        </p:txBody>
      </p:sp>
      <p:sp>
        <p:nvSpPr>
          <p:cNvPr id="20491" name="Rectangle 75"/>
          <p:cNvSpPr>
            <a:spLocks noChangeArrowheads="1"/>
          </p:cNvSpPr>
          <p:nvPr/>
        </p:nvSpPr>
        <p:spPr bwMode="auto">
          <a:xfrm>
            <a:off x="5508625" y="1268413"/>
            <a:ext cx="293687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600">
              <a:solidFill>
                <a:schemeClr val="bg1"/>
              </a:solidFill>
            </a:endParaRPr>
          </a:p>
          <a:p>
            <a:r>
              <a:rPr lang="ru-RU" sz="1200">
                <a:solidFill>
                  <a:schemeClr val="bg1"/>
                </a:solidFill>
              </a:rPr>
              <a:t>Охрана семьи и детства </a:t>
            </a:r>
          </a:p>
          <a:p>
            <a:endParaRPr lang="ru-RU" sz="1600">
              <a:solidFill>
                <a:srgbClr val="4D4D4D"/>
              </a:solidFill>
            </a:endParaRPr>
          </a:p>
          <a:p>
            <a:endParaRPr lang="ru-RU" sz="1000">
              <a:solidFill>
                <a:srgbClr val="4D4D4D"/>
              </a:solidFill>
            </a:endParaRPr>
          </a:p>
          <a:p>
            <a:r>
              <a:rPr lang="ru-RU" sz="1200">
                <a:solidFill>
                  <a:schemeClr val="bg1"/>
                </a:solidFill>
              </a:rPr>
              <a:t>Социальное обеспечение населения</a:t>
            </a:r>
          </a:p>
          <a:p>
            <a:endParaRPr lang="ru-RU" sz="1600">
              <a:solidFill>
                <a:schemeClr val="bg1"/>
              </a:solidFill>
            </a:endParaRPr>
          </a:p>
          <a:p>
            <a:endParaRPr lang="ru-RU" sz="1000">
              <a:solidFill>
                <a:schemeClr val="bg1"/>
              </a:solidFill>
            </a:endParaRPr>
          </a:p>
          <a:p>
            <a:r>
              <a:rPr lang="ru-RU" sz="1200">
                <a:solidFill>
                  <a:schemeClr val="bg1"/>
                </a:solidFill>
              </a:rPr>
              <a:t>Социальное обслуживание населения</a:t>
            </a:r>
            <a:r>
              <a:rPr lang="ru-RU" sz="1200"/>
              <a:t> </a:t>
            </a:r>
          </a:p>
          <a:p>
            <a:endParaRPr lang="ru-RU" sz="2000"/>
          </a:p>
          <a:p>
            <a:r>
              <a:rPr lang="ru-RU" sz="1200">
                <a:solidFill>
                  <a:schemeClr val="bg1"/>
                </a:solidFill>
              </a:rPr>
              <a:t>Другие вопросы в области социальной политики</a:t>
            </a:r>
          </a:p>
          <a:p>
            <a:endParaRPr lang="ru-RU" sz="1000">
              <a:solidFill>
                <a:schemeClr val="bg1"/>
              </a:solidFill>
            </a:endParaRPr>
          </a:p>
          <a:p>
            <a:endParaRPr lang="ru-RU" sz="1000">
              <a:solidFill>
                <a:schemeClr val="bg1"/>
              </a:solidFill>
            </a:endParaRPr>
          </a:p>
          <a:p>
            <a:r>
              <a:rPr lang="ru-RU" sz="1200">
                <a:solidFill>
                  <a:schemeClr val="bg1"/>
                </a:solidFill>
              </a:rPr>
              <a:t>Пенсионное обеспечение</a:t>
            </a:r>
          </a:p>
        </p:txBody>
      </p:sp>
      <p:pic>
        <p:nvPicPr>
          <p:cNvPr id="20492" name="Picture 7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3563938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3" name="Picture 77"/>
          <p:cNvPicPr>
            <a:picLocks noChangeAspect="1" noChangeArrowheads="1"/>
          </p:cNvPicPr>
          <p:nvPr/>
        </p:nvPicPr>
        <p:blipFill>
          <a:blip r:embed="rId4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492375"/>
            <a:ext cx="35083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4" name="Picture 78"/>
          <p:cNvPicPr>
            <a:picLocks noChangeAspect="1" noChangeArrowheads="1"/>
          </p:cNvPicPr>
          <p:nvPr/>
        </p:nvPicPr>
        <p:blipFill>
          <a:blip r:embed="rId5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644900"/>
            <a:ext cx="358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5" name="Picture 79"/>
          <p:cNvPicPr>
            <a:picLocks noChangeAspect="1" noChangeArrowheads="1"/>
          </p:cNvPicPr>
          <p:nvPr/>
        </p:nvPicPr>
        <p:blipFill>
          <a:blip r:embed="rId6" cstate="print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16113"/>
            <a:ext cx="3603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6" name="Picture 80"/>
          <p:cNvPicPr>
            <a:picLocks noChangeAspect="1" noChangeArrowheads="1"/>
          </p:cNvPicPr>
          <p:nvPr/>
        </p:nvPicPr>
        <p:blipFill>
          <a:blip r:embed="rId7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068638"/>
            <a:ext cx="3492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7" name="Picture 81"/>
          <p:cNvPicPr>
            <a:picLocks noChangeAspect="1" noChangeArrowheads="1"/>
          </p:cNvPicPr>
          <p:nvPr/>
        </p:nvPicPr>
        <p:blipFill>
          <a:blip r:embed="rId8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341438"/>
            <a:ext cx="358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8" name="AutoShape 88"/>
          <p:cNvSpPr>
            <a:spLocks noChangeArrowheads="1"/>
          </p:cNvSpPr>
          <p:nvPr/>
        </p:nvSpPr>
        <p:spPr bwMode="auto">
          <a:xfrm rot="-5400000">
            <a:off x="286544" y="1810544"/>
            <a:ext cx="361950" cy="287338"/>
          </a:xfrm>
          <a:prstGeom prst="flowChartMagneticDrum">
            <a:avLst/>
          </a:prstGeom>
          <a:solidFill>
            <a:srgbClr val="558EC7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9" name="AutoShape 89"/>
          <p:cNvSpPr>
            <a:spLocks noChangeArrowheads="1"/>
          </p:cNvSpPr>
          <p:nvPr/>
        </p:nvSpPr>
        <p:spPr bwMode="auto">
          <a:xfrm rot="-5400000">
            <a:off x="286544" y="2674144"/>
            <a:ext cx="361950" cy="287338"/>
          </a:xfrm>
          <a:prstGeom prst="flowChartMagneticDrum">
            <a:avLst/>
          </a:prstGeom>
          <a:solidFill>
            <a:srgbClr val="558EC7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0" name="AutoShape 90"/>
          <p:cNvSpPr>
            <a:spLocks noChangeArrowheads="1"/>
          </p:cNvSpPr>
          <p:nvPr/>
        </p:nvSpPr>
        <p:spPr bwMode="auto">
          <a:xfrm rot="-5400000">
            <a:off x="286544" y="3537744"/>
            <a:ext cx="361950" cy="287338"/>
          </a:xfrm>
          <a:prstGeom prst="flowChartMagneticDrum">
            <a:avLst/>
          </a:prstGeom>
          <a:solidFill>
            <a:srgbClr val="558EC7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1" name="Rectangle 94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12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6604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" y="116632"/>
            <a:ext cx="8991600" cy="50405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rgbClr val="164C6C"/>
                </a:solidFill>
              </a:rPr>
              <a:t>К</a:t>
            </a:r>
            <a:r>
              <a:rPr lang="ru-RU" sz="2000" b="1" dirty="0" smtClean="0">
                <a:solidFill>
                  <a:srgbClr val="164C6C"/>
                </a:solidFill>
              </a:rPr>
              <a:t>апитальный ремонт объектов города</a:t>
            </a:r>
            <a:br>
              <a:rPr lang="ru-RU" sz="2000" b="1" dirty="0" smtClean="0">
                <a:solidFill>
                  <a:srgbClr val="164C6C"/>
                </a:solidFill>
              </a:rPr>
            </a:br>
            <a:r>
              <a:rPr lang="ru-RU" sz="2000" b="1" dirty="0" smtClean="0">
                <a:solidFill>
                  <a:srgbClr val="164C6C"/>
                </a:solidFill>
              </a:rPr>
              <a:t> (109 452,5 тыс. руб.)</a:t>
            </a:r>
            <a:endParaRPr lang="ru-RU" sz="2000" b="1" dirty="0">
              <a:solidFill>
                <a:srgbClr val="164C6C"/>
              </a:solidFill>
            </a:endParaRPr>
          </a:p>
        </p:txBody>
      </p:sp>
      <p:graphicFrame>
        <p:nvGraphicFramePr>
          <p:cNvPr id="44099" name="Group 6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58012826"/>
              </p:ext>
            </p:extLst>
          </p:nvPr>
        </p:nvGraphicFramePr>
        <p:xfrm>
          <a:off x="72579" y="814015"/>
          <a:ext cx="8928992" cy="5676663"/>
        </p:xfrm>
        <a:graphic>
          <a:graphicData uri="http://schemas.openxmlformats.org/drawingml/2006/table">
            <a:tbl>
              <a:tblPr/>
              <a:tblGrid>
                <a:gridCol w="7860219"/>
                <a:gridCol w="1068773"/>
              </a:tblGrid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Объекты образования, из них: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21 481,4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МОУ «СОШ № 222» (капитальный ремонт здания и ограждений)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1 470,3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МБОУ «СОШ № 220» (капитальный ремонт ограждений)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139,3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МОУ «СОШ № 221 (капитальный ремонт здания)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1 546,7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54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МБОУ «СОШ № 225 (капитальный ремонт здания)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1 485,9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МДОУ «Детский сад № 4» (капитальный ремонт здания и территории)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4 279,4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54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МАДОУ «Детский сад № 15» (капитальный ремонт здания)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2 360,8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МАДОУ «Детский сад № 17» (капитальный ремонт здания и территории)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4 340,0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МДОУ «Детский сад № 19» (капитальный ремонт здания)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204,5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ПИР на капремонт объектов общего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1 949,5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ПИР на капремонт объектов дополнительного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1 170,0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МАОУ ДО «ЦДТТ»(капитальный ремонт здания)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2 535,0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Объекты культуры: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2 628,8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МАУ «Центр здоровья и досуга» (туалетный комплекс)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1 800,0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ПИР на капремонт объектов культуры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828,8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Объекты спорта: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5 995,7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МБУ ДО «СШОР «СОЮЗ» ул. им. М.В. Проценко, 17 (капитальный ремонт системы водоснабжения)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2 902,5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МБУ ДО «Комплексная спортивная школа олимпийского резерва» пр. Мира, 3А (капитальный ремонт освещения)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1 900,0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МБУ ДО «Комплексная спортивная школа олимпийского резерва» (капитальный ремонт городского тира)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599,2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281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ПИР на капремонт объектов спорта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594,0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94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13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65376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" y="188640"/>
            <a:ext cx="8991600" cy="43204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rgbClr val="164C6C"/>
                </a:solidFill>
              </a:rPr>
              <a:t>К</a:t>
            </a:r>
            <a:r>
              <a:rPr lang="ru-RU" sz="2000" b="1" dirty="0" smtClean="0">
                <a:solidFill>
                  <a:srgbClr val="164C6C"/>
                </a:solidFill>
              </a:rPr>
              <a:t>апитальный ремонт объектов города </a:t>
            </a:r>
            <a:br>
              <a:rPr lang="ru-RU" sz="2000" b="1" dirty="0" smtClean="0">
                <a:solidFill>
                  <a:srgbClr val="164C6C"/>
                </a:solidFill>
              </a:rPr>
            </a:br>
            <a:r>
              <a:rPr lang="ru-RU" sz="2000" b="1" dirty="0" smtClean="0">
                <a:solidFill>
                  <a:srgbClr val="164C6C"/>
                </a:solidFill>
              </a:rPr>
              <a:t>(109 452,5 тыс. руб.)</a:t>
            </a:r>
            <a:endParaRPr lang="ru-RU" sz="2000" b="1" dirty="0">
              <a:solidFill>
                <a:srgbClr val="164C6C"/>
              </a:solidFill>
            </a:endParaRPr>
          </a:p>
        </p:txBody>
      </p:sp>
      <p:graphicFrame>
        <p:nvGraphicFramePr>
          <p:cNvPr id="44099" name="Group 6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81048534"/>
              </p:ext>
            </p:extLst>
          </p:nvPr>
        </p:nvGraphicFramePr>
        <p:xfrm>
          <a:off x="72579" y="980728"/>
          <a:ext cx="8928992" cy="4511040"/>
        </p:xfrm>
        <a:graphic>
          <a:graphicData uri="http://schemas.openxmlformats.org/drawingml/2006/table">
            <a:tbl>
              <a:tblPr/>
              <a:tblGrid>
                <a:gridCol w="7860219"/>
                <a:gridCol w="1068773"/>
              </a:tblGrid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Капитальный ремонт прочих объектов, из них: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12 266,7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Жилой дом по ул. </a:t>
                      </a: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Озёрская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(капитальный ремонт кровли)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2 483,1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МБУ «КЦСОН» ул. Моховая, 46 (капитальный ремонт нежилого здания (лифт))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4 791,1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Нежилое помещение ул. Комсомольская, А2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756,8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54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Нежилое помещение пр-т 30-летия Победы, 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1 199,8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Нежилое помещение МКУ «УГЗ» пр-т 30-летия Победы, 4Б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915,9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54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ПИР прочих объектов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770,0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ПИР на устройство пандусов для инвалидов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1 350,0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Капитальный ремонт инженерных сетей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11 825,4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Благоустройство водных объектов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1 520,3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Автомобильные дороги общего пользования (ПИР на капремонт улично-дорожной сети, капремонт, текущий ремонт)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27 687,3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Повышение уровня благоустройства дворовых, общественных территорий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26 046,9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94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14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8348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4"/>
          <p:cNvSpPr>
            <a:spLocks noChangeArrowheads="1"/>
          </p:cNvSpPr>
          <p:nvPr/>
        </p:nvSpPr>
        <p:spPr bwMode="auto">
          <a:xfrm>
            <a:off x="2192266" y="3645024"/>
            <a:ext cx="1780306" cy="1373965"/>
          </a:xfrm>
          <a:prstGeom prst="flowChartMagneticDisk">
            <a:avLst/>
          </a:prstGeom>
          <a:solidFill>
            <a:srgbClr val="49B182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CCFFFF"/>
                </a:solidFill>
                <a:latin typeface="Tahoma" pitchFamily="34" charset="0"/>
              </a:rPr>
              <a:t>0,5 </a:t>
            </a:r>
            <a:endParaRPr lang="ru-RU" sz="1600" b="1" dirty="0">
              <a:solidFill>
                <a:srgbClr val="CCFFFF"/>
              </a:solidFill>
              <a:latin typeface="Tahoma" pitchFamily="34" charset="0"/>
            </a:endParaRPr>
          </a:p>
          <a:p>
            <a:pPr algn="ctr"/>
            <a:r>
              <a:rPr lang="ru-RU" sz="1600" b="1" dirty="0" err="1">
                <a:solidFill>
                  <a:srgbClr val="CCFFFF"/>
                </a:solidFill>
                <a:latin typeface="Tahoma" pitchFamily="34" charset="0"/>
              </a:rPr>
              <a:t>млн.рублей</a:t>
            </a:r>
            <a:endParaRPr lang="ru-RU" sz="1600" b="1" dirty="0">
              <a:solidFill>
                <a:srgbClr val="CCFFFF"/>
              </a:solidFill>
              <a:latin typeface="Tahoma" pitchFamily="34" charset="0"/>
            </a:endParaRPr>
          </a:p>
        </p:txBody>
      </p:sp>
      <p:sp>
        <p:nvSpPr>
          <p:cNvPr id="21508" name="AutoShape 13"/>
          <p:cNvSpPr>
            <a:spLocks noChangeArrowheads="1"/>
          </p:cNvSpPr>
          <p:nvPr/>
        </p:nvSpPr>
        <p:spPr bwMode="auto">
          <a:xfrm>
            <a:off x="5146675" y="3717032"/>
            <a:ext cx="1657350" cy="1301958"/>
          </a:xfrm>
          <a:prstGeom prst="flowChartMagneticDisk">
            <a:avLst/>
          </a:prstGeom>
          <a:solidFill>
            <a:srgbClr val="558EC7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CCFFCC"/>
                </a:solidFill>
                <a:latin typeface="Tahoma" pitchFamily="34" charset="0"/>
              </a:rPr>
              <a:t>0,4 </a:t>
            </a:r>
            <a:endParaRPr lang="ru-RU" sz="1600" b="1" dirty="0">
              <a:solidFill>
                <a:srgbClr val="CCFFCC"/>
              </a:solidFill>
              <a:latin typeface="Tahoma" pitchFamily="34" charset="0"/>
            </a:endParaRPr>
          </a:p>
          <a:p>
            <a:pPr algn="ctr"/>
            <a:r>
              <a:rPr lang="ru-RU" sz="1600" b="1" dirty="0" err="1">
                <a:solidFill>
                  <a:srgbClr val="CCFFCC"/>
                </a:solidFill>
                <a:latin typeface="Tahoma" pitchFamily="34" charset="0"/>
              </a:rPr>
              <a:t>млн.рублей</a:t>
            </a:r>
            <a:endParaRPr lang="ru-RU" sz="1600" b="1" dirty="0">
              <a:solidFill>
                <a:srgbClr val="CCFFCC"/>
              </a:solidFill>
              <a:latin typeface="Tahoma" pitchFamily="34" charset="0"/>
            </a:endParaRPr>
          </a:p>
        </p:txBody>
      </p:sp>
      <p:sp>
        <p:nvSpPr>
          <p:cNvPr id="21509" name="AutoShape 17"/>
          <p:cNvSpPr>
            <a:spLocks noChangeArrowheads="1"/>
          </p:cNvSpPr>
          <p:nvPr/>
        </p:nvSpPr>
        <p:spPr bwMode="auto">
          <a:xfrm>
            <a:off x="2192266" y="1340768"/>
            <a:ext cx="4612553" cy="2016224"/>
          </a:xfrm>
          <a:prstGeom prst="downArrowCallout">
            <a:avLst>
              <a:gd name="adj1" fmla="val 27755"/>
              <a:gd name="adj2" fmla="val 27755"/>
              <a:gd name="adj3" fmla="val 16667"/>
              <a:gd name="adj4" fmla="val 66667"/>
            </a:avLst>
          </a:prstGeom>
          <a:solidFill>
            <a:srgbClr val="CC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53425" cy="719137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003366"/>
                </a:solidFill>
                <a:latin typeface="Tahoma" pitchFamily="34" charset="0"/>
              </a:rPr>
              <a:t>Объем расходов на обслуживание </a:t>
            </a:r>
            <a:br>
              <a:rPr lang="ru-RU" sz="2200" b="1" smtClean="0">
                <a:solidFill>
                  <a:srgbClr val="003366"/>
                </a:solidFill>
                <a:latin typeface="Tahoma" pitchFamily="34" charset="0"/>
              </a:rPr>
            </a:br>
            <a:r>
              <a:rPr lang="ru-RU" sz="2200" b="1" smtClean="0">
                <a:solidFill>
                  <a:srgbClr val="003366"/>
                </a:solidFill>
                <a:latin typeface="Tahoma" pitchFamily="34" charset="0"/>
              </a:rPr>
              <a:t>муниципального долга</a:t>
            </a:r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323850" y="5589588"/>
            <a:ext cx="84963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003366"/>
                </a:solidFill>
                <a:latin typeface="Tahoma" pitchFamily="34" charset="0"/>
              </a:rPr>
              <a:t>Расходы на обслуживание муниципального долга </a:t>
            </a:r>
            <a:r>
              <a:rPr lang="ru-RU" sz="1400" u="sng">
                <a:solidFill>
                  <a:srgbClr val="003366"/>
                </a:solidFill>
                <a:latin typeface="Tahoma" pitchFamily="34" charset="0"/>
              </a:rPr>
              <a:t>соответствуют требованиям </a:t>
            </a:r>
            <a:r>
              <a:rPr lang="ru-RU" sz="1400">
                <a:solidFill>
                  <a:srgbClr val="003366"/>
                </a:solidFill>
                <a:latin typeface="Tahoma" pitchFamily="34" charset="0"/>
              </a:rPr>
              <a:t>статьи 111 Бюджетного кодекса Российской Федерации – </a:t>
            </a:r>
            <a:r>
              <a:rPr lang="ru-RU" sz="1400" u="sng">
                <a:solidFill>
                  <a:srgbClr val="003366"/>
                </a:solidFill>
                <a:latin typeface="Tahoma" pitchFamily="34" charset="0"/>
              </a:rPr>
              <a:t>не более 15% </a:t>
            </a:r>
            <a:r>
              <a:rPr lang="ru-RU" sz="1400">
                <a:solidFill>
                  <a:srgbClr val="003366"/>
                </a:solidFill>
                <a:latin typeface="Tahoma" pitchFamily="34" charset="0"/>
              </a:rPr>
              <a:t>к расходам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</a:r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5149057" y="5084763"/>
            <a:ext cx="1655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3366"/>
                </a:solidFill>
              </a:rPr>
              <a:t>Факт </a:t>
            </a:r>
            <a:r>
              <a:rPr lang="ru-RU" sz="1400" b="1" dirty="0" smtClean="0">
                <a:solidFill>
                  <a:srgbClr val="003366"/>
                </a:solidFill>
              </a:rPr>
              <a:t>2025 </a:t>
            </a:r>
            <a:r>
              <a:rPr lang="ru-RU" sz="1400" b="1" dirty="0">
                <a:solidFill>
                  <a:srgbClr val="003366"/>
                </a:solidFill>
              </a:rPr>
              <a:t>год</a:t>
            </a:r>
          </a:p>
        </p:txBody>
      </p:sp>
      <p:sp>
        <p:nvSpPr>
          <p:cNvPr id="21516" name="Rectangle 11"/>
          <p:cNvSpPr>
            <a:spLocks noChangeArrowheads="1"/>
          </p:cNvSpPr>
          <p:nvPr/>
        </p:nvSpPr>
        <p:spPr bwMode="auto">
          <a:xfrm>
            <a:off x="2217218" y="5084763"/>
            <a:ext cx="165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3366"/>
                </a:solidFill>
              </a:rPr>
              <a:t>Факт </a:t>
            </a:r>
            <a:r>
              <a:rPr lang="ru-RU" sz="1400" b="1" dirty="0" smtClean="0">
                <a:solidFill>
                  <a:srgbClr val="003366"/>
                </a:solidFill>
              </a:rPr>
              <a:t>2024 </a:t>
            </a:r>
            <a:r>
              <a:rPr lang="ru-RU" sz="1400" b="1" dirty="0">
                <a:solidFill>
                  <a:srgbClr val="003366"/>
                </a:solidFill>
              </a:rPr>
              <a:t>год</a:t>
            </a:r>
          </a:p>
        </p:txBody>
      </p:sp>
      <p:sp>
        <p:nvSpPr>
          <p:cNvPr id="21518" name="Rectangle 22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0000"/>
                </a:solidFill>
              </a:rPr>
              <a:t>15</a:t>
            </a:r>
            <a:endParaRPr lang="en-US" sz="900" b="1" dirty="0">
              <a:solidFill>
                <a:srgbClr val="0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99" y="1412378"/>
            <a:ext cx="2931839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2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81300"/>
            <a:ext cx="9144000" cy="28797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3366"/>
                </a:solidFill>
                <a:latin typeface="Tahoma" pitchFamily="34" charset="0"/>
              </a:rPr>
              <a:t>ОБ ИСПОЛНЕНИИ </a:t>
            </a:r>
          </a:p>
          <a:p>
            <a:pPr eaLnBrk="1" hangingPunct="1"/>
            <a:r>
              <a:rPr lang="ru-RU" b="1" dirty="0" smtClean="0">
                <a:solidFill>
                  <a:srgbClr val="003366"/>
                </a:solidFill>
                <a:latin typeface="Tahoma" pitchFamily="34" charset="0"/>
              </a:rPr>
              <a:t>БЮДЖЕТА ГОРОДА ЗАРЕЧНОГО</a:t>
            </a:r>
          </a:p>
          <a:p>
            <a:pPr eaLnBrk="1" hangingPunct="1"/>
            <a:r>
              <a:rPr lang="ru-RU" b="1" dirty="0" smtClean="0">
                <a:solidFill>
                  <a:srgbClr val="003366"/>
                </a:solidFill>
                <a:latin typeface="Tahoma" pitchFamily="34" charset="0"/>
              </a:rPr>
              <a:t>ЗА 2025 ГОД</a:t>
            </a:r>
          </a:p>
          <a:p>
            <a:pPr eaLnBrk="1" hangingPunct="1"/>
            <a:endParaRPr lang="ru-RU" b="1" dirty="0" smtClean="0">
              <a:solidFill>
                <a:srgbClr val="003366"/>
              </a:solidFill>
              <a:latin typeface="Tahoma" pitchFamily="34" charset="0"/>
            </a:endParaRPr>
          </a:p>
          <a:p>
            <a:pPr eaLnBrk="1" hangingPunct="1"/>
            <a:endParaRPr lang="ru-RU" b="1" i="1" dirty="0" smtClean="0">
              <a:solidFill>
                <a:srgbClr val="003366"/>
              </a:solidFill>
              <a:latin typeface="Tahoma" pitchFamily="34" charset="0"/>
            </a:endParaRPr>
          </a:p>
        </p:txBody>
      </p:sp>
      <p:pic>
        <p:nvPicPr>
          <p:cNvPr id="2051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1" t="6174" r="31912" b="35780"/>
          <a:stretch>
            <a:fillRect/>
          </a:stretch>
        </p:blipFill>
        <p:spPr bwMode="auto">
          <a:xfrm>
            <a:off x="323850" y="188913"/>
            <a:ext cx="1843088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0" t="63165" r="18628" b="11877"/>
          <a:stretch>
            <a:fillRect/>
          </a:stretch>
        </p:blipFill>
        <p:spPr bwMode="auto">
          <a:xfrm>
            <a:off x="2339975" y="333375"/>
            <a:ext cx="6192838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7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8"/>
          <p:cNvSpPr>
            <a:spLocks noChangeArrowheads="1"/>
          </p:cNvSpPr>
          <p:nvPr/>
        </p:nvSpPr>
        <p:spPr bwMode="auto">
          <a:xfrm rot="5400000">
            <a:off x="7922377" y="3621071"/>
            <a:ext cx="823572" cy="1224136"/>
          </a:xfrm>
          <a:prstGeom prst="downArrowCallout">
            <a:avLst>
              <a:gd name="adj1" fmla="val 52475"/>
              <a:gd name="adj2" fmla="val 47503"/>
              <a:gd name="adj3" fmla="val 16667"/>
              <a:gd name="adj4" fmla="val 78197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332656"/>
            <a:ext cx="8642350" cy="504056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14425D"/>
                </a:solidFill>
              </a:rPr>
              <a:t>Основные параметры исполнения бюджета </a:t>
            </a:r>
            <a:br>
              <a:rPr lang="ru-RU" sz="2200" b="1" dirty="0" smtClean="0">
                <a:solidFill>
                  <a:srgbClr val="14425D"/>
                </a:solidFill>
              </a:rPr>
            </a:br>
            <a:r>
              <a:rPr lang="ru-RU" sz="2200" b="1" dirty="0" smtClean="0">
                <a:solidFill>
                  <a:srgbClr val="14425D"/>
                </a:solidFill>
              </a:rPr>
              <a:t>в 2025 году, </a:t>
            </a:r>
            <a:r>
              <a:rPr lang="ru-RU" sz="2200" b="1" dirty="0" err="1" smtClean="0">
                <a:solidFill>
                  <a:srgbClr val="14425D"/>
                </a:solidFill>
              </a:rPr>
              <a:t>млн.рублей</a:t>
            </a:r>
            <a:endParaRPr lang="ru-RU" sz="2200" b="1" dirty="0" smtClean="0">
              <a:solidFill>
                <a:srgbClr val="14425D"/>
              </a:solidFill>
            </a:endParaRPr>
          </a:p>
        </p:txBody>
      </p:sp>
      <p:sp>
        <p:nvSpPr>
          <p:cNvPr id="6148" name="AutoShape 8"/>
          <p:cNvSpPr>
            <a:spLocks noChangeArrowheads="1"/>
          </p:cNvSpPr>
          <p:nvPr/>
        </p:nvSpPr>
        <p:spPr bwMode="auto">
          <a:xfrm rot="5400000">
            <a:off x="7884370" y="2204862"/>
            <a:ext cx="792086" cy="1224138"/>
          </a:xfrm>
          <a:prstGeom prst="downArrowCallout">
            <a:avLst>
              <a:gd name="adj1" fmla="val 52475"/>
              <a:gd name="adj2" fmla="val 47503"/>
              <a:gd name="adj3" fmla="val 16667"/>
              <a:gd name="adj4" fmla="val 78197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7902623" y="2516849"/>
            <a:ext cx="104360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Профицит </a:t>
            </a:r>
            <a:endParaRPr lang="ru-RU" sz="1100" b="1" dirty="0">
              <a:solidFill>
                <a:schemeClr val="bg1"/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10,8 </a:t>
            </a:r>
          </a:p>
          <a:p>
            <a:pPr algn="ctr"/>
            <a:r>
              <a:rPr lang="ru-RU" sz="1100" b="1" dirty="0" err="1" smtClean="0">
                <a:solidFill>
                  <a:schemeClr val="bg1"/>
                </a:solidFill>
              </a:rPr>
              <a:t>млн.рублей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2</a:t>
            </a:r>
            <a:endParaRPr lang="en-US" sz="900" b="1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902624" y="3933057"/>
            <a:ext cx="104360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Дефицит </a:t>
            </a:r>
            <a:endParaRPr lang="ru-RU" sz="1100" b="1" dirty="0">
              <a:solidFill>
                <a:schemeClr val="bg1"/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-51,9 </a:t>
            </a:r>
          </a:p>
          <a:p>
            <a:pPr algn="ctr"/>
            <a:r>
              <a:rPr lang="ru-RU" sz="1100" b="1" dirty="0" err="1" smtClean="0">
                <a:solidFill>
                  <a:schemeClr val="bg1"/>
                </a:solidFill>
              </a:rPr>
              <a:t>млн.рублей</a:t>
            </a:r>
            <a:endParaRPr lang="ru-RU" sz="11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284990"/>
              </p:ext>
            </p:extLst>
          </p:nvPr>
        </p:nvGraphicFramePr>
        <p:xfrm>
          <a:off x="457200" y="1600200"/>
          <a:ext cx="721114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4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0" y="260350"/>
            <a:ext cx="90360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003366"/>
                </a:solidFill>
                <a:latin typeface="Tahoma" pitchFamily="34" charset="0"/>
              </a:rPr>
              <a:t>Динамика и структура доходов бюджета, </a:t>
            </a:r>
            <a:r>
              <a:rPr lang="ru-RU" sz="2200" b="1" dirty="0" err="1">
                <a:solidFill>
                  <a:srgbClr val="003366"/>
                </a:solidFill>
                <a:latin typeface="Tahoma" pitchFamily="34" charset="0"/>
              </a:rPr>
              <a:t>млн.рублей</a:t>
            </a:r>
            <a:endParaRPr lang="ru-RU" sz="2200" b="1" dirty="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3</a:t>
            </a:r>
            <a:endParaRPr lang="en-US" sz="9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883408"/>
              </p:ext>
            </p:extLst>
          </p:nvPr>
        </p:nvGraphicFramePr>
        <p:xfrm>
          <a:off x="251520" y="1268760"/>
          <a:ext cx="86513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40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075634"/>
              </p:ext>
            </p:extLst>
          </p:nvPr>
        </p:nvGraphicFramePr>
        <p:xfrm>
          <a:off x="3491881" y="1027906"/>
          <a:ext cx="6336703" cy="499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137857"/>
              </p:ext>
            </p:extLst>
          </p:nvPr>
        </p:nvGraphicFramePr>
        <p:xfrm>
          <a:off x="73024" y="1437074"/>
          <a:ext cx="4606925" cy="4162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19" name="Rectangle 7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417512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003366"/>
                </a:solidFill>
                <a:latin typeface="Tahoma" pitchFamily="34" charset="0"/>
              </a:rPr>
              <a:t>Структура налоговых доходов в динамике, млн.рублей</a:t>
            </a: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1476375" y="2997200"/>
            <a:ext cx="180022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algn="ctr"/>
            <a:r>
              <a:rPr lang="ru-RU" sz="2800" b="1" dirty="0">
                <a:solidFill>
                  <a:srgbClr val="4D4D4D"/>
                </a:solidFill>
                <a:latin typeface="Tahoma" pitchFamily="34" charset="0"/>
              </a:rPr>
              <a:t>760,</a:t>
            </a:r>
            <a:r>
              <a:rPr lang="en-US" sz="2800" b="1" dirty="0">
                <a:solidFill>
                  <a:srgbClr val="4D4D4D"/>
                </a:solidFill>
                <a:latin typeface="Tahoma" pitchFamily="34" charset="0"/>
              </a:rPr>
              <a:t>0</a:t>
            </a:r>
            <a:r>
              <a:rPr lang="ru-RU" sz="2000" dirty="0">
                <a:solidFill>
                  <a:srgbClr val="4D4D4D"/>
                </a:solidFill>
                <a:latin typeface="Tahoma" pitchFamily="34" charset="0"/>
              </a:rPr>
              <a:t> </a:t>
            </a:r>
            <a:br>
              <a:rPr lang="ru-RU" sz="2000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5940425" y="3068638"/>
            <a:ext cx="158432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4D4D4D"/>
                </a:solidFill>
                <a:latin typeface="Tahoma" pitchFamily="34" charset="0"/>
              </a:rPr>
              <a:t>856,8</a:t>
            </a:r>
            <a:r>
              <a:rPr lang="ru-RU" sz="2000" dirty="0" smtClean="0">
                <a:solidFill>
                  <a:srgbClr val="4D4D4D"/>
                </a:solidFill>
                <a:latin typeface="Tahoma" pitchFamily="34" charset="0"/>
              </a:rPr>
              <a:t> </a:t>
            </a:r>
            <a:r>
              <a:rPr lang="ru-RU" sz="2000" dirty="0">
                <a:solidFill>
                  <a:srgbClr val="4D4D4D"/>
                </a:solidFill>
                <a:latin typeface="Tahoma" pitchFamily="34" charset="0"/>
              </a:rPr>
              <a:t/>
            </a:r>
            <a:br>
              <a:rPr lang="ru-RU" sz="2000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1116013" y="5589588"/>
            <a:ext cx="302418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1200" b="1" dirty="0">
                <a:solidFill>
                  <a:srgbClr val="4D4D4D"/>
                </a:solidFill>
                <a:latin typeface="Tahoma" pitchFamily="34" charset="0"/>
              </a:rPr>
              <a:t>Налог на доходы физических лиц</a:t>
            </a:r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1116013" y="6092825"/>
            <a:ext cx="26638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1200" b="1">
                <a:solidFill>
                  <a:srgbClr val="4D4D4D"/>
                </a:solidFill>
                <a:latin typeface="Tahoma" pitchFamily="34" charset="0"/>
              </a:rPr>
              <a:t>Налоги на имущество</a:t>
            </a:r>
          </a:p>
        </p:txBody>
      </p:sp>
      <p:sp>
        <p:nvSpPr>
          <p:cNvPr id="9225" name="Rectangle 14"/>
          <p:cNvSpPr>
            <a:spLocks noChangeArrowheads="1"/>
          </p:cNvSpPr>
          <p:nvPr/>
        </p:nvSpPr>
        <p:spPr bwMode="auto">
          <a:xfrm>
            <a:off x="7524750" y="5589588"/>
            <a:ext cx="8651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1200" b="1">
                <a:solidFill>
                  <a:srgbClr val="4D4D4D"/>
                </a:solidFill>
                <a:latin typeface="Tahoma" pitchFamily="34" charset="0"/>
              </a:rPr>
              <a:t>Акцизы</a:t>
            </a:r>
          </a:p>
        </p:txBody>
      </p:sp>
      <p:sp>
        <p:nvSpPr>
          <p:cNvPr id="9226" name="Rectangle 15"/>
          <p:cNvSpPr>
            <a:spLocks noChangeArrowheads="1"/>
          </p:cNvSpPr>
          <p:nvPr/>
        </p:nvSpPr>
        <p:spPr bwMode="auto">
          <a:xfrm>
            <a:off x="4356100" y="5589588"/>
            <a:ext cx="30241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1200" b="1" dirty="0">
                <a:solidFill>
                  <a:srgbClr val="4D4D4D"/>
                </a:solidFill>
                <a:latin typeface="Tahoma" pitchFamily="34" charset="0"/>
              </a:rPr>
              <a:t>Специальные налоговые режимы</a:t>
            </a:r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auto">
          <a:xfrm>
            <a:off x="4356100" y="6092825"/>
            <a:ext cx="29527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1200" b="1">
                <a:solidFill>
                  <a:srgbClr val="4D4D4D"/>
                </a:solidFill>
                <a:latin typeface="Tahoma" pitchFamily="34" charset="0"/>
              </a:rPr>
              <a:t>Государственная пошлина</a:t>
            </a:r>
          </a:p>
        </p:txBody>
      </p:sp>
      <p:sp>
        <p:nvSpPr>
          <p:cNvPr id="9228" name="Oval 17"/>
          <p:cNvSpPr>
            <a:spLocks noChangeArrowheads="1"/>
          </p:cNvSpPr>
          <p:nvPr/>
        </p:nvSpPr>
        <p:spPr bwMode="auto">
          <a:xfrm>
            <a:off x="900113" y="5589588"/>
            <a:ext cx="215900" cy="2159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Oval 18"/>
          <p:cNvSpPr>
            <a:spLocks noChangeArrowheads="1"/>
          </p:cNvSpPr>
          <p:nvPr/>
        </p:nvSpPr>
        <p:spPr bwMode="auto">
          <a:xfrm>
            <a:off x="900113" y="6092825"/>
            <a:ext cx="215900" cy="2159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0" name="Oval 19"/>
          <p:cNvSpPr>
            <a:spLocks noChangeArrowheads="1"/>
          </p:cNvSpPr>
          <p:nvPr/>
        </p:nvSpPr>
        <p:spPr bwMode="auto">
          <a:xfrm>
            <a:off x="7308850" y="5589588"/>
            <a:ext cx="215900" cy="214312"/>
          </a:xfrm>
          <a:prstGeom prst="ellipse">
            <a:avLst/>
          </a:prstGeom>
          <a:solidFill>
            <a:srgbClr val="333399"/>
          </a:solidFill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Oval 20"/>
          <p:cNvSpPr>
            <a:spLocks noChangeArrowheads="1"/>
          </p:cNvSpPr>
          <p:nvPr/>
        </p:nvSpPr>
        <p:spPr bwMode="auto">
          <a:xfrm>
            <a:off x="4140200" y="5589588"/>
            <a:ext cx="215900" cy="214312"/>
          </a:xfrm>
          <a:prstGeom prst="ellipse">
            <a:avLst/>
          </a:prstGeom>
          <a:solidFill>
            <a:srgbClr val="666699"/>
          </a:solidFill>
          <a:ln w="9525">
            <a:solidFill>
              <a:srgbClr val="66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Oval 21"/>
          <p:cNvSpPr>
            <a:spLocks noChangeArrowheads="1"/>
          </p:cNvSpPr>
          <p:nvPr/>
        </p:nvSpPr>
        <p:spPr bwMode="auto">
          <a:xfrm>
            <a:off x="4140200" y="6092825"/>
            <a:ext cx="215900" cy="214313"/>
          </a:xfrm>
          <a:prstGeom prst="ellipse">
            <a:avLst/>
          </a:pr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Rectangle 23"/>
          <p:cNvSpPr>
            <a:spLocks noChangeArrowheads="1"/>
          </p:cNvSpPr>
          <p:nvPr/>
        </p:nvSpPr>
        <p:spPr bwMode="auto">
          <a:xfrm>
            <a:off x="250825" y="1196975"/>
            <a:ext cx="12954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</a:rPr>
              <a:t>2024 </a:t>
            </a:r>
            <a:r>
              <a:rPr lang="ru-RU" sz="1400" b="1" dirty="0">
                <a:solidFill>
                  <a:srgbClr val="003366"/>
                </a:solidFill>
              </a:rPr>
              <a:t>год</a:t>
            </a:r>
          </a:p>
        </p:txBody>
      </p:sp>
      <p:sp>
        <p:nvSpPr>
          <p:cNvPr id="9234" name="Rectangle 24"/>
          <p:cNvSpPr>
            <a:spLocks noChangeArrowheads="1"/>
          </p:cNvSpPr>
          <p:nvPr/>
        </p:nvSpPr>
        <p:spPr bwMode="auto">
          <a:xfrm>
            <a:off x="7667625" y="1196975"/>
            <a:ext cx="12954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</a:rPr>
              <a:t>2025 </a:t>
            </a:r>
            <a:r>
              <a:rPr lang="ru-RU" sz="1400" b="1" dirty="0">
                <a:solidFill>
                  <a:srgbClr val="003366"/>
                </a:solidFill>
              </a:rPr>
              <a:t>год</a:t>
            </a:r>
          </a:p>
        </p:txBody>
      </p:sp>
      <p:sp>
        <p:nvSpPr>
          <p:cNvPr id="9235" name="Rectangle 29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4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6674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072325"/>
              </p:ext>
            </p:extLst>
          </p:nvPr>
        </p:nvGraphicFramePr>
        <p:xfrm>
          <a:off x="179512" y="836712"/>
          <a:ext cx="48834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391039"/>
              </p:ext>
            </p:extLst>
          </p:nvPr>
        </p:nvGraphicFramePr>
        <p:xfrm>
          <a:off x="4355976" y="764704"/>
          <a:ext cx="4788023" cy="382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3366"/>
                </a:solidFill>
                <a:latin typeface="Tahoma" pitchFamily="34" charset="0"/>
              </a:rPr>
              <a:t>Структура неналоговых доходов в динамике, млн.рублей</a:t>
            </a:r>
          </a:p>
        </p:txBody>
      </p:sp>
      <p:sp>
        <p:nvSpPr>
          <p:cNvPr id="10245" name="Oval 8"/>
          <p:cNvSpPr>
            <a:spLocks noChangeArrowheads="1"/>
          </p:cNvSpPr>
          <p:nvPr/>
        </p:nvSpPr>
        <p:spPr bwMode="auto">
          <a:xfrm>
            <a:off x="827088" y="5084763"/>
            <a:ext cx="215900" cy="2159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Oval 9"/>
          <p:cNvSpPr>
            <a:spLocks noChangeArrowheads="1"/>
          </p:cNvSpPr>
          <p:nvPr/>
        </p:nvSpPr>
        <p:spPr bwMode="auto">
          <a:xfrm>
            <a:off x="827088" y="5516563"/>
            <a:ext cx="215900" cy="2159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6666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Oval 10"/>
          <p:cNvSpPr>
            <a:spLocks noChangeArrowheads="1"/>
          </p:cNvSpPr>
          <p:nvPr/>
        </p:nvSpPr>
        <p:spPr bwMode="auto">
          <a:xfrm>
            <a:off x="827088" y="6021388"/>
            <a:ext cx="215900" cy="215900"/>
          </a:xfrm>
          <a:prstGeom prst="ellipse">
            <a:avLst/>
          </a:prstGeom>
          <a:solidFill>
            <a:srgbClr val="666699"/>
          </a:solidFill>
          <a:ln w="9525">
            <a:solidFill>
              <a:srgbClr val="33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Oval 11"/>
          <p:cNvSpPr>
            <a:spLocks noChangeArrowheads="1"/>
          </p:cNvSpPr>
          <p:nvPr/>
        </p:nvSpPr>
        <p:spPr bwMode="auto">
          <a:xfrm>
            <a:off x="5508625" y="5516563"/>
            <a:ext cx="215900" cy="2159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3399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Oval 12"/>
          <p:cNvSpPr>
            <a:spLocks noChangeArrowheads="1"/>
          </p:cNvSpPr>
          <p:nvPr/>
        </p:nvSpPr>
        <p:spPr bwMode="auto">
          <a:xfrm>
            <a:off x="5508625" y="5084763"/>
            <a:ext cx="215900" cy="2159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CCCC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>
              <a:solidFill>
                <a:srgbClr val="CCCCFF"/>
              </a:solidFill>
            </a:endParaRPr>
          </a:p>
        </p:txBody>
      </p:sp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1116013" y="5445125"/>
            <a:ext cx="33559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300" b="1" dirty="0">
                <a:solidFill>
                  <a:srgbClr val="4D4D4D"/>
                </a:solidFill>
              </a:rPr>
              <a:t>Доходы от использования имущества</a:t>
            </a:r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1116013" y="5013325"/>
            <a:ext cx="1836737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300" b="1" dirty="0">
                <a:solidFill>
                  <a:srgbClr val="4D4D4D"/>
                </a:solidFill>
              </a:rPr>
              <a:t>Доходы от продажи</a:t>
            </a:r>
          </a:p>
        </p:txBody>
      </p:sp>
      <p:sp>
        <p:nvSpPr>
          <p:cNvPr id="10252" name="Rectangle 16"/>
          <p:cNvSpPr>
            <a:spLocks noChangeArrowheads="1"/>
          </p:cNvSpPr>
          <p:nvPr/>
        </p:nvSpPr>
        <p:spPr bwMode="auto">
          <a:xfrm>
            <a:off x="1116013" y="5961063"/>
            <a:ext cx="50228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300" b="1" dirty="0">
                <a:solidFill>
                  <a:srgbClr val="4D4D4D"/>
                </a:solidFill>
              </a:rPr>
              <a:t>Доходы от оказания платных услуг и компенсации затрат</a:t>
            </a:r>
            <a:r>
              <a:rPr lang="ru-RU" sz="1300" dirty="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10253" name="Rectangle 17"/>
          <p:cNvSpPr>
            <a:spLocks noChangeArrowheads="1"/>
          </p:cNvSpPr>
          <p:nvPr/>
        </p:nvSpPr>
        <p:spPr bwMode="auto">
          <a:xfrm>
            <a:off x="5795963" y="5456238"/>
            <a:ext cx="25971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300" b="1" dirty="0">
                <a:solidFill>
                  <a:srgbClr val="4D4D4D"/>
                </a:solidFill>
              </a:rPr>
              <a:t>Другие </a:t>
            </a:r>
            <a:r>
              <a:rPr lang="ru-RU" sz="1300" b="1" dirty="0" smtClean="0">
                <a:solidFill>
                  <a:srgbClr val="4D4D4D"/>
                </a:solidFill>
              </a:rPr>
              <a:t>неналоговые доходы</a:t>
            </a:r>
            <a:endParaRPr lang="ru-RU" sz="1300" b="1" dirty="0">
              <a:solidFill>
                <a:srgbClr val="4D4D4D"/>
              </a:solidFill>
            </a:endParaRPr>
          </a:p>
        </p:txBody>
      </p:sp>
      <p:sp>
        <p:nvSpPr>
          <p:cNvPr id="10254" name="Rectangle 18"/>
          <p:cNvSpPr>
            <a:spLocks noChangeArrowheads="1"/>
          </p:cNvSpPr>
          <p:nvPr/>
        </p:nvSpPr>
        <p:spPr bwMode="auto">
          <a:xfrm>
            <a:off x="5795963" y="5013325"/>
            <a:ext cx="9652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300" b="1" dirty="0" smtClean="0">
                <a:solidFill>
                  <a:srgbClr val="4D4D4D"/>
                </a:solidFill>
              </a:rPr>
              <a:t>Штрафы</a:t>
            </a:r>
            <a:endParaRPr lang="ru-RU" sz="1300" b="1" dirty="0">
              <a:solidFill>
                <a:srgbClr val="4D4D4D"/>
              </a:solidFill>
            </a:endParaRPr>
          </a:p>
        </p:txBody>
      </p:sp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1547813" y="2420938"/>
            <a:ext cx="1871662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4D4D4D"/>
                </a:solidFill>
                <a:latin typeface="Tahoma" pitchFamily="34" charset="0"/>
              </a:rPr>
              <a:t>78,8</a:t>
            </a:r>
            <a:r>
              <a:rPr lang="ru-RU" sz="2000" b="1" dirty="0" smtClean="0">
                <a:solidFill>
                  <a:srgbClr val="4D4D4D"/>
                </a:solidFill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4D4D4D"/>
                </a:solidFill>
                <a:latin typeface="Tahoma" pitchFamily="34" charset="0"/>
              </a:rPr>
              <a:t/>
            </a:r>
            <a:br>
              <a:rPr lang="ru-RU" sz="2000" b="1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10256" name="Rectangle 20"/>
          <p:cNvSpPr>
            <a:spLocks noChangeArrowheads="1"/>
          </p:cNvSpPr>
          <p:nvPr/>
        </p:nvSpPr>
        <p:spPr bwMode="auto">
          <a:xfrm>
            <a:off x="5795963" y="2420938"/>
            <a:ext cx="1871662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4D4D4D"/>
                </a:solidFill>
                <a:latin typeface="Tahoma" pitchFamily="34" charset="0"/>
              </a:rPr>
              <a:t>152,9</a:t>
            </a:r>
            <a:r>
              <a:rPr lang="ru-RU" sz="2000" b="1" dirty="0" smtClean="0">
                <a:solidFill>
                  <a:srgbClr val="4D4D4D"/>
                </a:solidFill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4D4D4D"/>
                </a:solidFill>
                <a:latin typeface="Tahoma" pitchFamily="34" charset="0"/>
              </a:rPr>
              <a:t/>
            </a:r>
            <a:br>
              <a:rPr lang="ru-RU" sz="2000" b="1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10257" name="Rectangle 21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5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17516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618007"/>
              </p:ext>
            </p:extLst>
          </p:nvPr>
        </p:nvGraphicFramePr>
        <p:xfrm>
          <a:off x="4284663" y="1298821"/>
          <a:ext cx="4335925" cy="3930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003366"/>
                </a:solidFill>
                <a:latin typeface="Tahoma" pitchFamily="34" charset="0"/>
              </a:rPr>
              <a:t>Структура безвозмездных поступлений в динамике, </a:t>
            </a:r>
            <a:r>
              <a:rPr lang="ru-RU" sz="2200" b="1" dirty="0" err="1" smtClean="0">
                <a:solidFill>
                  <a:srgbClr val="003366"/>
                </a:solidFill>
                <a:latin typeface="Tahoma" pitchFamily="34" charset="0"/>
              </a:rPr>
              <a:t>млн.рублей</a:t>
            </a:r>
            <a:endParaRPr lang="ru-RU" sz="2200" b="1" dirty="0" smtClean="0">
              <a:solidFill>
                <a:srgbClr val="003366"/>
              </a:solidFill>
              <a:latin typeface="Tahoma" pitchFamily="34" charset="0"/>
            </a:endParaRPr>
          </a:p>
        </p:txBody>
      </p:sp>
      <p:graphicFrame>
        <p:nvGraphicFramePr>
          <p:cNvPr id="2" name="Object 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52197613"/>
              </p:ext>
            </p:extLst>
          </p:nvPr>
        </p:nvGraphicFramePr>
        <p:xfrm>
          <a:off x="53624" y="1125538"/>
          <a:ext cx="4513262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9" name="Oval 15"/>
          <p:cNvSpPr>
            <a:spLocks noChangeArrowheads="1"/>
          </p:cNvSpPr>
          <p:nvPr/>
        </p:nvSpPr>
        <p:spPr bwMode="auto">
          <a:xfrm>
            <a:off x="468313" y="5661025"/>
            <a:ext cx="215900" cy="215900"/>
          </a:xfrm>
          <a:prstGeom prst="ellipse">
            <a:avLst/>
          </a:prstGeom>
          <a:solidFill>
            <a:srgbClr val="008080"/>
          </a:soli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Rectangle 16"/>
          <p:cNvSpPr>
            <a:spLocks noChangeArrowheads="1"/>
          </p:cNvSpPr>
          <p:nvPr/>
        </p:nvSpPr>
        <p:spPr bwMode="auto">
          <a:xfrm>
            <a:off x="706424" y="5603764"/>
            <a:ext cx="504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</a:rPr>
              <a:t>Другие безвозмездные поступления (субвенции, иные межбюджетные трансферты, возвраты прошлых лет)</a:t>
            </a:r>
          </a:p>
        </p:txBody>
      </p:sp>
      <p:sp>
        <p:nvSpPr>
          <p:cNvPr id="11271" name="Oval 17"/>
          <p:cNvSpPr>
            <a:spLocks noChangeArrowheads="1"/>
          </p:cNvSpPr>
          <p:nvPr/>
        </p:nvSpPr>
        <p:spPr bwMode="auto">
          <a:xfrm>
            <a:off x="468313" y="5229225"/>
            <a:ext cx="215900" cy="215900"/>
          </a:xfrm>
          <a:prstGeom prst="ellipse">
            <a:avLst/>
          </a:prstGeom>
          <a:solidFill>
            <a:srgbClr val="3366CC"/>
          </a:solidFill>
          <a:ln w="9525">
            <a:solidFill>
              <a:srgbClr val="33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18"/>
          <p:cNvSpPr>
            <a:spLocks noChangeArrowheads="1"/>
          </p:cNvSpPr>
          <p:nvPr/>
        </p:nvSpPr>
        <p:spPr bwMode="auto">
          <a:xfrm>
            <a:off x="684213" y="5157788"/>
            <a:ext cx="4883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</a:rPr>
              <a:t>Дотации, связанные с особым режимом функционирования ЗАТО</a:t>
            </a:r>
          </a:p>
        </p:txBody>
      </p:sp>
      <p:sp>
        <p:nvSpPr>
          <p:cNvPr id="11273" name="Oval 19"/>
          <p:cNvSpPr>
            <a:spLocks noChangeArrowheads="1"/>
          </p:cNvSpPr>
          <p:nvPr/>
        </p:nvSpPr>
        <p:spPr bwMode="auto">
          <a:xfrm>
            <a:off x="468313" y="6165850"/>
            <a:ext cx="215900" cy="215900"/>
          </a:xfrm>
          <a:prstGeom prst="ellipse">
            <a:avLst/>
          </a:prstGeom>
          <a:solidFill>
            <a:srgbClr val="339966"/>
          </a:solidFill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Rectangle 20"/>
          <p:cNvSpPr>
            <a:spLocks noChangeArrowheads="1"/>
          </p:cNvSpPr>
          <p:nvPr/>
        </p:nvSpPr>
        <p:spPr bwMode="auto">
          <a:xfrm>
            <a:off x="684213" y="6092825"/>
            <a:ext cx="4751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>
                <a:solidFill>
                  <a:srgbClr val="4D4D4D"/>
                </a:solidFill>
              </a:rPr>
              <a:t>Субсидии (средства, поступающие в бюджет города на условиях софинансирования)</a:t>
            </a:r>
          </a:p>
        </p:txBody>
      </p:sp>
      <p:sp>
        <p:nvSpPr>
          <p:cNvPr id="11275" name="Oval 21"/>
          <p:cNvSpPr>
            <a:spLocks noChangeArrowheads="1"/>
          </p:cNvSpPr>
          <p:nvPr/>
        </p:nvSpPr>
        <p:spPr bwMode="auto">
          <a:xfrm>
            <a:off x="5724525" y="5373688"/>
            <a:ext cx="215900" cy="215900"/>
          </a:xfrm>
          <a:prstGeom prst="ellipse">
            <a:avLst/>
          </a:prstGeom>
          <a:solidFill>
            <a:srgbClr val="CCCCFF"/>
          </a:soli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Oval 22"/>
          <p:cNvSpPr>
            <a:spLocks noChangeArrowheads="1"/>
          </p:cNvSpPr>
          <p:nvPr/>
        </p:nvSpPr>
        <p:spPr bwMode="auto">
          <a:xfrm>
            <a:off x="5724525" y="6092825"/>
            <a:ext cx="215900" cy="215900"/>
          </a:xfrm>
          <a:prstGeom prst="ellipse">
            <a:avLst/>
          </a:prstGeom>
          <a:solidFill>
            <a:srgbClr val="808000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Rectangle 23"/>
          <p:cNvSpPr>
            <a:spLocks noChangeArrowheads="1"/>
          </p:cNvSpPr>
          <p:nvPr/>
        </p:nvSpPr>
        <p:spPr bwMode="auto">
          <a:xfrm>
            <a:off x="5940425" y="5229225"/>
            <a:ext cx="302418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</a:rPr>
              <a:t>Дотации на поддержку мер по обеспечению сбалансированности бюджета</a:t>
            </a:r>
          </a:p>
        </p:txBody>
      </p:sp>
      <p:sp>
        <p:nvSpPr>
          <p:cNvPr id="11278" name="Rectangle 24"/>
          <p:cNvSpPr>
            <a:spLocks noChangeArrowheads="1"/>
          </p:cNvSpPr>
          <p:nvPr/>
        </p:nvSpPr>
        <p:spPr bwMode="auto">
          <a:xfrm>
            <a:off x="5940425" y="6021388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>
                <a:solidFill>
                  <a:srgbClr val="4D4D4D"/>
                </a:solidFill>
              </a:rPr>
              <a:t>Прочие дотации бюджетам городских округов</a:t>
            </a:r>
          </a:p>
        </p:txBody>
      </p:sp>
      <p:sp>
        <p:nvSpPr>
          <p:cNvPr id="11279" name="Rectangle 30"/>
          <p:cNvSpPr>
            <a:spLocks noChangeArrowheads="1"/>
          </p:cNvSpPr>
          <p:nvPr/>
        </p:nvSpPr>
        <p:spPr bwMode="auto">
          <a:xfrm>
            <a:off x="5867400" y="2781300"/>
            <a:ext cx="18732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4D4D4D"/>
                </a:solidFill>
                <a:latin typeface="Tahoma" pitchFamily="34" charset="0"/>
              </a:rPr>
              <a:t>2280,8</a:t>
            </a:r>
            <a:r>
              <a:rPr lang="ru-RU" sz="2000" b="1" dirty="0" smtClean="0">
                <a:solidFill>
                  <a:srgbClr val="4D4D4D"/>
                </a:solidFill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4D4D4D"/>
                </a:solidFill>
                <a:latin typeface="Tahoma" pitchFamily="34" charset="0"/>
              </a:rPr>
              <a:t/>
            </a:r>
            <a:br>
              <a:rPr lang="ru-RU" sz="2000" b="1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11280" name="Rectangle 31"/>
          <p:cNvSpPr>
            <a:spLocks noChangeArrowheads="1"/>
          </p:cNvSpPr>
          <p:nvPr/>
        </p:nvSpPr>
        <p:spPr bwMode="auto">
          <a:xfrm>
            <a:off x="1258888" y="2781300"/>
            <a:ext cx="20891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4D4D4D"/>
                </a:solidFill>
                <a:latin typeface="Tahoma" pitchFamily="34" charset="0"/>
              </a:rPr>
              <a:t>2077,4</a:t>
            </a:r>
            <a:r>
              <a:rPr lang="ru-RU" sz="2000" b="1" dirty="0" smtClean="0">
                <a:solidFill>
                  <a:srgbClr val="4D4D4D"/>
                </a:solidFill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4D4D4D"/>
                </a:solidFill>
                <a:latin typeface="Tahoma" pitchFamily="34" charset="0"/>
              </a:rPr>
              <a:t/>
            </a:r>
            <a:br>
              <a:rPr lang="ru-RU" sz="2000" b="1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11281" name="Rectangle 32"/>
          <p:cNvSpPr>
            <a:spLocks noChangeArrowheads="1"/>
          </p:cNvSpPr>
          <p:nvPr/>
        </p:nvSpPr>
        <p:spPr bwMode="auto">
          <a:xfrm>
            <a:off x="179388" y="1120775"/>
            <a:ext cx="1000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3366"/>
                </a:solidFill>
                <a:latin typeface="Tahoma" pitchFamily="34" charset="0"/>
              </a:rPr>
              <a:t>2024 </a:t>
            </a:r>
            <a:r>
              <a:rPr lang="ru-RU" sz="1400" b="1" dirty="0">
                <a:solidFill>
                  <a:srgbClr val="003366"/>
                </a:solidFill>
                <a:latin typeface="Tahoma" pitchFamily="34" charset="0"/>
              </a:rPr>
              <a:t>год</a:t>
            </a:r>
          </a:p>
        </p:txBody>
      </p:sp>
      <p:sp>
        <p:nvSpPr>
          <p:cNvPr id="11282" name="Rectangle 33"/>
          <p:cNvSpPr>
            <a:spLocks noChangeArrowheads="1"/>
          </p:cNvSpPr>
          <p:nvPr/>
        </p:nvSpPr>
        <p:spPr bwMode="auto">
          <a:xfrm>
            <a:off x="7956550" y="1125538"/>
            <a:ext cx="1008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3366"/>
                </a:solidFill>
                <a:latin typeface="Tahoma" pitchFamily="34" charset="0"/>
              </a:rPr>
              <a:t>2025 </a:t>
            </a:r>
            <a:r>
              <a:rPr lang="ru-RU" sz="1400" b="1" dirty="0">
                <a:solidFill>
                  <a:srgbClr val="003366"/>
                </a:solidFill>
                <a:latin typeface="Tahoma" pitchFamily="34" charset="0"/>
              </a:rPr>
              <a:t>год</a:t>
            </a:r>
          </a:p>
        </p:txBody>
      </p:sp>
      <p:sp>
        <p:nvSpPr>
          <p:cNvPr id="11283" name="AutoShape 34"/>
          <p:cNvSpPr>
            <a:spLocks noChangeArrowheads="1"/>
          </p:cNvSpPr>
          <p:nvPr/>
        </p:nvSpPr>
        <p:spPr bwMode="auto">
          <a:xfrm>
            <a:off x="2091730" y="1624883"/>
            <a:ext cx="144462" cy="288925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4" name="AutoShape 35"/>
          <p:cNvSpPr>
            <a:spLocks noChangeArrowheads="1"/>
          </p:cNvSpPr>
          <p:nvPr/>
        </p:nvSpPr>
        <p:spPr bwMode="auto">
          <a:xfrm>
            <a:off x="6572674" y="1598991"/>
            <a:ext cx="144463" cy="288925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5" name="Rectangle 36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6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04139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424863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53425" cy="6477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3366"/>
                </a:solidFill>
              </a:rPr>
              <a:t>Расходы бюджета на реализацию муниципальных программ в 2025 году</a:t>
            </a:r>
          </a:p>
        </p:txBody>
      </p:sp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7019925" y="1484313"/>
            <a:ext cx="11525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2215,4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1000" dirty="0" err="1">
                <a:solidFill>
                  <a:schemeClr val="bg1"/>
                </a:solidFill>
              </a:rPr>
              <a:t>млн.рублей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7092950" y="2924175"/>
            <a:ext cx="115093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157,1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1000" dirty="0" err="1">
                <a:solidFill>
                  <a:schemeClr val="bg1"/>
                </a:solidFill>
              </a:rPr>
              <a:t>млн.рублей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318" name="Rectangle 12"/>
          <p:cNvSpPr>
            <a:spLocks noChangeArrowheads="1"/>
          </p:cNvSpPr>
          <p:nvPr/>
        </p:nvSpPr>
        <p:spPr bwMode="auto">
          <a:xfrm>
            <a:off x="7092950" y="4292600"/>
            <a:ext cx="11509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533,8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1000" dirty="0" err="1">
                <a:solidFill>
                  <a:schemeClr val="bg1"/>
                </a:solidFill>
              </a:rPr>
              <a:t>млн.рублей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319" name="Rectangle 13"/>
          <p:cNvSpPr>
            <a:spLocks noChangeArrowheads="1"/>
          </p:cNvSpPr>
          <p:nvPr/>
        </p:nvSpPr>
        <p:spPr bwMode="auto">
          <a:xfrm>
            <a:off x="7092950" y="5661025"/>
            <a:ext cx="115093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224,8</a:t>
            </a:r>
          </a:p>
          <a:p>
            <a:pPr algn="ctr"/>
            <a:r>
              <a:rPr lang="ru-RU" sz="1000" dirty="0" err="1" smtClean="0">
                <a:solidFill>
                  <a:schemeClr val="bg1"/>
                </a:solidFill>
              </a:rPr>
              <a:t>млн.рублей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320" name="Rectangle 23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7</a:t>
            </a:r>
            <a:endParaRPr lang="en-US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135453"/>
              </p:ext>
            </p:extLst>
          </p:nvPr>
        </p:nvGraphicFramePr>
        <p:xfrm>
          <a:off x="23068" y="1027112"/>
          <a:ext cx="6327102" cy="4922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250825" y="188913"/>
            <a:ext cx="86423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14425D"/>
                </a:solidFill>
                <a:latin typeface="Tahoma" pitchFamily="34" charset="0"/>
              </a:rPr>
              <a:t>Функциональная структура расходов в </a:t>
            </a:r>
            <a:r>
              <a:rPr lang="ru-RU" sz="2000" b="1" dirty="0" smtClean="0">
                <a:solidFill>
                  <a:srgbClr val="14425D"/>
                </a:solidFill>
                <a:latin typeface="Tahoma" pitchFamily="34" charset="0"/>
              </a:rPr>
              <a:t>2025 </a:t>
            </a:r>
            <a:r>
              <a:rPr lang="ru-RU" sz="2000" b="1" dirty="0">
                <a:solidFill>
                  <a:srgbClr val="14425D"/>
                </a:solidFill>
                <a:latin typeface="Tahoma" pitchFamily="34" charset="0"/>
              </a:rPr>
              <a:t>году, </a:t>
            </a:r>
            <a:br>
              <a:rPr lang="ru-RU" sz="2000" b="1" dirty="0">
                <a:solidFill>
                  <a:srgbClr val="14425D"/>
                </a:solidFill>
                <a:latin typeface="Tahoma" pitchFamily="34" charset="0"/>
              </a:rPr>
            </a:br>
            <a:r>
              <a:rPr lang="ru-RU" sz="2000" b="1" dirty="0" err="1">
                <a:solidFill>
                  <a:srgbClr val="14425D"/>
                </a:solidFill>
                <a:latin typeface="Tahoma" pitchFamily="34" charset="0"/>
              </a:rPr>
              <a:t>млн.рублей</a:t>
            </a:r>
            <a:endParaRPr lang="ru-RU" sz="2000" b="1" dirty="0">
              <a:solidFill>
                <a:srgbClr val="14425D"/>
              </a:solidFill>
              <a:latin typeface="Tahoma" pitchFamily="34" charset="0"/>
            </a:endParaRPr>
          </a:p>
        </p:txBody>
      </p:sp>
      <p:sp>
        <p:nvSpPr>
          <p:cNvPr id="12292" name="Oval 9"/>
          <p:cNvSpPr>
            <a:spLocks noChangeArrowheads="1"/>
          </p:cNvSpPr>
          <p:nvPr/>
        </p:nvSpPr>
        <p:spPr bwMode="auto">
          <a:xfrm>
            <a:off x="4787900" y="2349500"/>
            <a:ext cx="215900" cy="215900"/>
          </a:xfrm>
          <a:prstGeom prst="ellipse">
            <a:avLst/>
          </a:prstGeom>
          <a:solidFill>
            <a:srgbClr val="3366CC"/>
          </a:solidFill>
          <a:ln w="9525">
            <a:solidFill>
              <a:srgbClr val="33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Oval 10"/>
          <p:cNvSpPr>
            <a:spLocks noChangeArrowheads="1"/>
          </p:cNvSpPr>
          <p:nvPr/>
        </p:nvSpPr>
        <p:spPr bwMode="auto">
          <a:xfrm>
            <a:off x="4787900" y="3068638"/>
            <a:ext cx="215900" cy="2159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Oval 11"/>
          <p:cNvSpPr>
            <a:spLocks noChangeArrowheads="1"/>
          </p:cNvSpPr>
          <p:nvPr/>
        </p:nvSpPr>
        <p:spPr bwMode="auto">
          <a:xfrm>
            <a:off x="4787900" y="486886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Oval 12"/>
          <p:cNvSpPr>
            <a:spLocks noChangeArrowheads="1"/>
          </p:cNvSpPr>
          <p:nvPr/>
        </p:nvSpPr>
        <p:spPr bwMode="auto">
          <a:xfrm>
            <a:off x="4787900" y="5229225"/>
            <a:ext cx="215900" cy="2159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Oval 13"/>
          <p:cNvSpPr>
            <a:spLocks noChangeArrowheads="1"/>
          </p:cNvSpPr>
          <p:nvPr/>
        </p:nvSpPr>
        <p:spPr bwMode="auto">
          <a:xfrm>
            <a:off x="4787900" y="2708275"/>
            <a:ext cx="215900" cy="215900"/>
          </a:xfrm>
          <a:prstGeom prst="ellipse">
            <a:avLst/>
          </a:prstGeom>
          <a:solidFill>
            <a:srgbClr val="CCCCFF"/>
          </a:soli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Oval 14"/>
          <p:cNvSpPr>
            <a:spLocks noChangeArrowheads="1"/>
          </p:cNvSpPr>
          <p:nvPr/>
        </p:nvSpPr>
        <p:spPr bwMode="auto">
          <a:xfrm>
            <a:off x="4787900" y="3429000"/>
            <a:ext cx="215900" cy="215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Oval 15"/>
          <p:cNvSpPr>
            <a:spLocks noChangeArrowheads="1"/>
          </p:cNvSpPr>
          <p:nvPr/>
        </p:nvSpPr>
        <p:spPr bwMode="auto">
          <a:xfrm>
            <a:off x="4787900" y="5949950"/>
            <a:ext cx="215900" cy="215900"/>
          </a:xfrm>
          <a:prstGeom prst="ellipse">
            <a:avLst/>
          </a:prstGeom>
          <a:solidFill>
            <a:srgbClr val="969696"/>
          </a:soli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Oval 16"/>
          <p:cNvSpPr>
            <a:spLocks noChangeArrowheads="1"/>
          </p:cNvSpPr>
          <p:nvPr/>
        </p:nvSpPr>
        <p:spPr bwMode="auto">
          <a:xfrm>
            <a:off x="4787900" y="4149725"/>
            <a:ext cx="215900" cy="215900"/>
          </a:xfrm>
          <a:prstGeom prst="ellipse">
            <a:avLst/>
          </a:prstGeom>
          <a:solidFill>
            <a:srgbClr val="339966"/>
          </a:solidFill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0" name="Oval 17"/>
          <p:cNvSpPr>
            <a:spLocks noChangeArrowheads="1"/>
          </p:cNvSpPr>
          <p:nvPr/>
        </p:nvSpPr>
        <p:spPr bwMode="auto">
          <a:xfrm>
            <a:off x="4787900" y="3789363"/>
            <a:ext cx="215900" cy="2159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CC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1" name="Rectangle 18"/>
          <p:cNvSpPr>
            <a:spLocks noChangeArrowheads="1"/>
          </p:cNvSpPr>
          <p:nvPr/>
        </p:nvSpPr>
        <p:spPr bwMode="auto">
          <a:xfrm>
            <a:off x="5076825" y="2276475"/>
            <a:ext cx="3529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/>
              <a:t>Образование </a:t>
            </a:r>
            <a:r>
              <a:rPr lang="ru-RU" sz="1200" dirty="0" smtClean="0"/>
              <a:t>(1447,3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</a:t>
            </a:r>
          </a:p>
        </p:txBody>
      </p:sp>
      <p:sp>
        <p:nvSpPr>
          <p:cNvPr id="12302" name="Rectangle 19"/>
          <p:cNvSpPr>
            <a:spLocks noChangeArrowheads="1"/>
          </p:cNvSpPr>
          <p:nvPr/>
        </p:nvSpPr>
        <p:spPr bwMode="auto">
          <a:xfrm>
            <a:off x="5076825" y="2997200"/>
            <a:ext cx="32042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Социальная политика </a:t>
            </a:r>
            <a:r>
              <a:rPr lang="ru-RU" sz="1200" dirty="0" smtClean="0"/>
              <a:t>(416,0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 </a:t>
            </a:r>
          </a:p>
        </p:txBody>
      </p:sp>
      <p:sp>
        <p:nvSpPr>
          <p:cNvPr id="12303" name="Rectangle 20"/>
          <p:cNvSpPr>
            <a:spLocks noChangeArrowheads="1"/>
          </p:cNvSpPr>
          <p:nvPr/>
        </p:nvSpPr>
        <p:spPr bwMode="auto">
          <a:xfrm>
            <a:off x="5076825" y="4868863"/>
            <a:ext cx="23677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Экономика </a:t>
            </a:r>
            <a:r>
              <a:rPr lang="ru-RU" sz="1200" dirty="0" smtClean="0"/>
              <a:t>(232,8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</a:t>
            </a:r>
          </a:p>
        </p:txBody>
      </p:sp>
      <p:sp>
        <p:nvSpPr>
          <p:cNvPr id="12304" name="Rectangle 21"/>
          <p:cNvSpPr>
            <a:spLocks noChangeArrowheads="1"/>
          </p:cNvSpPr>
          <p:nvPr/>
        </p:nvSpPr>
        <p:spPr bwMode="auto">
          <a:xfrm>
            <a:off x="5076825" y="5157788"/>
            <a:ext cx="38765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Общегосударственные вопросы </a:t>
            </a:r>
            <a:r>
              <a:rPr lang="ru-RU" sz="1200" dirty="0" smtClean="0"/>
              <a:t>(431,5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</a:t>
            </a:r>
          </a:p>
        </p:txBody>
      </p:sp>
      <p:sp>
        <p:nvSpPr>
          <p:cNvPr id="12305" name="Rectangle 22"/>
          <p:cNvSpPr>
            <a:spLocks noChangeArrowheads="1"/>
          </p:cNvSpPr>
          <p:nvPr/>
        </p:nvSpPr>
        <p:spPr bwMode="auto">
          <a:xfrm>
            <a:off x="5076825" y="2636838"/>
            <a:ext cx="2223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Культура </a:t>
            </a:r>
            <a:r>
              <a:rPr lang="ru-RU" sz="1200" dirty="0" smtClean="0"/>
              <a:t>(277,9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</a:t>
            </a:r>
          </a:p>
        </p:txBody>
      </p:sp>
      <p:sp>
        <p:nvSpPr>
          <p:cNvPr id="12306" name="Rectangle 23"/>
          <p:cNvSpPr>
            <a:spLocks noChangeArrowheads="1"/>
          </p:cNvSpPr>
          <p:nvPr/>
        </p:nvSpPr>
        <p:spPr bwMode="auto">
          <a:xfrm>
            <a:off x="5076825" y="3357563"/>
            <a:ext cx="36585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Физическая культура и спорт </a:t>
            </a:r>
            <a:r>
              <a:rPr lang="ru-RU" sz="1200" dirty="0" smtClean="0"/>
              <a:t>(215,4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</a:t>
            </a:r>
          </a:p>
        </p:txBody>
      </p:sp>
      <p:sp>
        <p:nvSpPr>
          <p:cNvPr id="12307" name="Rectangle 24"/>
          <p:cNvSpPr>
            <a:spLocks noChangeArrowheads="1"/>
          </p:cNvSpPr>
          <p:nvPr/>
        </p:nvSpPr>
        <p:spPr bwMode="auto">
          <a:xfrm>
            <a:off x="5076825" y="5805488"/>
            <a:ext cx="270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Жилищно-коммунальное хозяйство</a:t>
            </a:r>
          </a:p>
          <a:p>
            <a:r>
              <a:rPr lang="ru-RU" sz="1200" dirty="0"/>
              <a:t>(</a:t>
            </a:r>
            <a:r>
              <a:rPr lang="ru-RU" sz="1200" dirty="0" smtClean="0"/>
              <a:t>167,1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</a:t>
            </a:r>
          </a:p>
        </p:txBody>
      </p:sp>
      <p:sp>
        <p:nvSpPr>
          <p:cNvPr id="12308" name="Rectangle 25"/>
          <p:cNvSpPr>
            <a:spLocks noChangeArrowheads="1"/>
          </p:cNvSpPr>
          <p:nvPr/>
        </p:nvSpPr>
        <p:spPr bwMode="auto">
          <a:xfrm>
            <a:off x="5076825" y="4076700"/>
            <a:ext cx="395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/>
              <a:t>Обслуживание муниципального долга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(0,4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</a:t>
            </a:r>
          </a:p>
        </p:txBody>
      </p:sp>
      <p:sp>
        <p:nvSpPr>
          <p:cNvPr id="12309" name="Rectangle 26"/>
          <p:cNvSpPr>
            <a:spLocks noChangeArrowheads="1"/>
          </p:cNvSpPr>
          <p:nvPr/>
        </p:nvSpPr>
        <p:spPr bwMode="auto">
          <a:xfrm>
            <a:off x="5076825" y="3716338"/>
            <a:ext cx="38877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Средства массовой информации </a:t>
            </a:r>
            <a:r>
              <a:rPr lang="ru-RU" sz="1200" dirty="0" smtClean="0"/>
              <a:t>(45,4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</a:t>
            </a: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5076825" y="5516563"/>
            <a:ext cx="3579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Национальная безопасность </a:t>
            </a:r>
            <a:r>
              <a:rPr lang="ru-RU" sz="1200" dirty="0" smtClean="0"/>
              <a:t>(35,4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</a:t>
            </a:r>
          </a:p>
        </p:txBody>
      </p:sp>
      <p:sp>
        <p:nvSpPr>
          <p:cNvPr id="12311" name="Rectangle 28"/>
          <p:cNvSpPr>
            <a:spLocks noChangeArrowheads="1"/>
          </p:cNvSpPr>
          <p:nvPr/>
        </p:nvSpPr>
        <p:spPr bwMode="auto">
          <a:xfrm>
            <a:off x="5076825" y="4508500"/>
            <a:ext cx="28176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Здравоохранение </a:t>
            </a:r>
            <a:r>
              <a:rPr lang="ru-RU" sz="1200" dirty="0" smtClean="0"/>
              <a:t>(10,5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 </a:t>
            </a:r>
          </a:p>
        </p:txBody>
      </p:sp>
      <p:sp>
        <p:nvSpPr>
          <p:cNvPr id="12312" name="Oval 29"/>
          <p:cNvSpPr>
            <a:spLocks noChangeArrowheads="1"/>
          </p:cNvSpPr>
          <p:nvPr/>
        </p:nvSpPr>
        <p:spPr bwMode="auto">
          <a:xfrm>
            <a:off x="4787900" y="5589588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3" name="Oval 30"/>
          <p:cNvSpPr>
            <a:spLocks noChangeArrowheads="1"/>
          </p:cNvSpPr>
          <p:nvPr/>
        </p:nvSpPr>
        <p:spPr bwMode="auto">
          <a:xfrm>
            <a:off x="4787900" y="4508500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4" name="Rectangle 31"/>
          <p:cNvSpPr>
            <a:spLocks noChangeArrowheads="1"/>
          </p:cNvSpPr>
          <p:nvPr/>
        </p:nvSpPr>
        <p:spPr bwMode="auto">
          <a:xfrm>
            <a:off x="1187450" y="3284538"/>
            <a:ext cx="2592388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4D4D4D"/>
                </a:solidFill>
                <a:latin typeface="Tahoma" pitchFamily="34" charset="0"/>
              </a:rPr>
              <a:t>3279,7</a:t>
            </a:r>
            <a:r>
              <a:rPr lang="ru-RU" sz="2000" b="1" dirty="0">
                <a:solidFill>
                  <a:srgbClr val="4D4D4D"/>
                </a:solidFill>
                <a:latin typeface="Tahoma" pitchFamily="34" charset="0"/>
              </a:rPr>
              <a:t/>
            </a:r>
            <a:br>
              <a:rPr lang="ru-RU" sz="2000" b="1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12315" name="AutoShape 34"/>
          <p:cNvSpPr>
            <a:spLocks noChangeArrowheads="1"/>
          </p:cNvSpPr>
          <p:nvPr/>
        </p:nvSpPr>
        <p:spPr bwMode="auto">
          <a:xfrm>
            <a:off x="2343509" y="1370378"/>
            <a:ext cx="144463" cy="288925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6" name="AutoShape 35"/>
          <p:cNvSpPr>
            <a:spLocks noChangeArrowheads="1"/>
          </p:cNvSpPr>
          <p:nvPr/>
        </p:nvSpPr>
        <p:spPr bwMode="auto">
          <a:xfrm>
            <a:off x="2244845" y="1380099"/>
            <a:ext cx="144462" cy="288925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33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7" name="Rectangle 36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8</a:t>
            </a:r>
            <a:endParaRPr lang="en-US" sz="900" b="1" dirty="0"/>
          </a:p>
        </p:txBody>
      </p:sp>
      <p:graphicFrame>
        <p:nvGraphicFramePr>
          <p:cNvPr id="65752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76210"/>
              </p:ext>
            </p:extLst>
          </p:nvPr>
        </p:nvGraphicFramePr>
        <p:xfrm>
          <a:off x="4787900" y="981075"/>
          <a:ext cx="4176713" cy="1127416"/>
        </p:xfrm>
        <a:graphic>
          <a:graphicData uri="http://schemas.openxmlformats.org/drawingml/2006/table">
            <a:tbl>
              <a:tblPr/>
              <a:tblGrid>
                <a:gridCol w="2625725"/>
                <a:gridCol w="1550988"/>
              </a:tblGrid>
              <a:tr h="30463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Всего расходов,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млн.рублей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1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Факт 2024год</a:t>
                      </a: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2949,9</a:t>
                      </a: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1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Факт 2025 год</a:t>
                      </a: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3279,7</a:t>
                      </a: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1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План 2025 год</a:t>
                      </a: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3354,4</a:t>
                      </a: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91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r="9673"/>
          <a:stretch>
            <a:fillRect/>
          </a:stretch>
        </p:blipFill>
        <p:spPr bwMode="auto">
          <a:xfrm>
            <a:off x="1827538" y="5164308"/>
            <a:ext cx="17272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51"/>
          <p:cNvPicPr>
            <a:picLocks noChangeAspect="1" noChangeArrowheads="1"/>
          </p:cNvPicPr>
          <p:nvPr/>
        </p:nvPicPr>
        <p:blipFill>
          <a:blip r:embed="rId3" cstate="print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5842" r="38904" b="17143"/>
          <a:stretch>
            <a:fillRect/>
          </a:stretch>
        </p:blipFill>
        <p:spPr bwMode="auto">
          <a:xfrm>
            <a:off x="3501726" y="5164308"/>
            <a:ext cx="130968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Rectangle 347"/>
          <p:cNvSpPr>
            <a:spLocks noChangeArrowheads="1"/>
          </p:cNvSpPr>
          <p:nvPr/>
        </p:nvSpPr>
        <p:spPr bwMode="auto">
          <a:xfrm>
            <a:off x="276582" y="1052736"/>
            <a:ext cx="4537075" cy="3960589"/>
          </a:xfrm>
          <a:prstGeom prst="rect">
            <a:avLst/>
          </a:prstGeom>
          <a:gradFill rotWithShape="1">
            <a:gsLst>
              <a:gs pos="0">
                <a:srgbClr val="336699">
                  <a:alpha val="9000"/>
                </a:srgbClr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576262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3300"/>
                </a:solidFill>
                <a:latin typeface="Tahoma" pitchFamily="34" charset="0"/>
              </a:rPr>
              <a:t>Приоритетные направления расходов бюджета: </a:t>
            </a:r>
            <a:br>
              <a:rPr lang="ru-RU" sz="2000" b="1" dirty="0" smtClean="0">
                <a:solidFill>
                  <a:srgbClr val="003300"/>
                </a:solidFill>
                <a:latin typeface="Tahoma" pitchFamily="34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Tahoma" pitchFamily="34" charset="0"/>
              </a:rPr>
              <a:t>расходы на учреждения, подведомственные </a:t>
            </a:r>
            <a:br>
              <a:rPr lang="ru-RU" sz="2000" b="1" dirty="0" smtClean="0">
                <a:solidFill>
                  <a:srgbClr val="003300"/>
                </a:solidFill>
                <a:latin typeface="Tahoma" pitchFamily="34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Tahoma" pitchFamily="34" charset="0"/>
              </a:rPr>
              <a:t>Департаменту культуры</a:t>
            </a:r>
            <a:r>
              <a:rPr lang="ru-RU" sz="2000" b="1" dirty="0" smtClean="0"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003300"/>
                </a:solidFill>
                <a:latin typeface="Tahoma" pitchFamily="34" charset="0"/>
              </a:rPr>
              <a:t>г. Заречного</a:t>
            </a:r>
            <a:r>
              <a:rPr lang="ru-RU" sz="2000" b="1" dirty="0" smtClean="0">
                <a:latin typeface="Tahoma" pitchFamily="34" charset="0"/>
              </a:rPr>
              <a:t/>
            </a:r>
            <a:br>
              <a:rPr lang="ru-RU" sz="2000" b="1" dirty="0" smtClean="0">
                <a:latin typeface="Tahoma" pitchFamily="34" charset="0"/>
              </a:rPr>
            </a:br>
            <a:endParaRPr lang="ru-RU" sz="2000" b="1" dirty="0" smtClean="0">
              <a:latin typeface="Tahoma" pitchFamily="34" charset="0"/>
            </a:endParaRPr>
          </a:p>
        </p:txBody>
      </p:sp>
      <p:graphicFrame>
        <p:nvGraphicFramePr>
          <p:cNvPr id="2" name="Object 11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25842474"/>
              </p:ext>
            </p:extLst>
          </p:nvPr>
        </p:nvGraphicFramePr>
        <p:xfrm>
          <a:off x="4838700" y="1247775"/>
          <a:ext cx="3975100" cy="210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439" name="Rectangle 287"/>
          <p:cNvSpPr>
            <a:spLocks noChangeArrowheads="1"/>
          </p:cNvSpPr>
          <p:nvPr/>
        </p:nvSpPr>
        <p:spPr bwMode="auto">
          <a:xfrm>
            <a:off x="539750" y="1557338"/>
            <a:ext cx="439261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</a:rPr>
              <a:t>Театр юного зрителя </a:t>
            </a:r>
            <a:r>
              <a:rPr lang="ru-RU" sz="1200" dirty="0" smtClean="0">
                <a:solidFill>
                  <a:srgbClr val="4D4D4D"/>
                </a:solidFill>
              </a:rPr>
              <a:t>(46,3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Центр здоровья и досуга </a:t>
            </a:r>
            <a:r>
              <a:rPr lang="ru-RU" sz="1200" dirty="0" smtClean="0">
                <a:solidFill>
                  <a:srgbClr val="4D4D4D"/>
                </a:solidFill>
              </a:rPr>
              <a:t>(52,2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Дворец культуры «Современник» </a:t>
            </a:r>
            <a:r>
              <a:rPr lang="ru-RU" sz="1200" dirty="0" smtClean="0">
                <a:solidFill>
                  <a:srgbClr val="4D4D4D"/>
                </a:solidFill>
              </a:rPr>
              <a:t>(69,5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Дом культуры «Дружба» </a:t>
            </a:r>
            <a:r>
              <a:rPr lang="ru-RU" sz="1200" dirty="0" smtClean="0">
                <a:solidFill>
                  <a:srgbClr val="4D4D4D"/>
                </a:solidFill>
              </a:rPr>
              <a:t>(23,7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 err="1">
                <a:solidFill>
                  <a:srgbClr val="4D4D4D"/>
                </a:solidFill>
              </a:rPr>
              <a:t>Молодежно</a:t>
            </a:r>
            <a:r>
              <a:rPr lang="ru-RU" sz="1200" dirty="0">
                <a:solidFill>
                  <a:srgbClr val="4D4D4D"/>
                </a:solidFill>
              </a:rPr>
              <a:t>-досуговый центр «Ровесник» </a:t>
            </a:r>
          </a:p>
          <a:p>
            <a:r>
              <a:rPr lang="ru-RU" sz="1200" dirty="0" smtClean="0">
                <a:solidFill>
                  <a:srgbClr val="4D4D4D"/>
                </a:solidFill>
              </a:rPr>
              <a:t>(36,6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Музейно-выставочный центр </a:t>
            </a:r>
            <a:r>
              <a:rPr lang="ru-RU" sz="1200" dirty="0" smtClean="0">
                <a:solidFill>
                  <a:srgbClr val="4D4D4D"/>
                </a:solidFill>
              </a:rPr>
              <a:t>(20,6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Информационно-библиотечное объединение  </a:t>
            </a:r>
          </a:p>
          <a:p>
            <a:r>
              <a:rPr lang="ru-RU" sz="1200" dirty="0" smtClean="0">
                <a:solidFill>
                  <a:srgbClr val="4D4D4D"/>
                </a:solidFill>
              </a:rPr>
              <a:t>(33,7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Детская школа искусств (дополнительное образование детей) </a:t>
            </a:r>
            <a:r>
              <a:rPr lang="ru-RU" sz="1200" dirty="0" smtClean="0">
                <a:solidFill>
                  <a:srgbClr val="4D4D4D"/>
                </a:solidFill>
              </a:rPr>
              <a:t>(174,6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 smtClean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endParaRPr lang="ru-RU" sz="1200" dirty="0">
              <a:solidFill>
                <a:srgbClr val="4D4D4D"/>
              </a:solidFill>
            </a:endParaRPr>
          </a:p>
        </p:txBody>
      </p:sp>
      <p:sp>
        <p:nvSpPr>
          <p:cNvPr id="18440" name="Rectangle 289"/>
          <p:cNvSpPr>
            <a:spLocks noChangeArrowheads="1"/>
          </p:cNvSpPr>
          <p:nvPr/>
        </p:nvSpPr>
        <p:spPr bwMode="auto">
          <a:xfrm>
            <a:off x="250825" y="1125538"/>
            <a:ext cx="44855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3300"/>
                </a:solidFill>
                <a:latin typeface="Tahoma" pitchFamily="34" charset="0"/>
              </a:rPr>
              <a:t>Всего расходов в </a:t>
            </a:r>
            <a:r>
              <a:rPr lang="ru-RU" sz="1400" b="1" dirty="0" smtClean="0">
                <a:solidFill>
                  <a:srgbClr val="003300"/>
                </a:solidFill>
                <a:latin typeface="Tahoma" pitchFamily="34" charset="0"/>
              </a:rPr>
              <a:t>2025 </a:t>
            </a:r>
            <a:r>
              <a:rPr lang="ru-RU" sz="1400" b="1" dirty="0">
                <a:solidFill>
                  <a:srgbClr val="003300"/>
                </a:solidFill>
                <a:latin typeface="Tahoma" pitchFamily="34" charset="0"/>
              </a:rPr>
              <a:t>году </a:t>
            </a:r>
            <a:r>
              <a:rPr lang="ru-RU" sz="1400" b="1" dirty="0" smtClean="0">
                <a:solidFill>
                  <a:srgbClr val="003300"/>
                </a:solidFill>
                <a:latin typeface="Tahoma" pitchFamily="34" charset="0"/>
              </a:rPr>
              <a:t>475,3 </a:t>
            </a:r>
            <a:r>
              <a:rPr lang="ru-RU" sz="1400" b="1" dirty="0" err="1">
                <a:solidFill>
                  <a:srgbClr val="003300"/>
                </a:solidFill>
                <a:latin typeface="Tahoma" pitchFamily="34" charset="0"/>
              </a:rPr>
              <a:t>млн.рублей</a:t>
            </a:r>
            <a:endParaRPr lang="ru-RU" sz="1400" b="1" dirty="0">
              <a:solidFill>
                <a:srgbClr val="003300"/>
              </a:solidFill>
              <a:latin typeface="Tahoma" pitchFamily="34" charset="0"/>
            </a:endParaRPr>
          </a:p>
        </p:txBody>
      </p:sp>
      <p:pic>
        <p:nvPicPr>
          <p:cNvPr id="18441" name="Picture 2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21748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29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29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29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95738"/>
            <a:ext cx="215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29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215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29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4538552"/>
            <a:ext cx="215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7" name="Picture 29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215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9" name="Rectangle 339"/>
          <p:cNvSpPr>
            <a:spLocks noChangeArrowheads="1"/>
          </p:cNvSpPr>
          <p:nvPr/>
        </p:nvSpPr>
        <p:spPr bwMode="auto">
          <a:xfrm>
            <a:off x="5435600" y="3573463"/>
            <a:ext cx="3527425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</a:rPr>
              <a:t>Библиотеки	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Музеи</a:t>
            </a:r>
          </a:p>
          <a:p>
            <a:r>
              <a:rPr lang="ru-RU" sz="1200" dirty="0">
                <a:solidFill>
                  <a:srgbClr val="4D4D4D"/>
                </a:solidFill>
              </a:rPr>
              <a:t>	</a:t>
            </a:r>
          </a:p>
          <a:p>
            <a:r>
              <a:rPr lang="ru-RU" sz="1200" dirty="0">
                <a:solidFill>
                  <a:srgbClr val="4D4D4D"/>
                </a:solidFill>
              </a:rPr>
              <a:t>Театральное искусство	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Культурно-досуговые формирования	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Дополнительное образование детей</a:t>
            </a:r>
          </a:p>
          <a:p>
            <a:r>
              <a:rPr lang="ru-RU" sz="1200" dirty="0">
                <a:solidFill>
                  <a:srgbClr val="4D4D4D"/>
                </a:solidFill>
              </a:rPr>
              <a:t>	</a:t>
            </a:r>
          </a:p>
          <a:p>
            <a:r>
              <a:rPr lang="ru-RU" sz="1200" dirty="0">
                <a:solidFill>
                  <a:srgbClr val="4D4D4D"/>
                </a:solidFill>
              </a:rPr>
              <a:t>Проведение культурно-массовых мероприятий</a:t>
            </a:r>
          </a:p>
          <a:p>
            <a:r>
              <a:rPr lang="ru-RU" sz="1200" dirty="0">
                <a:solidFill>
                  <a:srgbClr val="4D4D4D"/>
                </a:solidFill>
              </a:rPr>
              <a:t>	</a:t>
            </a:r>
          </a:p>
          <a:p>
            <a:r>
              <a:rPr lang="ru-RU" sz="1200" dirty="0">
                <a:solidFill>
                  <a:srgbClr val="5F5F5F"/>
                </a:solidFill>
              </a:rPr>
              <a:t>Другие вопросы в области культуры</a:t>
            </a:r>
          </a:p>
        </p:txBody>
      </p:sp>
      <p:sp>
        <p:nvSpPr>
          <p:cNvPr id="18450" name="AutoShape 340"/>
          <p:cNvSpPr>
            <a:spLocks noChangeArrowheads="1"/>
          </p:cNvSpPr>
          <p:nvPr/>
        </p:nvSpPr>
        <p:spPr bwMode="auto">
          <a:xfrm rot="-5400000">
            <a:off x="5218906" y="3574257"/>
            <a:ext cx="217487" cy="215900"/>
          </a:xfrm>
          <a:prstGeom prst="flowChartMagneticDrum">
            <a:avLst/>
          </a:prstGeom>
          <a:solidFill>
            <a:srgbClr val="99CC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1" name="AutoShape 341"/>
          <p:cNvSpPr>
            <a:spLocks noChangeArrowheads="1"/>
          </p:cNvSpPr>
          <p:nvPr/>
        </p:nvSpPr>
        <p:spPr bwMode="auto">
          <a:xfrm rot="-5400000">
            <a:off x="5218906" y="3934619"/>
            <a:ext cx="217488" cy="215900"/>
          </a:xfrm>
          <a:prstGeom prst="flowChartMagneticDrum">
            <a:avLst/>
          </a:prstGeom>
          <a:solidFill>
            <a:srgbClr val="66669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2" name="AutoShape 342"/>
          <p:cNvSpPr>
            <a:spLocks noChangeArrowheads="1"/>
          </p:cNvSpPr>
          <p:nvPr/>
        </p:nvSpPr>
        <p:spPr bwMode="auto">
          <a:xfrm rot="-5400000">
            <a:off x="5218906" y="4293394"/>
            <a:ext cx="217488" cy="215900"/>
          </a:xfrm>
          <a:prstGeom prst="flowChartMagneticDrum">
            <a:avLst/>
          </a:prstGeom>
          <a:solidFill>
            <a:srgbClr val="CCCC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3" name="AutoShape 343"/>
          <p:cNvSpPr>
            <a:spLocks noChangeArrowheads="1"/>
          </p:cNvSpPr>
          <p:nvPr/>
        </p:nvSpPr>
        <p:spPr bwMode="auto">
          <a:xfrm rot="-5400000">
            <a:off x="5218906" y="4653757"/>
            <a:ext cx="217487" cy="215900"/>
          </a:xfrm>
          <a:prstGeom prst="flowChartMagneticDrum">
            <a:avLst/>
          </a:prstGeom>
          <a:solidFill>
            <a:srgbClr val="CCFF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4" name="AutoShape 344"/>
          <p:cNvSpPr>
            <a:spLocks noChangeArrowheads="1"/>
          </p:cNvSpPr>
          <p:nvPr/>
        </p:nvSpPr>
        <p:spPr bwMode="auto">
          <a:xfrm rot="-5400000">
            <a:off x="5218906" y="5014119"/>
            <a:ext cx="217488" cy="215900"/>
          </a:xfrm>
          <a:prstGeom prst="flowChartMagneticDrum">
            <a:avLst/>
          </a:prstGeom>
          <a:solidFill>
            <a:srgbClr val="CCFF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5" name="AutoShape 345"/>
          <p:cNvSpPr>
            <a:spLocks noChangeArrowheads="1"/>
          </p:cNvSpPr>
          <p:nvPr/>
        </p:nvSpPr>
        <p:spPr bwMode="auto">
          <a:xfrm rot="-5400000">
            <a:off x="5218906" y="5374482"/>
            <a:ext cx="217487" cy="215900"/>
          </a:xfrm>
          <a:prstGeom prst="flowChartMagneticDrum">
            <a:avLst/>
          </a:prstGeom>
          <a:solidFill>
            <a:srgbClr val="99CC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6" name="AutoShape 346"/>
          <p:cNvSpPr>
            <a:spLocks noChangeArrowheads="1"/>
          </p:cNvSpPr>
          <p:nvPr/>
        </p:nvSpPr>
        <p:spPr bwMode="auto">
          <a:xfrm rot="-5400000">
            <a:off x="5218906" y="5806282"/>
            <a:ext cx="217487" cy="215900"/>
          </a:xfrm>
          <a:prstGeom prst="flowChartMagneticDrum">
            <a:avLst/>
          </a:prstGeom>
          <a:solidFill>
            <a:srgbClr val="33996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8457" name="Picture 35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0" r="6686" b="5171"/>
          <a:stretch>
            <a:fillRect/>
          </a:stretch>
        </p:blipFill>
        <p:spPr bwMode="auto">
          <a:xfrm>
            <a:off x="276582" y="5164308"/>
            <a:ext cx="155856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58" name="Rectangle 353"/>
          <p:cNvSpPr>
            <a:spLocks noChangeArrowheads="1"/>
          </p:cNvSpPr>
          <p:nvPr/>
        </p:nvSpPr>
        <p:spPr bwMode="auto">
          <a:xfrm>
            <a:off x="4284663" y="6523509"/>
            <a:ext cx="50482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9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utout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9" y="3068960"/>
            <a:ext cx="277856" cy="27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6688</TotalTime>
  <Words>1153</Words>
  <Application>Microsoft Office PowerPoint</Application>
  <PresentationFormat>Экран (4:3)</PresentationFormat>
  <Paragraphs>306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Презентация PowerPoint</vt:lpstr>
      <vt:lpstr>Основные параметры исполнения бюджета  в 2025 году, млн.рублей</vt:lpstr>
      <vt:lpstr>Презентация PowerPoint</vt:lpstr>
      <vt:lpstr>Структура налоговых доходов в динамике, млн.рублей</vt:lpstr>
      <vt:lpstr>Структура неналоговых доходов в динамике, млн.рублей</vt:lpstr>
      <vt:lpstr>Структура безвозмездных поступлений в динамике, млн.рублей</vt:lpstr>
      <vt:lpstr>Расходы бюджета на реализацию муниципальных программ в 2025 году</vt:lpstr>
      <vt:lpstr>Презентация PowerPoint</vt:lpstr>
      <vt:lpstr>Приоритетные направления расходов бюджета:  расходы на учреждения, подведомственные  Департаменту культуры г. Заречного </vt:lpstr>
      <vt:lpstr>Приоритетные направления расходов бюджета: расходы на учреждения, подведомственные  Департаменту образования г. Заречного</vt:lpstr>
      <vt:lpstr>Приоритетные направления расходов бюджета: расходы на учреждения, подведомственные  Комитету по физической культуре и спорту г. Заречного</vt:lpstr>
      <vt:lpstr>Приоритетные направления расходов бюджета: расходы на социальную политику</vt:lpstr>
      <vt:lpstr>Капитальный ремонт объектов города  (109 452,5 тыс. руб.)</vt:lpstr>
      <vt:lpstr>Капитальный ремонт объектов города  (109 452,5 тыс. руб.)</vt:lpstr>
      <vt:lpstr>Объем расходов на обслуживание  муниципального долга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ЗАТО город Заречный Пензенской области</dc:title>
  <dc:creator>ivakorina</dc:creator>
  <cp:lastModifiedBy>1</cp:lastModifiedBy>
  <cp:revision>254</cp:revision>
  <cp:lastPrinted>2026-04-08T06:13:32Z</cp:lastPrinted>
  <dcterms:created xsi:type="dcterms:W3CDTF">2022-03-28T13:18:57Z</dcterms:created>
  <dcterms:modified xsi:type="dcterms:W3CDTF">2026-04-23T09:40:10Z</dcterms:modified>
</cp:coreProperties>
</file>