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4.xml" ContentType="application/vnd.openxmlformats-officedocument.themeOverride+xml"/>
  <Override PartName="/ppt/charts/chart8.xml" ContentType="application/vnd.openxmlformats-officedocument.drawingml.chart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9.xml" ContentType="application/vnd.openxmlformats-officedocument.themeOverride+xml"/>
  <Override PartName="/ppt/charts/chart9.xml" ContentType="application/vnd.openxmlformats-officedocument.drawingml.chart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2" r:id="rId1"/>
    <p:sldMasterId id="2147483744" r:id="rId2"/>
    <p:sldMasterId id="2147483768" r:id="rId3"/>
  </p:sldMasterIdLst>
  <p:notesMasterIdLst>
    <p:notesMasterId r:id="rId32"/>
  </p:notesMasterIdLst>
  <p:handoutMasterIdLst>
    <p:handoutMasterId r:id="rId33"/>
  </p:handoutMasterIdLst>
  <p:sldIdLst>
    <p:sldId id="256" r:id="rId4"/>
    <p:sldId id="361" r:id="rId5"/>
    <p:sldId id="362" r:id="rId6"/>
    <p:sldId id="359" r:id="rId7"/>
    <p:sldId id="343" r:id="rId8"/>
    <p:sldId id="344" r:id="rId9"/>
    <p:sldId id="360" r:id="rId10"/>
    <p:sldId id="346" r:id="rId11"/>
    <p:sldId id="349" r:id="rId12"/>
    <p:sldId id="367" r:id="rId13"/>
    <p:sldId id="340" r:id="rId14"/>
    <p:sldId id="352" r:id="rId15"/>
    <p:sldId id="363" r:id="rId16"/>
    <p:sldId id="309" r:id="rId17"/>
    <p:sldId id="364" r:id="rId18"/>
    <p:sldId id="365" r:id="rId19"/>
    <p:sldId id="325" r:id="rId20"/>
    <p:sldId id="300" r:id="rId21"/>
    <p:sldId id="301" r:id="rId22"/>
    <p:sldId id="310" r:id="rId23"/>
    <p:sldId id="312" r:id="rId24"/>
    <p:sldId id="357" r:id="rId25"/>
    <p:sldId id="356" r:id="rId26"/>
    <p:sldId id="313" r:id="rId27"/>
    <p:sldId id="326" r:id="rId28"/>
    <p:sldId id="327" r:id="rId29"/>
    <p:sldId id="355" r:id="rId30"/>
    <p:sldId id="366" r:id="rId31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C9CE"/>
    <a:srgbClr val="4E8542"/>
    <a:srgbClr val="1A6D7E"/>
    <a:srgbClr val="1A5478"/>
    <a:srgbClr val="E7EAEC"/>
    <a:srgbClr val="CCD1D7"/>
    <a:srgbClr val="E8F1D9"/>
    <a:srgbClr val="48B73F"/>
    <a:srgbClr val="F6800A"/>
    <a:srgbClr val="18B0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89703" autoAdjust="0"/>
  </p:normalViewPr>
  <p:slideViewPr>
    <p:cSldViewPr snapToGrid="0">
      <p:cViewPr>
        <p:scale>
          <a:sx n="102" d="100"/>
          <a:sy n="102" d="100"/>
        </p:scale>
        <p:origin x="-1884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-3810" y="-108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192.168.2.14\finshare\&#1058;&#1102;&#1084;&#1080;&#1085;&#1072;\&#1041;&#1102;&#1076;&#1078;&#1077;&#1090;%20&#1076;&#1083;&#1103;%20&#1075;&#1088;&#1072;&#1078;&#1076;&#1072;&#1085;\&#1041;&#1102;&#1076;&#1078;&#1077;&#1090;%20&#1085;&#1072;%202024-2026\&#1044;&#1080;&#1072;&#1075;&#1088;&#1072;&#1084;&#1084;&#1099;%20&#1082;%20&#1073;&#1102;&#1076;&#1078;&#1077;&#1090;&#1091;%202024.xls" TargetMode="External"/><Relationship Id="rId1" Type="http://schemas.openxmlformats.org/officeDocument/2006/relationships/themeOverride" Target="../theme/themeOverride2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70;&#1083;&#1103;\&#1041;&#1102;&#1076;&#1078;&#1077;&#1090;%20&#1076;&#1083;&#1103;%20&#1075;&#1088;&#1072;&#1078;&#1076;&#1072;&#1085;\2026-2028\&#1044;&#1080;&#1072;&#1075;&#1088;&#1072;&#1084;&#1084;&#1072;%20&#1074;%20Microsoft%20PowerPoint3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70;&#1083;&#1103;\&#1041;&#1102;&#1076;&#1078;&#1077;&#1090;%20&#1076;&#1083;&#1103;%20&#1075;&#1088;&#1072;&#1078;&#1076;&#1072;&#1085;\2026-2028\&#1044;&#1080;&#1072;&#1075;&#1088;&#1072;&#1084;&#1084;&#1099;%20&#1082;%20&#1073;&#1102;&#1076;&#1078;&#1077;&#1090;&#1091;%202026-2028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70;&#1083;&#1103;\&#1041;&#1102;&#1076;&#1078;&#1077;&#1090;%20&#1076;&#1083;&#1103;%20&#1075;&#1088;&#1072;&#1078;&#1076;&#1072;&#1085;\2026-2028\&#1044;&#1080;&#1072;&#1075;&#1088;&#1072;&#1084;&#1084;&#1099;%20&#1082;%20&#1073;&#1102;&#1076;&#1078;&#1077;&#1090;&#1091;%202026-2028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70;&#1083;&#1103;\&#1041;&#1102;&#1076;&#1078;&#1077;&#1090;%20&#1076;&#1083;&#1103;%20&#1075;&#1088;&#1072;&#1078;&#1076;&#1072;&#1085;\2026-2028\&#1044;&#1080;&#1072;&#1075;&#1088;&#1072;&#1084;&#1084;&#1099;%20&#1082;%20&#1073;&#1102;&#1076;&#1078;&#1077;&#1090;&#1091;%202026-2028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2.14\finshare\&#1058;&#1102;&#1084;&#1080;&#1085;&#1072;\&#1041;&#1102;&#1076;&#1078;&#1077;&#1090;%20&#1076;&#1083;&#1103;%20&#1075;&#1088;&#1072;&#1078;&#1076;&#1072;&#1085;\&#1041;&#1102;&#1076;&#1078;&#1077;&#1090;%20&#1085;&#1072;%202026-2028\&#1044;&#1080;&#1072;&#1075;&#1088;&#1072;&#1084;&#1084;&#1099;%20&#1082;%20&#1073;&#1102;&#1076;&#1078;&#1077;&#1090;&#1091;%202026-2028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2.14\finshare\&#1058;&#1102;&#1084;&#1080;&#1085;&#1072;\&#1041;&#1102;&#1076;&#1078;&#1077;&#1090;%20&#1076;&#1083;&#1103;%20&#1075;&#1088;&#1072;&#1078;&#1076;&#1072;&#1085;\&#1041;&#1102;&#1076;&#1078;&#1077;&#1090;%20&#1085;&#1072;%202026-2028\&#1044;&#1080;&#1072;&#1075;&#1088;&#1072;&#1084;&#1084;&#1099;%20&#1082;%20&#1073;&#1102;&#1076;&#1078;&#1077;&#1090;&#1091;%202026-2028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just">
              <a:defRPr sz="1700" b="0" i="0" u="none" strike="noStrike" baseline="0">
                <a:solidFill>
                  <a:srgbClr val="333333"/>
                </a:solidFill>
                <a:latin typeface="Impact"/>
                <a:ea typeface="Impact"/>
                <a:cs typeface="Impact"/>
              </a:defRPr>
            </a:pPr>
            <a:r>
              <a:rPr lang="ru-RU" dirty="0"/>
              <a:t>Основные характеристики бюджета города Заречного,  </a:t>
            </a:r>
            <a:r>
              <a:rPr lang="ru-RU" dirty="0" err="1" smtClean="0"/>
              <a:t>тыс.руб</a:t>
            </a:r>
            <a:endParaRPr lang="ru-RU" dirty="0"/>
          </a:p>
        </c:rich>
      </c:tx>
      <c:layout>
        <c:manualLayout>
          <c:xMode val="edge"/>
          <c:yMode val="edge"/>
          <c:x val="0.20956533285868884"/>
          <c:y val="2.8520612920912711E-2"/>
        </c:manualLayout>
      </c:layout>
      <c:overlay val="0"/>
      <c:spPr>
        <a:noFill/>
        <a:ln w="25400">
          <a:noFill/>
        </a:ln>
      </c:spPr>
    </c:title>
    <c:autoTitleDeleted val="0"/>
    <c:view3D>
      <c:rotX val="15"/>
      <c:hPercent val="46"/>
      <c:rotY val="20"/>
      <c:depthPercent val="100"/>
      <c:rAngAx val="1"/>
    </c:view3D>
    <c:floor>
      <c:thickness val="0"/>
      <c:spPr>
        <a:solidFill>
          <a:srgbClr val="808080"/>
        </a:solidFill>
        <a:ln w="9525">
          <a:noFill/>
        </a:ln>
      </c:spPr>
    </c:floor>
    <c:sideWall>
      <c:thickness val="0"/>
      <c:spPr>
        <a:noFill/>
        <a:ln w="12700">
          <a:solidFill>
            <a:srgbClr val="FFFFFF"/>
          </a:solidFill>
          <a:prstDash val="solid"/>
        </a:ln>
      </c:spPr>
    </c:sideWall>
    <c:backWall>
      <c:thickness val="0"/>
      <c:spPr>
        <a:noFill/>
        <a:ln w="12700">
          <a:solidFill>
            <a:srgbClr val="FFFFFF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2513854372854535"/>
          <c:y val="7.8488372093023326E-2"/>
          <c:w val="0.81506178954460551"/>
          <c:h val="0.8493620573652537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Лист1!$B$3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808000"/>
            </a:solidFill>
            <a:ln w="12700">
              <a:solidFill>
                <a:srgbClr val="808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3.8893373873665246E-2"/>
                  <c:y val="0.106876644692816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3 206 479,0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3833679246057242E-2"/>
                  <c:y val="0.234916204755137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6363352121594703E-2"/>
                  <c:y val="0.155167007507958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2352014821413718E-2"/>
                  <c:y val="0.139549433211425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808000"/>
              </a:solidFill>
              <a:ln w="3175">
                <a:solidFill>
                  <a:srgbClr val="808000"/>
                </a:solidFill>
                <a:prstDash val="solid"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FFFFFF"/>
                    </a:solidFill>
                    <a:latin typeface="Impact"/>
                    <a:ea typeface="Impact"/>
                    <a:cs typeface="Impac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Лист1!$C$2:$F$2</c:f>
              <c:strCache>
                <c:ptCount val="4"/>
                <c:pt idx="0">
                  <c:v>2025 год (оценка)</c:v>
                </c:pt>
                <c:pt idx="1">
                  <c:v>2026 год (прогноз)</c:v>
                </c:pt>
                <c:pt idx="2">
                  <c:v>2027год (прогноз)</c:v>
                </c:pt>
                <c:pt idx="3">
                  <c:v>2028 год (прогноз)</c:v>
                </c:pt>
              </c:strCache>
            </c:strRef>
          </c:cat>
          <c:val>
            <c:numRef>
              <c:f>Лист1!$C$3:$F$3</c:f>
              <c:numCache>
                <c:formatCode>#,##0.0</c:formatCode>
                <c:ptCount val="4"/>
                <c:pt idx="0">
                  <c:v>3206479</c:v>
                </c:pt>
                <c:pt idx="1">
                  <c:v>3082527.51</c:v>
                </c:pt>
                <c:pt idx="2">
                  <c:v>3290821.74</c:v>
                </c:pt>
                <c:pt idx="3">
                  <c:v>3228956.77</c:v>
                </c:pt>
              </c:numCache>
            </c:numRef>
          </c:val>
        </c:ser>
        <c:ser>
          <c:idx val="1"/>
          <c:order val="1"/>
          <c:tx>
            <c:strRef>
              <c:f>Лист1!$B$4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993366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4.0842152954817697E-2"/>
                  <c:y val="9.6335831947893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2712511793564042E-2"/>
                  <c:y val="0.213628878233734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3132127408686894E-2"/>
                  <c:y val="0.188380885082286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0107861601116582E-2"/>
                  <c:y val="0.169041156680887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993366"/>
              </a:solidFill>
              <a:ln w="3175">
                <a:solidFill>
                  <a:srgbClr val="993366"/>
                </a:solidFill>
                <a:prstDash val="solid"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FFFFCC"/>
                    </a:solidFill>
                    <a:latin typeface="Impact"/>
                    <a:ea typeface="Impact"/>
                    <a:cs typeface="Impac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Лист1!$C$2:$F$2</c:f>
              <c:strCache>
                <c:ptCount val="4"/>
                <c:pt idx="0">
                  <c:v>2025 год (оценка)</c:v>
                </c:pt>
                <c:pt idx="1">
                  <c:v>2026 год (прогноз)</c:v>
                </c:pt>
                <c:pt idx="2">
                  <c:v>2027год (прогноз)</c:v>
                </c:pt>
                <c:pt idx="3">
                  <c:v>2028 год (прогноз)</c:v>
                </c:pt>
              </c:strCache>
            </c:strRef>
          </c:cat>
          <c:val>
            <c:numRef>
              <c:f>Лист1!$C$4:$F$4</c:f>
              <c:numCache>
                <c:formatCode>#,##0.0</c:formatCode>
                <c:ptCount val="4"/>
                <c:pt idx="0">
                  <c:v>3257464.2</c:v>
                </c:pt>
                <c:pt idx="1">
                  <c:v>3087714</c:v>
                </c:pt>
                <c:pt idx="2">
                  <c:v>3287084.2</c:v>
                </c:pt>
                <c:pt idx="3">
                  <c:v>3217928.4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3850752"/>
        <c:axId val="60588608"/>
        <c:axId val="0"/>
      </c:bar3DChart>
      <c:catAx>
        <c:axId val="123850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75" b="0" i="0" u="none" strike="noStrike" baseline="0">
                <a:solidFill>
                  <a:srgbClr val="000000"/>
                </a:solidFill>
                <a:latin typeface="Impact"/>
                <a:ea typeface="Impact"/>
                <a:cs typeface="Impact"/>
              </a:defRPr>
            </a:pPr>
            <a:endParaRPr lang="ru-RU"/>
          </a:p>
        </c:txPr>
        <c:crossAx val="60588608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60588608"/>
        <c:scaling>
          <c:orientation val="minMax"/>
          <c:max val="3000000"/>
          <c:min val="0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.00" sourceLinked="0"/>
        <c:majorTickMark val="out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FFFFFF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23850752"/>
        <c:crosses val="autoZero"/>
        <c:crossBetween val="between"/>
        <c:majorUnit val="500000"/>
        <c:minorUnit val="10000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2.7685457509415257E-2"/>
          <c:y val="0.22093041212864478"/>
          <c:w val="9.8560527081585289E-2"/>
          <c:h val="6.9767478076365394E-2"/>
        </c:manualLayout>
      </c:layout>
      <c:overlay val="0"/>
      <c:spPr>
        <a:solidFill>
          <a:srgbClr val="FFFFFF"/>
        </a:solidFill>
        <a:ln w="3175">
          <a:solidFill>
            <a:srgbClr val="FFFFFF"/>
          </a:solidFill>
          <a:prstDash val="solid"/>
        </a:ln>
      </c:spPr>
      <c:txPr>
        <a:bodyPr/>
        <a:lstStyle/>
        <a:p>
          <a:pPr>
            <a:defRPr sz="1010" b="0" i="0" u="none" strike="noStrike" baseline="0">
              <a:solidFill>
                <a:srgbClr val="333333"/>
              </a:solidFill>
              <a:latin typeface="Impact"/>
              <a:ea typeface="Impact"/>
              <a:cs typeface="Impact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350" b="0" i="0" u="none" strike="noStrike" baseline="0">
                <a:solidFill>
                  <a:srgbClr val="333333"/>
                </a:solidFill>
                <a:latin typeface="Impact"/>
                <a:ea typeface="Impact"/>
                <a:cs typeface="Impact"/>
              </a:defRPr>
            </a:pPr>
            <a:r>
              <a:rPr lang="ru-RU"/>
              <a:t>Доходы бюджета города в 2026-2028 годах, млн.руб</a:t>
            </a:r>
          </a:p>
        </c:rich>
      </c:tx>
      <c:layout>
        <c:manualLayout>
          <c:xMode val="edge"/>
          <c:yMode val="edge"/>
          <c:x val="0.11879180021467767"/>
          <c:y val="5.1841085271317817E-2"/>
        </c:manualLayout>
      </c:layout>
      <c:overlay val="0"/>
      <c:spPr>
        <a:noFill/>
        <a:ln w="25400">
          <a:noFill/>
        </a:ln>
      </c:spPr>
    </c:title>
    <c:autoTitleDeleted val="0"/>
    <c:view3D>
      <c:rotX val="15"/>
      <c:hPercent val="53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FFFFFF"/>
        </a:solidFill>
        <a:ln w="12700">
          <a:solidFill>
            <a:srgbClr val="FFFFFF"/>
          </a:solidFill>
          <a:prstDash val="solid"/>
        </a:ln>
      </c:spPr>
    </c:sideWall>
    <c:backWall>
      <c:thickness val="0"/>
      <c:spPr>
        <a:solidFill>
          <a:srgbClr val="FFFFFF"/>
        </a:solidFill>
        <a:ln w="12700">
          <a:solidFill>
            <a:srgbClr val="FFFFFF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1.075269623708135E-2"/>
          <c:y val="0.11191868408109733"/>
          <c:w val="0.78494682530693849"/>
          <c:h val="0.7383726170545125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Лист1!$A$43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008080"/>
            </a:solidFill>
            <a:ln w="12700">
              <a:solidFill>
                <a:srgbClr val="008080"/>
              </a:solidFill>
              <a:prstDash val="solid"/>
            </a:ln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997,</a:t>
                    </a:r>
                    <a:r>
                      <a:rPr lang="ru-RU" smtClean="0"/>
                      <a:t>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39505407547586E-2"/>
                  <c:y val="-8.589815533414148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2500" b="0" i="0" u="none" strike="noStrike" baseline="0">
                    <a:solidFill>
                      <a:srgbClr val="FFFFFF"/>
                    </a:solidFill>
                    <a:latin typeface="Impact"/>
                    <a:ea typeface="Impact"/>
                    <a:cs typeface="Impac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Лист1!$B$41:$D$41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Лист1!$B$43:$D$43</c:f>
              <c:numCache>
                <c:formatCode>#,##0.0</c:formatCode>
                <c:ptCount val="3"/>
                <c:pt idx="0">
                  <c:v>915.40249999999992</c:v>
                </c:pt>
                <c:pt idx="1">
                  <c:v>997.66869999999983</c:v>
                </c:pt>
                <c:pt idx="2">
                  <c:v>1056.2839999999999</c:v>
                </c:pt>
              </c:numCache>
            </c:numRef>
          </c:val>
        </c:ser>
        <c:ser>
          <c:idx val="1"/>
          <c:order val="1"/>
          <c:tx>
            <c:strRef>
              <c:f>Лист1!$A$44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33CCCC"/>
            </a:solidFill>
            <a:ln w="12700">
              <a:solidFill>
                <a:srgbClr val="33CCCC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6.9280145844993382E-2"/>
                  <c:y val="-3.4673445888815949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53,0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7866455014875496E-2"/>
                  <c:y val="-3.466825964698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6685719512455416E-2"/>
                  <c:y val="-3.45878429833671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33CCCC"/>
              </a:solidFill>
              <a:ln w="25400">
                <a:noFill/>
              </a:ln>
            </c:spPr>
            <c:txPr>
              <a:bodyPr/>
              <a:lstStyle/>
              <a:p>
                <a:pPr>
                  <a:defRPr sz="2300" b="0" i="0" u="none" strike="noStrike" baseline="0">
                    <a:solidFill>
                      <a:srgbClr val="003366"/>
                    </a:solidFill>
                    <a:latin typeface="Impact"/>
                    <a:ea typeface="Impact"/>
                    <a:cs typeface="Impac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Лист1!$B$41:$D$41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Лист1!$B$44:$D$44</c:f>
              <c:numCache>
                <c:formatCode>#,##0.0</c:formatCode>
                <c:ptCount val="3"/>
                <c:pt idx="0">
                  <c:v>52.991210000000002</c:v>
                </c:pt>
                <c:pt idx="1">
                  <c:v>52.196440000000003</c:v>
                </c:pt>
                <c:pt idx="2">
                  <c:v>52.322170000000007</c:v>
                </c:pt>
              </c:numCache>
            </c:numRef>
          </c:val>
        </c:ser>
        <c:ser>
          <c:idx val="2"/>
          <c:order val="2"/>
          <c:tx>
            <c:strRef>
              <c:f>Лист1!$A$42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666699"/>
            </a:solidFill>
            <a:ln w="12700">
              <a:solidFill>
                <a:srgbClr val="666699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5173424087013355E-3"/>
                  <c:y val="-2.7014697793025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6620690165675282E-3"/>
                  <c:y val="-2.4845206292613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2083476846339073E-3"/>
                  <c:y val="-3.29581563546492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3175">
                <a:solidFill>
                  <a:srgbClr val="666699"/>
                </a:solidFill>
                <a:prstDash val="solid"/>
              </a:ln>
            </c:spPr>
            <c:txPr>
              <a:bodyPr/>
              <a:lstStyle/>
              <a:p>
                <a:pPr>
                  <a:defRPr sz="2500" b="0" i="0" u="none" strike="noStrike" baseline="0">
                    <a:solidFill>
                      <a:srgbClr val="FFFFFF"/>
                    </a:solidFill>
                    <a:latin typeface="Impact"/>
                    <a:ea typeface="Impact"/>
                    <a:cs typeface="Impac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Лист1!$B$41:$D$41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Лист1!$B$42:$D$42</c:f>
              <c:numCache>
                <c:formatCode>#,##0.0</c:formatCode>
                <c:ptCount val="3"/>
                <c:pt idx="0">
                  <c:v>2114.1338000000001</c:v>
                </c:pt>
                <c:pt idx="1">
                  <c:v>2240.9566</c:v>
                </c:pt>
                <c:pt idx="2">
                  <c:v>2120.3506000000002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4002816"/>
        <c:axId val="60592640"/>
        <c:axId val="0"/>
      </c:bar3DChart>
      <c:catAx>
        <c:axId val="124002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Impact"/>
                <a:ea typeface="Impact"/>
                <a:cs typeface="Impact"/>
              </a:defRPr>
            </a:pPr>
            <a:endParaRPr lang="ru-RU"/>
          </a:p>
        </c:txPr>
        <c:crossAx val="605926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0592640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12400281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5437794775176461"/>
          <c:y val="0.91715177317951546"/>
          <c:w val="0.51536136152666312"/>
          <c:h val="3.7790697674418568E-2"/>
        </c:manualLayout>
      </c:layout>
      <c:overlay val="0"/>
      <c:spPr>
        <a:solidFill>
          <a:srgbClr val="FFFFFF"/>
        </a:solidFill>
        <a:ln w="3175">
          <a:solidFill>
            <a:srgbClr val="FFFFFF"/>
          </a:solidFill>
          <a:prstDash val="solid"/>
        </a:ln>
      </c:spPr>
      <c:txPr>
        <a:bodyPr/>
        <a:lstStyle/>
        <a:p>
          <a:pPr>
            <a:defRPr sz="1010" b="0" i="0" u="none" strike="noStrike" baseline="0">
              <a:solidFill>
                <a:srgbClr val="333333"/>
              </a:solidFill>
              <a:latin typeface="Impact"/>
              <a:ea typeface="Impact"/>
              <a:cs typeface="Impact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5"/>
      <c:hPercent val="145"/>
      <c:rotY val="20"/>
      <c:depthPercent val="100"/>
      <c:rAngAx val="1"/>
    </c:view3D>
    <c:floor>
      <c:thickness val="0"/>
      <c:spPr>
        <a:solidFill>
          <a:srgbClr val="C0C0C0"/>
        </a:solidFill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0638297872340426"/>
          <c:y val="1.1111111111111124E-2"/>
          <c:w val="0.84397163120567475"/>
          <c:h val="0.64267861669024162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solidFill>
              <a:schemeClr val="accent1"/>
            </a:solidFill>
            <a:ln w="20274">
              <a:noFill/>
            </a:ln>
          </c:spPr>
          <c:invertIfNegative val="0"/>
          <c:dLbls>
            <c:dLbl>
              <c:idx val="0"/>
              <c:layout/>
              <c:numFmt formatCode="#,##0.0" sourceLinked="0"/>
              <c:spPr>
                <a:noFill/>
                <a:ln w="20274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numFmt formatCode="#,##0.0" sourceLinked="0"/>
              <c:spPr>
                <a:noFill/>
                <a:ln w="20274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numFmt formatCode="#,##0.0" sourceLinked="0"/>
              <c:spPr>
                <a:noFill/>
                <a:ln w="20274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Sheet1!$B$1:$D$1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784.5</c:v>
                </c:pt>
                <c:pt idx="1">
                  <c:v>861.6</c:v>
                </c:pt>
                <c:pt idx="2">
                  <c:v>917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специальные налоговые режимы</c:v>
                </c:pt>
              </c:strCache>
            </c:strRef>
          </c:tx>
          <c:spPr>
            <a:solidFill>
              <a:schemeClr val="hlink"/>
            </a:solidFill>
            <a:ln w="20274">
              <a:noFill/>
            </a:ln>
          </c:spPr>
          <c:invertIfNegative val="0"/>
          <c:dLbls>
            <c:dLbl>
              <c:idx val="0"/>
              <c:layout>
                <c:manualLayout>
                  <c:x val="-5.9592669639457431E-3"/>
                  <c:y val="-2.73260610150060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9385485345590959E-3"/>
                  <c:y val="-2.73260610150060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5647855909659194E-2"/>
                  <c:y val="-2.05504888782931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 w="20274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63.6</c:v>
                </c:pt>
                <c:pt idx="1">
                  <c:v>66.2</c:v>
                </c:pt>
                <c:pt idx="2">
                  <c:v>68.8</c:v>
                </c:pt>
              </c:numCache>
            </c:numRef>
          </c:val>
        </c:ser>
        <c:ser>
          <c:idx val="3"/>
          <c:order val="2"/>
          <c:tx>
            <c:strRef>
              <c:f>Sheet1!$A$4</c:f>
              <c:strCache>
                <c:ptCount val="1"/>
                <c:pt idx="0">
                  <c:v>налоги на имущество</c:v>
                </c:pt>
              </c:strCache>
            </c:strRef>
          </c:tx>
          <c:spPr>
            <a:solidFill>
              <a:srgbClr val="FFCC00"/>
            </a:solidFill>
            <a:ln w="20274">
              <a:noFill/>
            </a:ln>
          </c:spPr>
          <c:invertIfNegative val="0"/>
          <c:dLbls>
            <c:dLbl>
              <c:idx val="0"/>
              <c:layout>
                <c:manualLayout>
                  <c:x val="4.0085049937394965E-3"/>
                  <c:y val="-4.60691568812831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81592173679037E-3"/>
                  <c:y val="-6.93242803025580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3865603174898459E-3"/>
                  <c:y val="-5.60012118139816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 w="20274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44.5</c:v>
                </c:pt>
                <c:pt idx="1">
                  <c:v>46</c:v>
                </c:pt>
                <c:pt idx="2">
                  <c:v>46.5</c:v>
                </c:pt>
              </c:numCache>
            </c:numRef>
          </c:val>
        </c:ser>
        <c:ser>
          <c:idx val="4"/>
          <c:order val="3"/>
          <c:tx>
            <c:strRef>
              <c:f>Sheet1!$A$5</c:f>
              <c:strCache>
                <c:ptCount val="1"/>
                <c:pt idx="0">
                  <c:v>государственная пошлина</c:v>
                </c:pt>
              </c:strCache>
            </c:strRef>
          </c:tx>
          <c:spPr>
            <a:solidFill>
              <a:schemeClr val="bg2"/>
            </a:solidFill>
            <a:ln w="20274">
              <a:noFill/>
            </a:ln>
          </c:spPr>
          <c:invertIfNegative val="0"/>
          <c:dLbls>
            <c:dLbl>
              <c:idx val="0"/>
              <c:layout>
                <c:manualLayout>
                  <c:x val="2.6312412359408479E-2"/>
                  <c:y val="-8.6721944204056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4249742576840431E-2"/>
                  <c:y val="-9.38000395044472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045032689046088E-2"/>
                  <c:y val="-8.90220669776816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 w="20274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  <c:pt idx="0">
                  <c:v>19.8</c:v>
                </c:pt>
                <c:pt idx="1">
                  <c:v>19.8</c:v>
                </c:pt>
                <c:pt idx="2">
                  <c:v>19.8</c:v>
                </c:pt>
              </c:numCache>
            </c:numRef>
          </c:val>
        </c:ser>
        <c:ser>
          <c:idx val="5"/>
          <c:order val="4"/>
          <c:tx>
            <c:strRef>
              <c:f>Sheet1!$A$6</c:f>
              <c:strCache>
                <c:ptCount val="1"/>
                <c:pt idx="0">
                  <c:v>акцизы</c:v>
                </c:pt>
              </c:strCache>
            </c:strRef>
          </c:tx>
          <c:spPr>
            <a:solidFill>
              <a:srgbClr val="FF0000"/>
            </a:solidFill>
            <a:ln w="20274">
              <a:noFill/>
            </a:ln>
          </c:spPr>
          <c:invertIfNegative val="0"/>
          <c:dLbls>
            <c:dLbl>
              <c:idx val="0"/>
              <c:layout>
                <c:manualLayout>
                  <c:x val="6.0110448553257097E-2"/>
                  <c:y val="-3.10699947190604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9897659484468534E-2"/>
                  <c:y val="-2.99501810153401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9683462770241433E-2"/>
                  <c:y val="-2.80228289293690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 w="20274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Sheet1!$B$6:$D$6</c:f>
              <c:numCache>
                <c:formatCode>General</c:formatCode>
                <c:ptCount val="3"/>
                <c:pt idx="0">
                  <c:v>3</c:v>
                </c:pt>
                <c:pt idx="1">
                  <c:v>4</c:v>
                </c:pt>
                <c:pt idx="2">
                  <c:v>4.2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22427904"/>
        <c:axId val="60593792"/>
        <c:axId val="0"/>
      </c:bar3DChart>
      <c:catAx>
        <c:axId val="1224279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low"/>
        <c:spPr>
          <a:ln w="253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58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605937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0593792"/>
        <c:scaling>
          <c:orientation val="minMax"/>
          <c:min val="0.5"/>
        </c:scaling>
        <c:delete val="0"/>
        <c:axPos val="b"/>
        <c:numFmt formatCode="0%" sourceLinked="1"/>
        <c:majorTickMark val="out"/>
        <c:minorTickMark val="none"/>
        <c:tickLblPos val="nextTo"/>
        <c:spPr>
          <a:ln w="253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58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224279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9503546099290798E-2"/>
          <c:y val="0.65742694366829346"/>
          <c:w val="0.92279745131716906"/>
          <c:h val="0.31839228948927806"/>
        </c:manualLayout>
      </c:layout>
      <c:overlay val="0"/>
      <c:spPr>
        <a:noFill/>
        <a:ln w="20274">
          <a:noFill/>
        </a:ln>
      </c:spPr>
      <c:txPr>
        <a:bodyPr/>
        <a:lstStyle/>
        <a:p>
          <a:pPr>
            <a:defRPr sz="1200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97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5"/>
      <c:hPercent val="145"/>
      <c:rotY val="20"/>
      <c:depthPercent val="100"/>
      <c:rAngAx val="1"/>
    </c:view3D>
    <c:floor>
      <c:thickness val="0"/>
      <c:spPr>
        <a:solidFill>
          <a:srgbClr val="C0C0C0"/>
        </a:solidFill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0909098720087869"/>
          <c:y val="5.226469180235207E-3"/>
          <c:w val="0.84000000000000052"/>
          <c:h val="0.65900182138120234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доходы от использования имущества</c:v>
                </c:pt>
              </c:strCache>
            </c:strRef>
          </c:tx>
          <c:spPr>
            <a:solidFill>
              <a:srgbClr val="666699"/>
            </a:solidFill>
            <a:ln w="20441">
              <a:noFill/>
            </a:ln>
          </c:spPr>
          <c:invertIfNegative val="0"/>
          <c:dLbls>
            <c:dLbl>
              <c:idx val="0"/>
              <c:layout/>
              <c:numFmt formatCode="#,##0.0" sourceLinked="0"/>
              <c:spPr>
                <a:noFill/>
                <a:ln w="20441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numFmt formatCode="#,##0.0" sourceLinked="0"/>
              <c:spPr>
                <a:noFill/>
                <a:ln w="20441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numFmt formatCode="#,##0.0" sourceLinked="0"/>
              <c:spPr>
                <a:noFill/>
                <a:ln w="20441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Sheet1!$B$1:$D$1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42.3</c:v>
                </c:pt>
                <c:pt idx="1">
                  <c:v>42.3</c:v>
                </c:pt>
                <c:pt idx="2">
                  <c:v>42.3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доходы от оказания платных услуг и компенсации затрат государства</c:v>
                </c:pt>
              </c:strCache>
            </c:strRef>
          </c:tx>
          <c:spPr>
            <a:solidFill>
              <a:srgbClr val="CCCCFF"/>
            </a:solidFill>
            <a:ln w="20441">
              <a:noFill/>
            </a:ln>
          </c:spPr>
          <c:invertIfNegative val="0"/>
          <c:dLbls>
            <c:dLbl>
              <c:idx val="0"/>
              <c:layout>
                <c:manualLayout>
                  <c:x val="6.06220152905906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06220152905906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2607006807088574E-3"/>
                  <c:y val="-8.72035246815326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 w="20441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2.2999999999999998</c:v>
                </c:pt>
                <c:pt idx="1">
                  <c:v>2.4</c:v>
                </c:pt>
                <c:pt idx="2">
                  <c:v>2.4</c:v>
                </c:pt>
              </c:numCache>
            </c:numRef>
          </c:val>
        </c:ser>
        <c:ser>
          <c:idx val="3"/>
          <c:order val="2"/>
          <c:tx>
            <c:strRef>
              <c:f>Sheet1!$A$4</c:f>
              <c:strCache>
                <c:ptCount val="1"/>
                <c:pt idx="0">
                  <c:v>штрафы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20441">
              <a:noFill/>
            </a:ln>
          </c:spPr>
          <c:invertIfNegative val="0"/>
          <c:dLbls>
            <c:dLbl>
              <c:idx val="0"/>
              <c:layout>
                <c:manualLayout>
                  <c:x val="-2.6423083908745249E-3"/>
                  <c:y val="1.30015221113524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3604398867084362E-4"/>
                  <c:y val="2.33069443089953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6266791283891942E-3"/>
                  <c:y val="-1.2302807573275813E-3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 smtClean="0"/>
                      <a:t>4</a:t>
                    </a:r>
                    <a:r>
                      <a:rPr lang="en-US" sz="1000" dirty="0" smtClean="0"/>
                      <a:t>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 w="20441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5.2</c:v>
                </c:pt>
                <c:pt idx="1">
                  <c:v>4.3</c:v>
                </c:pt>
                <c:pt idx="2">
                  <c:v>4.4000000000000004</c:v>
                </c:pt>
              </c:numCache>
            </c:numRef>
          </c:val>
        </c:ser>
        <c:ser>
          <c:idx val="5"/>
          <c:order val="3"/>
          <c:tx>
            <c:strRef>
              <c:f>Sheet1!$A$5</c:f>
              <c:strCache>
                <c:ptCount val="1"/>
                <c:pt idx="0">
                  <c:v>платежи при пользовании продными ресурсами</c:v>
                </c:pt>
              </c:strCache>
            </c:strRef>
          </c:tx>
          <c:spPr>
            <a:solidFill>
              <a:srgbClr val="800080"/>
            </a:solidFill>
            <a:ln w="20441">
              <a:noFill/>
            </a:ln>
          </c:spPr>
          <c:invertIfNegative val="0"/>
          <c:dLbls>
            <c:dLbl>
              <c:idx val="0"/>
              <c:layout>
                <c:manualLayout>
                  <c:x val="5.3737836514835623E-2"/>
                  <c:y val="-1.5363078491813582E-2"/>
                </c:manualLayout>
              </c:layout>
              <c:tx>
                <c:rich>
                  <a:bodyPr/>
                  <a:lstStyle/>
                  <a:p>
                    <a:pPr>
                      <a:defRPr sz="805" b="1" i="0" u="none" strike="noStrike" baseline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dirty="0" smtClean="0"/>
                      <a:t>0,1</a:t>
                    </a:r>
                    <a:endParaRPr lang="ru-RU" dirty="0"/>
                  </a:p>
                </c:rich>
              </c:tx>
              <c:spPr>
                <a:noFill/>
                <a:ln w="20441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3965765745554194E-2"/>
                  <c:y val="-1.7087397337724779E-2"/>
                </c:manualLayout>
              </c:layout>
              <c:tx>
                <c:rich>
                  <a:bodyPr/>
                  <a:lstStyle/>
                  <a:p>
                    <a:pPr>
                      <a:defRPr sz="805" b="1" i="0" u="none" strike="noStrike" baseline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dirty="0" smtClean="0"/>
                      <a:t>0,1</a:t>
                    </a:r>
                    <a:endParaRPr lang="ru-RU" dirty="0"/>
                  </a:p>
                </c:rich>
              </c:tx>
              <c:spPr>
                <a:noFill/>
                <a:ln w="20441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0035366024510872E-2"/>
                  <c:y val="-2.1790511555331155E-2"/>
                </c:manualLayout>
              </c:layout>
              <c:tx>
                <c:rich>
                  <a:bodyPr/>
                  <a:lstStyle/>
                  <a:p>
                    <a:pPr>
                      <a:defRPr sz="805" b="1" i="0" u="none" strike="noStrike" baseline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dirty="0" smtClean="0"/>
                      <a:t>0,1</a:t>
                    </a:r>
                  </a:p>
                </c:rich>
              </c:tx>
              <c:spPr>
                <a:noFill/>
                <a:ln w="20441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 w="20441">
                <a:noFill/>
              </a:ln>
            </c:spPr>
            <c:txPr>
              <a:bodyPr/>
              <a:lstStyle/>
              <a:p>
                <a:pPr>
                  <a:defRPr sz="805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Sheet1!$B$5:$D$5</c:f>
            </c:numRef>
          </c:val>
        </c:ser>
        <c:ser>
          <c:idx val="1"/>
          <c:order val="4"/>
          <c:tx>
            <c:strRef>
              <c:f>Sheet1!$A$6</c:f>
              <c:strCache>
                <c:ptCount val="1"/>
                <c:pt idx="0">
                  <c:v>доходы от приватизации имущества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0308620951781072E-3"/>
                  <c:y val="-1.94396386468845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124403058118247E-2"/>
                  <c:y val="3.6367618546756823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124403058118136E-2"/>
                  <c:y val="-4.66564185846460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Sheet1!$B$6:$D$6</c:f>
              <c:numCache>
                <c:formatCode>General</c:formatCode>
                <c:ptCount val="3"/>
                <c:pt idx="0">
                  <c:v>2.6</c:v>
                </c:pt>
                <c:pt idx="1">
                  <c:v>2.6</c:v>
                </c:pt>
                <c:pt idx="2">
                  <c:v>2.6</c:v>
                </c:pt>
              </c:numCache>
            </c:numRef>
          </c:val>
        </c:ser>
        <c:ser>
          <c:idx val="4"/>
          <c:order val="5"/>
          <c:tx>
            <c:strRef>
              <c:f>Sheet1!$A$7</c:f>
              <c:strCache>
                <c:ptCount val="1"/>
                <c:pt idx="0">
                  <c:v>прочие неналоговые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6.668397815029832E-2"/>
                  <c:y val="-2.26012855320955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9715317584179273E-2"/>
                  <c:y val="-2.0707254814851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9715317584179273E-2"/>
                  <c:y val="-2.02934311765856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Sheet1!$B$7:$D$7</c:f>
              <c:numCache>
                <c:formatCode>General</c:formatCode>
                <c:ptCount val="3"/>
                <c:pt idx="0">
                  <c:v>0.6</c:v>
                </c:pt>
                <c:pt idx="1">
                  <c:v>0.6</c:v>
                </c:pt>
                <c:pt idx="2">
                  <c:v>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22577920"/>
        <c:axId val="60595520"/>
        <c:axId val="0"/>
      </c:bar3DChart>
      <c:catAx>
        <c:axId val="1225779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low"/>
        <c:spPr>
          <a:ln w="255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45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605955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0595520"/>
        <c:scaling>
          <c:orientation val="minMax"/>
          <c:min val="0.5"/>
        </c:scaling>
        <c:delete val="0"/>
        <c:axPos val="b"/>
        <c:numFmt formatCode="0%" sourceLinked="1"/>
        <c:majorTickMark val="out"/>
        <c:minorTickMark val="none"/>
        <c:tickLblPos val="nextTo"/>
        <c:spPr>
          <a:ln w="255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45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22577920"/>
        <c:crosses val="autoZero"/>
        <c:crossBetween val="between"/>
      </c:valAx>
      <c:spPr>
        <a:noFill/>
        <a:ln w="20441">
          <a:noFill/>
        </a:ln>
      </c:spPr>
    </c:plotArea>
    <c:legend>
      <c:legendPos val="b"/>
      <c:legendEntry>
        <c:idx val="1"/>
        <c:txPr>
          <a:bodyPr/>
          <a:lstStyle/>
          <a:p>
            <a:pPr>
              <a:defRPr lang="ru-RU" sz="1100" b="1" i="0" u="none" strike="noStrike" kern="1200" baseline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ayout>
        <c:manualLayout>
          <c:xMode val="edge"/>
          <c:yMode val="edge"/>
          <c:x val="9.1876482882514765E-2"/>
          <c:y val="0.65882330502145303"/>
          <c:w val="0.85381120347349826"/>
          <c:h val="0.34117669497854702"/>
        </c:manualLayout>
      </c:layout>
      <c:overlay val="0"/>
      <c:spPr>
        <a:noFill/>
        <a:ln w="20441">
          <a:noFill/>
        </a:ln>
      </c:spPr>
      <c:txPr>
        <a:bodyPr/>
        <a:lstStyle/>
        <a:p>
          <a:pPr>
            <a:defRPr lang="ru-RU" sz="1150" b="1" i="0" u="none" strike="noStrike" kern="1200" baseline="0">
              <a:solidFill>
                <a:prstClr val="black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68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144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653881339789937"/>
          <c:y val="0.12275157503597089"/>
          <c:w val="0.65404904176631684"/>
          <c:h val="0.48718042556633995"/>
        </c:manualLayout>
      </c:layout>
      <c:pie3DChart>
        <c:varyColors val="1"/>
        <c:ser>
          <c:idx val="0"/>
          <c:order val="0"/>
          <c:tx>
            <c:strRef>
              <c:f>Лист1!$F$97</c:f>
              <c:strCache>
                <c:ptCount val="1"/>
                <c:pt idx="0">
                  <c:v>Восток</c:v>
                </c:pt>
              </c:strCache>
            </c:strRef>
          </c:tx>
          <c:spPr>
            <a:ln w="25400">
              <a:noFill/>
            </a:ln>
          </c:spPr>
          <c:explosion val="6"/>
          <c:dPt>
            <c:idx val="0"/>
            <c:bubble3D val="0"/>
            <c:spPr>
              <a:solidFill>
                <a:srgbClr val="339966"/>
              </a:solidFill>
              <a:ln w="25400">
                <a:noFill/>
              </a:ln>
            </c:spPr>
          </c:dPt>
          <c:dPt>
            <c:idx val="1"/>
            <c:bubble3D val="0"/>
            <c:spPr>
              <a:solidFill>
                <a:srgbClr val="993366"/>
              </a:solidFill>
              <a:ln w="25400">
                <a:noFill/>
              </a:ln>
            </c:spPr>
          </c:dPt>
          <c:dPt>
            <c:idx val="2"/>
            <c:bubble3D val="0"/>
            <c:spPr>
              <a:solidFill>
                <a:srgbClr val="FFFFCC"/>
              </a:solidFill>
              <a:ln w="25400">
                <a:noFill/>
              </a:ln>
            </c:spPr>
          </c:dPt>
          <c:dPt>
            <c:idx val="3"/>
            <c:bubble3D val="0"/>
            <c:spPr>
              <a:solidFill>
                <a:srgbClr val="008080"/>
              </a:solidFill>
              <a:ln w="25400">
                <a:noFill/>
              </a:ln>
            </c:spPr>
          </c:dPt>
          <c:dPt>
            <c:idx val="4"/>
            <c:bubble3D val="0"/>
            <c:spPr>
              <a:solidFill>
                <a:srgbClr val="FFCC00"/>
              </a:solidFill>
              <a:ln w="25400">
                <a:noFill/>
              </a:ln>
            </c:spPr>
          </c:dPt>
          <c:dPt>
            <c:idx val="5"/>
            <c:bubble3D val="0"/>
            <c:spPr>
              <a:solidFill>
                <a:srgbClr val="FF6600"/>
              </a:solidFill>
              <a:ln w="25400">
                <a:noFill/>
              </a:ln>
            </c:spPr>
          </c:dPt>
          <c:dPt>
            <c:idx val="6"/>
            <c:bubble3D val="0"/>
            <c:spPr>
              <a:solidFill>
                <a:srgbClr val="0066CC"/>
              </a:solidFill>
              <a:ln w="25400">
                <a:noFill/>
              </a:ln>
            </c:spPr>
          </c:dPt>
          <c:dPt>
            <c:idx val="7"/>
            <c:bubble3D val="0"/>
            <c:spPr>
              <a:solidFill>
                <a:srgbClr val="808000"/>
              </a:solidFill>
              <a:ln w="25400">
                <a:noFill/>
              </a:ln>
            </c:spPr>
          </c:dPt>
          <c:dPt>
            <c:idx val="8"/>
            <c:bubble3D val="0"/>
            <c:spPr>
              <a:solidFill>
                <a:srgbClr val="666699"/>
              </a:solidFill>
              <a:ln w="25400">
                <a:noFill/>
              </a:ln>
            </c:spPr>
          </c:dPt>
          <c:dPt>
            <c:idx val="9"/>
            <c:bubble3D val="0"/>
          </c:dPt>
          <c:dLbls>
            <c:dLbl>
              <c:idx val="0"/>
              <c:layout>
                <c:manualLayout>
                  <c:x val="-1.0916302926249051E-2"/>
                  <c:y val="1.7041027766266058E-2"/>
                </c:manualLayout>
              </c:layout>
              <c:tx>
                <c:rich>
                  <a:bodyPr/>
                  <a:lstStyle/>
                  <a:p>
                    <a:pPr>
                      <a:defRPr sz="1600" b="1" i="0" u="none" strike="noStrike" baseline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600"/>
                      <a:t>13,4%</a:t>
                    </a:r>
                    <a:endParaRPr lang="ru-RU"/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1219584394056007E-2"/>
                  <c:y val="3.0901158053055402E-2"/>
                </c:manualLayout>
              </c:layout>
              <c:tx>
                <c:rich>
                  <a:bodyPr/>
                  <a:lstStyle/>
                  <a:p>
                    <a:pPr>
                      <a:defRPr sz="1600" b="1" i="0" u="none" strike="noStrike" baseline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600"/>
                      <a:t>0,9%</a:t>
                    </a:r>
                    <a:endParaRPr lang="ru-RU"/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489679818730793E-2"/>
                  <c:y val="1.251330573625074E-2"/>
                </c:manualLayout>
              </c:layout>
              <c:tx>
                <c:rich>
                  <a:bodyPr/>
                  <a:lstStyle/>
                  <a:p>
                    <a:pPr>
                      <a:defRPr sz="1600" b="1" i="0" u="none" strike="noStrike" baseline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600"/>
                      <a:t>4,5%</a:t>
                    </a:r>
                    <a:endParaRPr lang="ru-RU"/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7021167808569383E-3"/>
                  <c:y val="2.8702580125444105E-2"/>
                </c:manualLayout>
              </c:layout>
              <c:tx>
                <c:rich>
                  <a:bodyPr/>
                  <a:lstStyle/>
                  <a:p>
                    <a:r>
                      <a:rPr lang="en-US" sz="1600"/>
                      <a:t>4,</a:t>
                    </a:r>
                    <a:r>
                      <a:rPr lang="ru-RU" sz="1600"/>
                      <a:t>1</a:t>
                    </a:r>
                    <a:r>
                      <a:rPr lang="en-US" sz="1600"/>
                      <a:t>%</a:t>
                    </a:r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7572241268884456E-2"/>
                  <c:y val="-6.4543833262710876E-2"/>
                </c:manualLayout>
              </c:layout>
              <c:tx>
                <c:rich>
                  <a:bodyPr/>
                  <a:lstStyle/>
                  <a:p>
                    <a:pPr>
                      <a:defRPr sz="1600" b="1" i="0" u="none" strike="noStrike" baseline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600"/>
                      <a:t>44,1%</a:t>
                    </a:r>
                    <a:endParaRPr lang="ru-RU"/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7233276462451763E-2"/>
                  <c:y val="-2.7119581666720991E-2"/>
                </c:manualLayout>
              </c:layout>
              <c:tx>
                <c:rich>
                  <a:bodyPr/>
                  <a:lstStyle/>
                  <a:p>
                    <a:pPr>
                      <a:defRPr sz="1600" b="1" i="0" u="none" strike="noStrike" baseline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600"/>
                      <a:t>1,6%</a:t>
                    </a:r>
                    <a:endParaRPr lang="ru-RU"/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8.6923105903628072E-3"/>
                  <c:y val="-2.2783704372849337E-2"/>
                </c:manualLayout>
              </c:layout>
              <c:tx>
                <c:rich>
                  <a:bodyPr/>
                  <a:lstStyle/>
                  <a:p>
                    <a:pPr>
                      <a:defRPr sz="1600" b="1" i="0" u="none" strike="noStrike" baseline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600"/>
                      <a:t>12,7%</a:t>
                    </a:r>
                    <a:endParaRPr lang="ru-RU"/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9.1765925789707287E-4"/>
                  <c:y val="-7.4537673237295946E-2"/>
                </c:manualLayout>
              </c:layout>
              <c:tx>
                <c:rich>
                  <a:bodyPr/>
                  <a:lstStyle/>
                  <a:p>
                    <a:pPr>
                      <a:defRPr sz="1600" b="1" i="0" u="none" strike="noStrike" baseline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600"/>
                      <a:t>11,0%</a:t>
                    </a:r>
                    <a:endParaRPr lang="ru-RU"/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8.3517311532229719E-3"/>
                  <c:y val="1.8055756040548154E-2"/>
                </c:manualLayout>
              </c:layout>
              <c:tx>
                <c:rich>
                  <a:bodyPr/>
                  <a:lstStyle/>
                  <a:p>
                    <a:pPr>
                      <a:defRPr sz="1600" b="1" i="0" u="none" strike="noStrike" baseline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600"/>
                      <a:t>7,6%</a:t>
                    </a:r>
                    <a:endParaRPr lang="ru-RU"/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3935177959214429E-2"/>
                  <c:y val="3.5992493841877013E-2"/>
                </c:manualLayout>
              </c:layout>
              <c:tx>
                <c:rich>
                  <a:bodyPr/>
                  <a:lstStyle/>
                  <a:p>
                    <a:pPr>
                      <a:defRPr sz="1600" b="1" i="0" u="none" strike="noStrike" baseline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600"/>
                      <a:t>0,1%</a:t>
                    </a:r>
                    <a:endParaRPr lang="ru-RU"/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2.9676069671101812E-2"/>
                  <c:y val="4.2891591213820135E-2"/>
                </c:manualLayout>
              </c:layout>
              <c:tx>
                <c:rich>
                  <a:bodyPr/>
                  <a:lstStyle/>
                  <a:p>
                    <a:pPr>
                      <a:defRPr sz="1600" b="1" i="0" u="none" strike="noStrike" baseline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sz="1600"/>
                      <a:t>0,0%</a:t>
                    </a:r>
                    <a:endParaRPr/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numFmt formatCode="0.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333333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Лист1!$G$96:$P$96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ЖКХ</c:v>
                </c:pt>
                <c:pt idx="4">
                  <c:v>образование</c:v>
                </c:pt>
                <c:pt idx="5">
                  <c:v>средства массовой информации</c:v>
                </c:pt>
                <c:pt idx="6">
                  <c:v>культура</c:v>
                </c:pt>
                <c:pt idx="7">
                  <c:v>социальная политика</c:v>
                </c:pt>
                <c:pt idx="8">
                  <c:v>физическая культура</c:v>
                </c:pt>
                <c:pt idx="9">
                  <c:v>обслуживание долга</c:v>
                </c:pt>
              </c:strCache>
            </c:strRef>
          </c:cat>
          <c:val>
            <c:numRef>
              <c:f>Лист1!$G$97:$P$97</c:f>
              <c:numCache>
                <c:formatCode>General</c:formatCode>
                <c:ptCount val="10"/>
                <c:pt idx="0">
                  <c:v>414762.2</c:v>
                </c:pt>
                <c:pt idx="1">
                  <c:v>28782.5</c:v>
                </c:pt>
                <c:pt idx="2">
                  <c:v>138409.9</c:v>
                </c:pt>
                <c:pt idx="3">
                  <c:v>128517.3</c:v>
                </c:pt>
                <c:pt idx="4">
                  <c:v>1360980.2</c:v>
                </c:pt>
                <c:pt idx="5">
                  <c:v>49867.3</c:v>
                </c:pt>
                <c:pt idx="6">
                  <c:v>391450</c:v>
                </c:pt>
                <c:pt idx="7">
                  <c:v>338837.8</c:v>
                </c:pt>
                <c:pt idx="8">
                  <c:v>233831.9</c:v>
                </c:pt>
                <c:pt idx="9">
                  <c:v>2275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5.047319750219692E-2"/>
          <c:y val="0.70732496899426034"/>
          <c:w val="0.8592447230127277"/>
          <c:h val="0.25246205762741203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144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738255033557047"/>
          <c:y val="0.22108880256298258"/>
          <c:w val="0.74328859060402686"/>
          <c:h val="0.29761954191170731"/>
        </c:manualLayout>
      </c:layout>
      <c:pie3DChart>
        <c:varyColors val="1"/>
        <c:ser>
          <c:idx val="0"/>
          <c:order val="0"/>
          <c:tx>
            <c:strRef>
              <c:f>Лист1!$F$114</c:f>
              <c:strCache>
                <c:ptCount val="1"/>
                <c:pt idx="0">
                  <c:v>Восток</c:v>
                </c:pt>
              </c:strCache>
            </c:strRef>
          </c:tx>
          <c:spPr>
            <a:ln w="25400">
              <a:noFill/>
            </a:ln>
          </c:spPr>
          <c:explosion val="5"/>
          <c:dPt>
            <c:idx val="0"/>
            <c:bubble3D val="0"/>
            <c:spPr>
              <a:solidFill>
                <a:srgbClr val="339966"/>
              </a:solidFill>
              <a:ln w="25400">
                <a:noFill/>
              </a:ln>
            </c:spPr>
          </c:dPt>
          <c:dPt>
            <c:idx val="1"/>
            <c:bubble3D val="0"/>
            <c:spPr>
              <a:solidFill>
                <a:srgbClr val="993366"/>
              </a:solidFill>
              <a:ln w="25400">
                <a:noFill/>
              </a:ln>
            </c:spPr>
          </c:dPt>
          <c:dPt>
            <c:idx val="2"/>
            <c:bubble3D val="0"/>
            <c:spPr>
              <a:solidFill>
                <a:srgbClr val="FFFFCC"/>
              </a:solidFill>
              <a:ln w="25400">
                <a:noFill/>
              </a:ln>
            </c:spPr>
          </c:dPt>
          <c:dPt>
            <c:idx val="3"/>
            <c:bubble3D val="0"/>
            <c:spPr>
              <a:solidFill>
                <a:srgbClr val="008080"/>
              </a:solidFill>
              <a:ln w="25400">
                <a:noFill/>
              </a:ln>
            </c:spPr>
          </c:dPt>
          <c:dPt>
            <c:idx val="4"/>
            <c:bubble3D val="0"/>
            <c:spPr>
              <a:solidFill>
                <a:srgbClr val="FFCC00"/>
              </a:solidFill>
              <a:ln w="25400">
                <a:noFill/>
              </a:ln>
            </c:spPr>
          </c:dPt>
          <c:dPt>
            <c:idx val="5"/>
            <c:bubble3D val="0"/>
            <c:spPr>
              <a:solidFill>
                <a:srgbClr val="FF6600"/>
              </a:solidFill>
              <a:ln w="25400">
                <a:noFill/>
              </a:ln>
            </c:spPr>
          </c:dPt>
          <c:dPt>
            <c:idx val="6"/>
            <c:bubble3D val="0"/>
            <c:spPr>
              <a:solidFill>
                <a:srgbClr val="0066CC"/>
              </a:solidFill>
              <a:ln w="25400">
                <a:noFill/>
              </a:ln>
            </c:spPr>
          </c:dPt>
          <c:dPt>
            <c:idx val="7"/>
            <c:bubble3D val="0"/>
            <c:spPr>
              <a:solidFill>
                <a:srgbClr val="808000"/>
              </a:solidFill>
              <a:ln w="25400">
                <a:noFill/>
              </a:ln>
            </c:spPr>
          </c:dPt>
          <c:dPt>
            <c:idx val="8"/>
            <c:bubble3D val="0"/>
            <c:spPr>
              <a:solidFill>
                <a:srgbClr val="666699"/>
              </a:solidFill>
              <a:ln w="25400">
                <a:noFill/>
              </a:ln>
            </c:spPr>
          </c:dPt>
          <c:dPt>
            <c:idx val="9"/>
            <c:bubble3D val="0"/>
            <c:spPr>
              <a:solidFill>
                <a:srgbClr val="CCCCFF"/>
              </a:solidFill>
              <a:ln w="25400">
                <a:noFill/>
              </a:ln>
            </c:spPr>
          </c:dPt>
          <c:dLbls>
            <c:dLbl>
              <c:idx val="0"/>
              <c:layout>
                <c:manualLayout>
                  <c:x val="-4.2967908337068372E-2"/>
                  <c:y val="1.7352704136820087E-2"/>
                </c:manualLayout>
              </c:layout>
              <c:tx>
                <c:rich>
                  <a:bodyPr/>
                  <a:lstStyle/>
                  <a:p>
                    <a:pPr>
                      <a:defRPr sz="1200" b="1" i="0" u="none" strike="noStrike" baseline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200" dirty="0" smtClean="0"/>
                      <a:t>12,8%</a:t>
                    </a:r>
                    <a:endParaRPr lang="ru-RU" dirty="0"/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9663218912252726E-2"/>
                  <c:y val="5.0392201750929545E-3"/>
                </c:manualLayout>
              </c:layout>
              <c:tx>
                <c:rich>
                  <a:bodyPr/>
                  <a:lstStyle/>
                  <a:p>
                    <a:pPr>
                      <a:defRPr sz="1200" b="1" i="0" u="none" strike="noStrike" baseline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200" dirty="0" smtClean="0"/>
                      <a:t>0,9%</a:t>
                    </a:r>
                    <a:endParaRPr lang="ru-RU" dirty="0"/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6030503398812481E-2"/>
                  <c:y val="3.3959046256573318E-2"/>
                </c:manualLayout>
              </c:layout>
              <c:tx>
                <c:rich>
                  <a:bodyPr/>
                  <a:lstStyle/>
                  <a:p>
                    <a:pPr>
                      <a:defRPr sz="1200" b="1" i="0" u="none" strike="noStrike" baseline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200" dirty="0" smtClean="0"/>
                      <a:t>1,5%</a:t>
                    </a:r>
                    <a:endParaRPr lang="ru-RU" dirty="0"/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599475609190658E-2"/>
                  <c:y val="1.4716182439131595E-2"/>
                </c:manualLayout>
              </c:layout>
              <c:tx>
                <c:rich>
                  <a:bodyPr/>
                  <a:lstStyle/>
                  <a:p>
                    <a:pPr>
                      <a:defRPr sz="1200" b="1" i="0" u="none" strike="noStrike" baseline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200" dirty="0" smtClean="0"/>
                      <a:t>3,3%</a:t>
                    </a:r>
                    <a:endParaRPr lang="ru-RU" dirty="0"/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8.8246618233853935E-2"/>
                  <c:y val="-3.909932742314471E-2"/>
                </c:manualLayout>
              </c:layout>
              <c:tx>
                <c:rich>
                  <a:bodyPr/>
                  <a:lstStyle/>
                  <a:p>
                    <a:pPr>
                      <a:defRPr sz="1200" b="1" i="0" u="none" strike="noStrike" baseline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200" dirty="0" smtClean="0"/>
                      <a:t>49,4%</a:t>
                    </a:r>
                    <a:endParaRPr lang="ru-RU" dirty="0"/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7994859733640742E-2"/>
                  <c:y val="-1.740589413233503E-2"/>
                </c:manualLayout>
              </c:layout>
              <c:tx>
                <c:rich>
                  <a:bodyPr/>
                  <a:lstStyle/>
                  <a:p>
                    <a:pPr>
                      <a:defRPr sz="1200" b="1" i="0" u="none" strike="noStrike" baseline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200" dirty="0" smtClean="0"/>
                      <a:t>1,5%</a:t>
                    </a:r>
                    <a:endParaRPr lang="ru-RU" dirty="0"/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1288503131525905E-3"/>
                  <c:y val="-1.467320492275536E-2"/>
                </c:manualLayout>
              </c:layout>
              <c:tx>
                <c:rich>
                  <a:bodyPr/>
                  <a:lstStyle/>
                  <a:p>
                    <a:pPr>
                      <a:defRPr sz="1200" b="1" i="0" u="none" strike="noStrike" baseline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200" dirty="0" smtClean="0"/>
                      <a:t>8,3%</a:t>
                    </a:r>
                    <a:endParaRPr lang="ru-RU" dirty="0"/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2.1003361083256132E-3"/>
                  <c:y val="-6.4321172256438811E-2"/>
                </c:manualLayout>
              </c:layout>
              <c:tx>
                <c:rich>
                  <a:bodyPr/>
                  <a:lstStyle/>
                  <a:p>
                    <a:pPr>
                      <a:defRPr sz="1200" b="1" i="0" u="none" strike="noStrike" baseline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200" dirty="0" smtClean="0"/>
                      <a:t>14,6%</a:t>
                    </a:r>
                    <a:endParaRPr lang="ru-RU" dirty="0"/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7.6129577762511502E-3"/>
                  <c:y val="1.3256735765172223E-2"/>
                </c:manualLayout>
              </c:layout>
              <c:tx>
                <c:rich>
                  <a:bodyPr/>
                  <a:lstStyle/>
                  <a:p>
                    <a:pPr>
                      <a:defRPr sz="1200" b="1" i="0" u="none" strike="noStrike" baseline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200" dirty="0" smtClean="0"/>
                      <a:t>7,0%</a:t>
                    </a:r>
                    <a:endParaRPr lang="ru-RU" dirty="0"/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8883996716193475E-2"/>
                  <c:y val="2.5466306052681072E-2"/>
                </c:manualLayout>
              </c:layout>
              <c:tx>
                <c:rich>
                  <a:bodyPr/>
                  <a:lstStyle/>
                  <a:p>
                    <a:pPr>
                      <a:defRPr sz="1200" b="1" i="0" u="none" strike="noStrike" baseline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200" dirty="0" smtClean="0"/>
                      <a:t>0,7%</a:t>
                    </a:r>
                    <a:endParaRPr lang="ru-RU" dirty="0"/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3.2355510930261233E-2"/>
                  <c:y val="4.9608620351027644E-2"/>
                </c:manualLayout>
              </c:layout>
              <c:tx>
                <c:rich>
                  <a:bodyPr/>
                  <a:lstStyle/>
                  <a:p>
                    <a:pPr>
                      <a:defRPr sz="1200" b="1" i="0" u="none" strike="noStrike" baseline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200"/>
                      <a:t>0,1%</a:t>
                    </a:r>
                    <a:endParaRPr lang="ru-RU"/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333333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Лист1!$G$113:$P$113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ЖКХ</c:v>
                </c:pt>
                <c:pt idx="4">
                  <c:v>образование</c:v>
                </c:pt>
                <c:pt idx="5">
                  <c:v>средства массовой информации</c:v>
                </c:pt>
                <c:pt idx="6">
                  <c:v>культура</c:v>
                </c:pt>
                <c:pt idx="7">
                  <c:v>социальная политика</c:v>
                </c:pt>
                <c:pt idx="8">
                  <c:v>физическая культура</c:v>
                </c:pt>
                <c:pt idx="9">
                  <c:v>обслуживание долга</c:v>
                </c:pt>
              </c:strCache>
            </c:strRef>
          </c:cat>
          <c:val>
            <c:numRef>
              <c:f>Лист1!$G$114:$P$114</c:f>
              <c:numCache>
                <c:formatCode>General</c:formatCode>
                <c:ptCount val="10"/>
                <c:pt idx="0">
                  <c:v>420121.4</c:v>
                </c:pt>
                <c:pt idx="1">
                  <c:v>30800.1</c:v>
                </c:pt>
                <c:pt idx="2">
                  <c:v>50252.1</c:v>
                </c:pt>
                <c:pt idx="3">
                  <c:v>109025.3</c:v>
                </c:pt>
                <c:pt idx="4">
                  <c:v>1623423.3</c:v>
                </c:pt>
                <c:pt idx="5">
                  <c:v>49065.9</c:v>
                </c:pt>
                <c:pt idx="6">
                  <c:v>272338.8</c:v>
                </c:pt>
                <c:pt idx="7">
                  <c:v>479504.5</c:v>
                </c:pt>
                <c:pt idx="8">
                  <c:v>229962.7</c:v>
                </c:pt>
                <c:pt idx="9">
                  <c:v>22590.1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2.9915868367724516E-2"/>
          <c:y val="0.62755209170282278"/>
          <c:w val="0.93740925666148167"/>
          <c:h val="0.35034067170175154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144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050267696339275"/>
          <c:y val="0.21901546169973413"/>
          <c:w val="0.76047025568967186"/>
          <c:h val="0.30560296981358254"/>
        </c:manualLayout>
      </c:layout>
      <c:pie3DChart>
        <c:varyColors val="1"/>
        <c:ser>
          <c:idx val="0"/>
          <c:order val="0"/>
          <c:tx>
            <c:strRef>
              <c:f>Лист1!$F$138</c:f>
              <c:strCache>
                <c:ptCount val="1"/>
                <c:pt idx="0">
                  <c:v>Восток</c:v>
                </c:pt>
              </c:strCache>
            </c:strRef>
          </c:tx>
          <c:spPr>
            <a:ln w="25400">
              <a:noFill/>
            </a:ln>
          </c:spPr>
          <c:explosion val="5"/>
          <c:dPt>
            <c:idx val="0"/>
            <c:bubble3D val="0"/>
            <c:spPr>
              <a:solidFill>
                <a:srgbClr val="339966"/>
              </a:solidFill>
              <a:ln w="25400">
                <a:noFill/>
              </a:ln>
            </c:spPr>
          </c:dPt>
          <c:dPt>
            <c:idx val="1"/>
            <c:bubble3D val="0"/>
            <c:spPr>
              <a:solidFill>
                <a:srgbClr val="993366"/>
              </a:solidFill>
              <a:ln w="25400">
                <a:noFill/>
              </a:ln>
            </c:spPr>
          </c:dPt>
          <c:dPt>
            <c:idx val="2"/>
            <c:bubble3D val="0"/>
            <c:spPr>
              <a:solidFill>
                <a:srgbClr val="FFFFCC"/>
              </a:solidFill>
              <a:ln w="25400">
                <a:noFill/>
              </a:ln>
            </c:spPr>
          </c:dPt>
          <c:dPt>
            <c:idx val="3"/>
            <c:bubble3D val="0"/>
            <c:spPr>
              <a:solidFill>
                <a:srgbClr val="008080"/>
              </a:solidFill>
              <a:ln w="25400">
                <a:noFill/>
              </a:ln>
            </c:spPr>
          </c:dPt>
          <c:dPt>
            <c:idx val="4"/>
            <c:bubble3D val="0"/>
            <c:spPr>
              <a:solidFill>
                <a:srgbClr val="FFCC00"/>
              </a:solidFill>
              <a:ln w="25400">
                <a:noFill/>
              </a:ln>
            </c:spPr>
          </c:dPt>
          <c:dPt>
            <c:idx val="5"/>
            <c:bubble3D val="0"/>
            <c:spPr>
              <a:solidFill>
                <a:srgbClr val="FF6600"/>
              </a:solidFill>
              <a:ln w="25400">
                <a:noFill/>
              </a:ln>
            </c:spPr>
          </c:dPt>
          <c:dPt>
            <c:idx val="6"/>
            <c:bubble3D val="0"/>
            <c:spPr>
              <a:solidFill>
                <a:srgbClr val="0066CC"/>
              </a:solidFill>
              <a:ln w="25400">
                <a:noFill/>
              </a:ln>
            </c:spPr>
          </c:dPt>
          <c:dPt>
            <c:idx val="7"/>
            <c:bubble3D val="0"/>
            <c:spPr>
              <a:solidFill>
                <a:srgbClr val="808000"/>
              </a:solidFill>
              <a:ln w="25400">
                <a:noFill/>
              </a:ln>
            </c:spPr>
          </c:dPt>
          <c:dPt>
            <c:idx val="8"/>
            <c:bubble3D val="0"/>
            <c:spPr>
              <a:solidFill>
                <a:srgbClr val="666699"/>
              </a:solidFill>
              <a:ln w="25400">
                <a:noFill/>
              </a:ln>
            </c:spPr>
          </c:dPt>
          <c:dPt>
            <c:idx val="9"/>
            <c:bubble3D val="0"/>
            <c:spPr>
              <a:solidFill>
                <a:srgbClr val="CCCCFF"/>
              </a:solidFill>
              <a:ln w="25400">
                <a:noFill/>
              </a:ln>
            </c:spPr>
          </c:dPt>
          <c:dLbls>
            <c:dLbl>
              <c:idx val="0"/>
              <c:layout>
                <c:manualLayout>
                  <c:x val="-5.9826593748160468E-2"/>
                  <c:y val="9.1780961201946738E-3"/>
                </c:manualLayout>
              </c:layout>
              <c:tx>
                <c:rich>
                  <a:bodyPr/>
                  <a:lstStyle/>
                  <a:p>
                    <a:pPr>
                      <a:defRPr sz="1200" b="1" i="0" u="none" strike="noStrike" baseline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200" dirty="0" smtClean="0"/>
                      <a:t>13,5</a:t>
                    </a:r>
                    <a:r>
                      <a:rPr lang="ru-RU" sz="1200" dirty="0"/>
                      <a:t>%</a:t>
                    </a:r>
                    <a:endParaRPr lang="ru-RU" dirty="0"/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8063047717310591E-2"/>
                  <c:y val="5.7885639388636735E-3"/>
                </c:manualLayout>
              </c:layout>
              <c:tx>
                <c:rich>
                  <a:bodyPr/>
                  <a:lstStyle/>
                  <a:p>
                    <a:pPr>
                      <a:defRPr sz="1200" b="1" i="0" u="none" strike="noStrike" baseline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200" dirty="0" smtClean="0"/>
                      <a:t>1,0%</a:t>
                    </a:r>
                    <a:endParaRPr lang="ru-RU" dirty="0"/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7226941469132696E-2"/>
                  <c:y val="4.1133857043254771E-2"/>
                </c:manualLayout>
              </c:layout>
              <c:tx>
                <c:rich>
                  <a:bodyPr/>
                  <a:lstStyle/>
                  <a:p>
                    <a:pPr>
                      <a:defRPr sz="1200" b="1" i="0" u="none" strike="noStrike" baseline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200" dirty="0" smtClean="0"/>
                      <a:t>0,6%</a:t>
                    </a:r>
                    <a:endParaRPr lang="ru-RU" dirty="0"/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919300182574368E-2"/>
                  <c:y val="1.2082097254880516E-2"/>
                </c:manualLayout>
              </c:layout>
              <c:tx>
                <c:rich>
                  <a:bodyPr/>
                  <a:lstStyle/>
                  <a:p>
                    <a:pPr>
                      <a:defRPr sz="1200" b="1" i="0" u="none" strike="noStrike" baseline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200" dirty="0" smtClean="0"/>
                      <a:t>4,4%</a:t>
                    </a:r>
                    <a:endParaRPr lang="ru-RU" dirty="0"/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8.4206923179250576E-2"/>
                  <c:y val="-4.0936483225788814E-2"/>
                </c:manualLayout>
              </c:layout>
              <c:tx>
                <c:rich>
                  <a:bodyPr/>
                  <a:lstStyle/>
                  <a:p>
                    <a:pPr>
                      <a:defRPr sz="1200" b="1" i="0" u="none" strike="noStrike" baseline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200" dirty="0" smtClean="0"/>
                      <a:t>46,4</a:t>
                    </a:r>
                    <a:r>
                      <a:rPr lang="ru-RU" sz="1200" dirty="0"/>
                      <a:t>%</a:t>
                    </a:r>
                    <a:endParaRPr lang="ru-RU" dirty="0"/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5420771577170926E-2"/>
                  <c:y val="-1.4873954175097064E-2"/>
                </c:manualLayout>
              </c:layout>
              <c:tx>
                <c:rich>
                  <a:bodyPr/>
                  <a:lstStyle/>
                  <a:p>
                    <a:pPr>
                      <a:defRPr sz="1200" b="1" i="0" u="none" strike="noStrike" baseline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200" dirty="0" smtClean="0"/>
                      <a:t>1,6%</a:t>
                    </a:r>
                    <a:endParaRPr lang="ru-RU" dirty="0"/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6731348700356946E-2"/>
                  <c:y val="-1.4473439123421009E-2"/>
                </c:manualLayout>
              </c:layout>
              <c:tx>
                <c:rich>
                  <a:bodyPr/>
                  <a:lstStyle/>
                  <a:p>
                    <a:pPr>
                      <a:defRPr sz="1200" b="1" i="0" u="none" strike="noStrike" baseline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200" dirty="0" smtClean="0"/>
                      <a:t>8,8%</a:t>
                    </a:r>
                    <a:endParaRPr lang="ru-RU" dirty="0"/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5.4545193297542609E-3"/>
                  <c:y val="1.1697389197243944E-2"/>
                </c:manualLayout>
              </c:layout>
              <c:tx>
                <c:rich>
                  <a:bodyPr/>
                  <a:lstStyle/>
                  <a:p>
                    <a:pPr>
                      <a:defRPr sz="1200" b="1" i="0" u="none" strike="noStrike" baseline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200" dirty="0" smtClean="0"/>
                      <a:t>15,7%</a:t>
                    </a:r>
                    <a:endParaRPr lang="ru-RU" dirty="0"/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9.8381118315514979E-3"/>
                  <c:y val="1.248987497949363E-2"/>
                </c:manualLayout>
              </c:layout>
              <c:tx>
                <c:rich>
                  <a:bodyPr/>
                  <a:lstStyle/>
                  <a:p>
                    <a:pPr>
                      <a:defRPr sz="1200" b="1" i="0" u="none" strike="noStrike" baseline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200" dirty="0" smtClean="0"/>
                      <a:t>7,3%</a:t>
                    </a:r>
                    <a:endParaRPr lang="ru-RU" dirty="0"/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8102144310229034E-2"/>
                  <c:y val="2.4072983881992673E-2"/>
                </c:manualLayout>
              </c:layout>
              <c:tx>
                <c:rich>
                  <a:bodyPr/>
                  <a:lstStyle/>
                  <a:p>
                    <a:pPr>
                      <a:defRPr sz="1200" b="1" i="0" u="none" strike="noStrike" baseline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200" dirty="0" smtClean="0"/>
                      <a:t>0,7%</a:t>
                    </a:r>
                    <a:endParaRPr lang="ru-RU" dirty="0"/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3.8519632282145611E-2"/>
                  <c:y val="5.251518432861435E-2"/>
                </c:manualLayout>
              </c:layout>
              <c:tx>
                <c:rich>
                  <a:bodyPr/>
                  <a:lstStyle/>
                  <a:p>
                    <a:pPr>
                      <a:defRPr sz="1200" b="1" i="0" u="none" strike="noStrike" baseline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sz="1200"/>
                      <a:t>0,5%</a:t>
                    </a:r>
                    <a:endParaRPr/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333333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Лист1!$G$137:$P$137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ЖКХ</c:v>
                </c:pt>
                <c:pt idx="4">
                  <c:v>образование</c:v>
                </c:pt>
                <c:pt idx="5">
                  <c:v>средства массовой информации</c:v>
                </c:pt>
                <c:pt idx="6">
                  <c:v>культура</c:v>
                </c:pt>
                <c:pt idx="7">
                  <c:v>социальная политика</c:v>
                </c:pt>
                <c:pt idx="8">
                  <c:v>физическая культура</c:v>
                </c:pt>
                <c:pt idx="9">
                  <c:v>обслуживание долга</c:v>
                </c:pt>
              </c:strCache>
            </c:strRef>
          </c:cat>
          <c:val>
            <c:numRef>
              <c:f>Лист1!$G$138:$P$138</c:f>
              <c:numCache>
                <c:formatCode>General</c:formatCode>
                <c:ptCount val="10"/>
                <c:pt idx="0">
                  <c:v>435183.8</c:v>
                </c:pt>
                <c:pt idx="1">
                  <c:v>32116.1</c:v>
                </c:pt>
                <c:pt idx="2">
                  <c:v>20252.099999999999</c:v>
                </c:pt>
                <c:pt idx="3">
                  <c:v>141774.20000000001</c:v>
                </c:pt>
                <c:pt idx="4">
                  <c:v>1494376.3</c:v>
                </c:pt>
                <c:pt idx="5">
                  <c:v>51020.3</c:v>
                </c:pt>
                <c:pt idx="6">
                  <c:v>281886.90000000002</c:v>
                </c:pt>
                <c:pt idx="7">
                  <c:v>503614.5</c:v>
                </c:pt>
                <c:pt idx="8">
                  <c:v>235182.5</c:v>
                </c:pt>
                <c:pt idx="9">
                  <c:v>22521.8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1390300536757231"/>
          <c:y val="0.62818388938496095"/>
          <c:w val="0.80904665295216494"/>
          <c:h val="0.34974570446735398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 rtl="0">
            <a:defRPr sz="120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860673665553654"/>
          <c:y val="0.13347035969419729"/>
          <c:w val="0.51282107112801278"/>
          <c:h val="0.37577039729289397"/>
        </c:manualLayout>
      </c:layout>
      <c:pie3DChart>
        <c:varyColors val="1"/>
        <c:ser>
          <c:idx val="0"/>
          <c:order val="0"/>
          <c:tx>
            <c:strRef>
              <c:f>'[Диаграммы к бюджету 2026-2028.xls]Лист1'!$F$78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rgbClr val="339966"/>
            </a:solidFill>
            <a:ln w="25400">
              <a:noFill/>
            </a:ln>
          </c:spPr>
          <c:explosion val="10"/>
          <c:dPt>
            <c:idx val="1"/>
            <c:bubble3D val="0"/>
            <c:spPr>
              <a:solidFill>
                <a:srgbClr val="33CCCC"/>
              </a:solidFill>
              <a:ln w="25400">
                <a:noFill/>
              </a:ln>
            </c:spPr>
          </c:dPt>
          <c:dPt>
            <c:idx val="2"/>
            <c:bubble3D val="0"/>
            <c:spPr>
              <a:solidFill>
                <a:srgbClr val="99CCFF"/>
              </a:solidFill>
              <a:ln w="25400">
                <a:noFill/>
              </a:ln>
            </c:spPr>
          </c:dPt>
          <c:dPt>
            <c:idx val="3"/>
            <c:bubble3D val="0"/>
            <c:spPr>
              <a:solidFill>
                <a:srgbClr val="800080"/>
              </a:solidFill>
              <a:ln w="25400">
                <a:noFill/>
              </a:ln>
            </c:spPr>
          </c:dPt>
          <c:dLbls>
            <c:dLbl>
              <c:idx val="0"/>
              <c:layout>
                <c:manualLayout>
                  <c:x val="7.1781670889853877E-3"/>
                  <c:y val="-3.1466861822245465E-2"/>
                </c:manualLayout>
              </c:layout>
              <c:tx>
                <c:rich>
                  <a:bodyPr/>
                  <a:lstStyle/>
                  <a:p>
                    <a:pPr>
                      <a:defRPr sz="1050" b="0" i="0" u="none" strike="noStrike" baseline="0">
                        <a:solidFill>
                          <a:srgbClr val="333333"/>
                        </a:solidFill>
                        <a:latin typeface="Impact"/>
                        <a:ea typeface="Impact"/>
                        <a:cs typeface="Impact"/>
                      </a:defRPr>
                    </a:pPr>
                    <a:r>
                      <a:rPr lang="ru-RU" dirty="0"/>
                      <a:t>2 </a:t>
                    </a:r>
                    <a:r>
                      <a:rPr lang="ru-RU" dirty="0" smtClean="0"/>
                      <a:t>196,5 </a:t>
                    </a:r>
                    <a:r>
                      <a:rPr lang="ru-RU" dirty="0"/>
                      <a:t>млн руб.
 </a:t>
                    </a:r>
                    <a:r>
                      <a:rPr lang="ru-RU" dirty="0" smtClean="0"/>
                      <a:t>76%</a:t>
                    </a:r>
                    <a:endParaRPr lang="ru-RU" dirty="0"/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8587781215017663E-2"/>
                  <c:y val="5.9850344509841981E-3"/>
                </c:manualLayout>
              </c:layout>
              <c:tx>
                <c:rich>
                  <a:bodyPr/>
                  <a:lstStyle/>
                  <a:p>
                    <a:pPr>
                      <a:defRPr sz="1050" b="0" i="0" u="none" strike="noStrike" baseline="0">
                        <a:solidFill>
                          <a:srgbClr val="333333"/>
                        </a:solidFill>
                        <a:latin typeface="Impact"/>
                        <a:ea typeface="Impact"/>
                        <a:cs typeface="Impact"/>
                      </a:defRPr>
                    </a:pPr>
                    <a:r>
                      <a:rPr lang="ru-RU" dirty="0" smtClean="0"/>
                      <a:t>45,6 </a:t>
                    </a:r>
                    <a:r>
                      <a:rPr lang="ru-RU" dirty="0"/>
                      <a:t>млн руб.
</a:t>
                    </a:r>
                    <a:r>
                      <a:rPr lang="ru-RU" dirty="0" smtClean="0"/>
                      <a:t>1%</a:t>
                    </a:r>
                    <a:endParaRPr lang="ru-RU" dirty="0"/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0779079652290597E-2"/>
                  <c:y val="-3.2816457462058412E-3"/>
                </c:manualLayout>
              </c:layout>
              <c:tx>
                <c:rich>
                  <a:bodyPr/>
                  <a:lstStyle/>
                  <a:p>
                    <a:pPr>
                      <a:defRPr sz="1050" b="0" i="0" u="none" strike="noStrike" baseline="0">
                        <a:solidFill>
                          <a:srgbClr val="333333"/>
                        </a:solidFill>
                        <a:latin typeface="Impact"/>
                        <a:ea typeface="Impact"/>
                        <a:cs typeface="Impact"/>
                      </a:defRPr>
                    </a:pPr>
                    <a:r>
                      <a:rPr lang="ru-RU" dirty="0" smtClean="0"/>
                      <a:t>424,8 </a:t>
                    </a:r>
                    <a:r>
                      <a:rPr lang="ru-RU" dirty="0"/>
                      <a:t>млн руб.
 </a:t>
                    </a:r>
                    <a:r>
                      <a:rPr lang="ru-RU" dirty="0" smtClean="0"/>
                      <a:t>15%</a:t>
                    </a:r>
                    <a:endParaRPr lang="ru-RU" dirty="0"/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177297583197548E-2"/>
                  <c:y val="1.4227753099090221E-3"/>
                </c:manualLayout>
              </c:layout>
              <c:tx>
                <c:rich>
                  <a:bodyPr/>
                  <a:lstStyle/>
                  <a:p>
                    <a:pPr>
                      <a:defRPr sz="1050" b="0" i="0" u="none" strike="noStrike" baseline="0">
                        <a:solidFill>
                          <a:srgbClr val="333333"/>
                        </a:solidFill>
                        <a:latin typeface="Impact"/>
                        <a:ea typeface="Impact"/>
                        <a:cs typeface="Impact"/>
                      </a:defRPr>
                    </a:pPr>
                    <a:r>
                      <a:rPr lang="ru-RU" dirty="0" smtClean="0"/>
                      <a:t>229,4 </a:t>
                    </a:r>
                    <a:r>
                      <a:rPr lang="ru-RU" dirty="0"/>
                      <a:t>млн руб.
</a:t>
                    </a:r>
                    <a:r>
                      <a:rPr lang="ru-RU" dirty="0" smtClean="0"/>
                      <a:t>8%</a:t>
                    </a:r>
                    <a:endParaRPr lang="ru-RU" dirty="0"/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333333"/>
                    </a:solidFill>
                    <a:latin typeface="Impact"/>
                    <a:ea typeface="Impact"/>
                    <a:cs typeface="Impac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'[Диаграммы к бюджету 2026-2028.xls]Лист1'!$G$77:$J$77</c:f>
              <c:strCache>
                <c:ptCount val="4"/>
                <c:pt idx="0">
                  <c:v>Муниципальные программы, направленные на развитие человеческого потенциала и достижения высокого уровня качества</c:v>
                </c:pt>
                <c:pt idx="1">
                  <c:v>Муниципальные программы, направленные на повышение темпов роста и обеспечение конкурентноспособности экономики города</c:v>
                </c:pt>
                <c:pt idx="2">
                  <c:v>Муниципальные программы, направленные на развитие территории, социальной и производственной инфраструктур</c:v>
                </c:pt>
                <c:pt idx="3">
                  <c:v>Муниципальные программы, направленные на повышение эффективности муниципального управления, обеспечения безопасности, укрепление гражданского общества</c:v>
                </c:pt>
              </c:strCache>
            </c:strRef>
          </c:cat>
          <c:val>
            <c:numRef>
              <c:f>'[Диаграммы к бюджету 2026-2028.xls]Лист1'!$G$78:$J$78</c:f>
              <c:numCache>
                <c:formatCode>#,##0.0_р_.</c:formatCode>
                <c:ptCount val="4"/>
                <c:pt idx="0">
                  <c:v>2196.5</c:v>
                </c:pt>
                <c:pt idx="1">
                  <c:v>45.6</c:v>
                </c:pt>
                <c:pt idx="2">
                  <c:v>424.8</c:v>
                </c:pt>
                <c:pt idx="3">
                  <c:v>229.4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6.6890176106101581E-3"/>
          <c:y val="0.59877800407331971"/>
          <c:w val="0.98885273685318054"/>
          <c:h val="0.33604887983706738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055" b="0" i="0" u="none" strike="noStrike" baseline="0">
              <a:solidFill>
                <a:srgbClr val="000000"/>
              </a:solidFill>
              <a:latin typeface="Courier New"/>
              <a:ea typeface="Courier New"/>
              <a:cs typeface="Courier New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5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74258025439128"/>
          <c:y val="9.5039884720292345E-2"/>
          <c:w val="0.78138276662137363"/>
          <c:h val="0.41825133882944215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25400">
              <a:noFill/>
            </a:ln>
          </c:spPr>
          <c:explosion val="5"/>
          <c:dPt>
            <c:idx val="0"/>
            <c:bubble3D val="0"/>
            <c:spPr>
              <a:solidFill>
                <a:srgbClr val="99CC00"/>
              </a:solidFill>
              <a:ln w="25400">
                <a:noFill/>
              </a:ln>
            </c:spPr>
          </c:dPt>
          <c:dPt>
            <c:idx val="1"/>
            <c:bubble3D val="0"/>
            <c:spPr>
              <a:solidFill>
                <a:srgbClr val="008080"/>
              </a:solidFill>
              <a:ln w="25400">
                <a:noFill/>
              </a:ln>
            </c:spPr>
          </c:dPt>
          <c:dPt>
            <c:idx val="2"/>
            <c:bubble3D val="0"/>
            <c:spPr>
              <a:solidFill>
                <a:srgbClr val="339966"/>
              </a:solidFill>
              <a:ln w="25400">
                <a:noFill/>
              </a:ln>
            </c:spPr>
          </c:dPt>
          <c:dPt>
            <c:idx val="3"/>
            <c:bubble3D val="0"/>
            <c:spPr>
              <a:solidFill>
                <a:srgbClr val="99CCFF"/>
              </a:solidFill>
              <a:ln w="25400">
                <a:noFill/>
              </a:ln>
            </c:spPr>
          </c:dPt>
          <c:dPt>
            <c:idx val="4"/>
            <c:bubble3D val="0"/>
            <c:spPr>
              <a:solidFill>
                <a:srgbClr val="CC99FF"/>
              </a:solidFill>
              <a:ln w="25400">
                <a:noFill/>
              </a:ln>
            </c:spPr>
          </c:dPt>
          <c:dLbls>
            <c:dLbl>
              <c:idx val="0"/>
              <c:layout>
                <c:manualLayout>
                  <c:x val="-7.3910144491850412E-3"/>
                  <c:y val="-4.6120375637455956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2.0823322194857802E-2"/>
                  <c:y val="-2.651996447212159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0200438271728052"/>
                  <c:y val="2.044811718078079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2.1850870405513423E-2"/>
                  <c:y val="-5.412318345849995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2.7191909381371393E-2"/>
                  <c:y val="-1.289801702543838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350" b="0" i="0" u="none" strike="noStrike" baseline="0">
                    <a:solidFill>
                      <a:srgbClr val="333333"/>
                    </a:solidFill>
                    <a:latin typeface="Impact"/>
                    <a:ea typeface="Impact"/>
                    <a:cs typeface="Impact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'[Диаграммы к бюджету 2026-2028.xls]Лист1'!$K$185:$O$185</c:f>
              <c:strCache>
                <c:ptCount val="5"/>
                <c:pt idx="0">
                  <c:v>пенсионное обеспечение</c:v>
                </c:pt>
                <c:pt idx="1">
                  <c:v>социальное обслуживание населения</c:v>
                </c:pt>
                <c:pt idx="2">
                  <c:v>социальное обеспечение населения</c:v>
                </c:pt>
                <c:pt idx="3">
                  <c:v>охрана семьи и детства</c:v>
                </c:pt>
                <c:pt idx="4">
                  <c:v>другие вопросы в области социальной политики</c:v>
                </c:pt>
              </c:strCache>
            </c:strRef>
          </c:cat>
          <c:val>
            <c:numRef>
              <c:f>'[Диаграммы к бюджету 2026-2028.xls]Лист1'!$K$186:$O$186</c:f>
              <c:numCache>
                <c:formatCode>General</c:formatCode>
                <c:ptCount val="5"/>
                <c:pt idx="0">
                  <c:v>9.2000000000000011</c:v>
                </c:pt>
                <c:pt idx="1">
                  <c:v>53.8</c:v>
                </c:pt>
                <c:pt idx="2">
                  <c:v>166.4</c:v>
                </c:pt>
                <c:pt idx="3">
                  <c:v>55</c:v>
                </c:pt>
                <c:pt idx="4">
                  <c:v>54.4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0184766508146877"/>
          <c:y val="0.59738480090084489"/>
          <c:w val="0.78918947012811536"/>
          <c:h val="0.28497645921814463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99F7BB-F57F-4ED7-B02A-543DCF1F719D}" type="doc">
      <dgm:prSet loTypeId="urn:microsoft.com/office/officeart/2005/8/layout/list1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6AD8AC8-5A59-435C-A4E5-E0519080649E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Составление проекта бюджета очередного года и планового периода 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B69C34F-5D51-4F1F-B7A4-DCD60148AF16}" type="parTrans" cxnId="{4654CC3D-F39C-4673-B3DC-FAEFD003F618}">
      <dgm:prSet/>
      <dgm:spPr/>
      <dgm:t>
        <a:bodyPr/>
        <a:lstStyle/>
        <a:p>
          <a:endParaRPr lang="ru-RU"/>
        </a:p>
      </dgm:t>
    </dgm:pt>
    <dgm:pt modelId="{450FD388-6094-4B36-A284-D900AE219357}" type="sibTrans" cxnId="{4654CC3D-F39C-4673-B3DC-FAEFD003F618}">
      <dgm:prSet/>
      <dgm:spPr/>
      <dgm:t>
        <a:bodyPr/>
        <a:lstStyle/>
        <a:p>
          <a:endParaRPr lang="ru-RU"/>
        </a:p>
      </dgm:t>
    </dgm:pt>
    <dgm:pt modelId="{9CE786BB-F14E-4253-BD51-80FC30FF9313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Рассмотрение проекта  бюджета  очередного года и планового периода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063CDFC-C519-4489-85A7-84BE56EC2F83}" type="parTrans" cxnId="{99C5B9E5-2D10-4650-938A-34B579AC978F}">
      <dgm:prSet/>
      <dgm:spPr/>
      <dgm:t>
        <a:bodyPr/>
        <a:lstStyle/>
        <a:p>
          <a:endParaRPr lang="ru-RU"/>
        </a:p>
      </dgm:t>
    </dgm:pt>
    <dgm:pt modelId="{6915EEB3-2AD4-4C54-AEB2-6746B3EB8AA2}" type="sibTrans" cxnId="{99C5B9E5-2D10-4650-938A-34B579AC978F}">
      <dgm:prSet/>
      <dgm:spPr/>
      <dgm:t>
        <a:bodyPr/>
        <a:lstStyle/>
        <a:p>
          <a:endParaRPr lang="ru-RU"/>
        </a:p>
      </dgm:t>
    </dgm:pt>
    <dgm:pt modelId="{B257BA4A-E6EE-43A4-810D-8EB8B51D02E2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Утверждение бюджета очередного года и планового периода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E194DA4-603D-4B9D-8120-9E6A58C98AC0}" type="parTrans" cxnId="{1FDAE5A9-5F65-4901-A54F-99403AE946E8}">
      <dgm:prSet/>
      <dgm:spPr/>
      <dgm:t>
        <a:bodyPr/>
        <a:lstStyle/>
        <a:p>
          <a:endParaRPr lang="ru-RU"/>
        </a:p>
      </dgm:t>
    </dgm:pt>
    <dgm:pt modelId="{B3D95E24-45B9-4B42-9196-4A55BBDA646E}" type="sibTrans" cxnId="{1FDAE5A9-5F65-4901-A54F-99403AE946E8}">
      <dgm:prSet/>
      <dgm:spPr/>
      <dgm:t>
        <a:bodyPr/>
        <a:lstStyle/>
        <a:p>
          <a:endParaRPr lang="ru-RU"/>
        </a:p>
      </dgm:t>
    </dgm:pt>
    <dgm:pt modelId="{1B9FA92A-D88A-41BF-B7BE-1613AB22B8E5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Внесение изменений и дополнений в бюджет текущего года и планового периода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0CE18F7-EA1D-4538-AAA9-5FFE0B212E54}" type="parTrans" cxnId="{E87DCAA2-8A53-4098-94B3-F355B8690BD6}">
      <dgm:prSet/>
      <dgm:spPr/>
      <dgm:t>
        <a:bodyPr/>
        <a:lstStyle/>
        <a:p>
          <a:endParaRPr lang="ru-RU"/>
        </a:p>
      </dgm:t>
    </dgm:pt>
    <dgm:pt modelId="{0789C980-665A-4A56-9A38-B5D02D105E6B}" type="sibTrans" cxnId="{E87DCAA2-8A53-4098-94B3-F355B8690BD6}">
      <dgm:prSet/>
      <dgm:spPr/>
      <dgm:t>
        <a:bodyPr/>
        <a:lstStyle/>
        <a:p>
          <a:endParaRPr lang="ru-RU"/>
        </a:p>
      </dgm:t>
    </dgm:pt>
    <dgm:pt modelId="{E2068CE8-ECBC-4FF8-B28D-6626E6898C70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Исполнение бюджета в текущем году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25BE353-FA93-4D6C-9E33-EE427AE0C76D}" type="parTrans" cxnId="{3BEDF8C0-DFB9-4E4C-87EC-E643AB71F2CC}">
      <dgm:prSet/>
      <dgm:spPr/>
      <dgm:t>
        <a:bodyPr/>
        <a:lstStyle/>
        <a:p>
          <a:endParaRPr lang="ru-RU"/>
        </a:p>
      </dgm:t>
    </dgm:pt>
    <dgm:pt modelId="{91AE7E2B-6D3D-48CB-9C3B-15E0ABC54091}" type="sibTrans" cxnId="{3BEDF8C0-DFB9-4E4C-87EC-E643AB71F2CC}">
      <dgm:prSet/>
      <dgm:spPr/>
      <dgm:t>
        <a:bodyPr/>
        <a:lstStyle/>
        <a:p>
          <a:endParaRPr lang="ru-RU"/>
        </a:p>
      </dgm:t>
    </dgm:pt>
    <dgm:pt modelId="{FBD384FE-BF6D-41FA-BF4A-F44F8F900EAA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Формирование отчета об исполнении бюджета предыдущего года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48B67D8-AB49-4391-B150-7D7B94B83FCD}" type="parTrans" cxnId="{0EC2EBFB-3F1F-4F03-B058-700C996FAEFA}">
      <dgm:prSet/>
      <dgm:spPr/>
      <dgm:t>
        <a:bodyPr/>
        <a:lstStyle/>
        <a:p>
          <a:endParaRPr lang="ru-RU"/>
        </a:p>
      </dgm:t>
    </dgm:pt>
    <dgm:pt modelId="{460DFE37-BE49-47A3-9F98-5F7C5EE4F05A}" type="sibTrans" cxnId="{0EC2EBFB-3F1F-4F03-B058-700C996FAEFA}">
      <dgm:prSet/>
      <dgm:spPr/>
      <dgm:t>
        <a:bodyPr/>
        <a:lstStyle/>
        <a:p>
          <a:endParaRPr lang="ru-RU"/>
        </a:p>
      </dgm:t>
    </dgm:pt>
    <dgm:pt modelId="{FE207554-5D64-4113-86E8-0393C44335D4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Рассмотрение и утверждение отчета об исполнении бюджета предыдущего года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C7EAF75A-E11F-46A2-8755-BFEF3B080D04}" type="parTrans" cxnId="{C2A210AB-E4C6-48C4-970E-DD8CDE32482D}">
      <dgm:prSet/>
      <dgm:spPr/>
      <dgm:t>
        <a:bodyPr/>
        <a:lstStyle/>
        <a:p>
          <a:endParaRPr lang="ru-RU"/>
        </a:p>
      </dgm:t>
    </dgm:pt>
    <dgm:pt modelId="{D5A3551B-1C6A-4894-8350-3A1C9F6B64C9}" type="sibTrans" cxnId="{C2A210AB-E4C6-48C4-970E-DD8CDE32482D}">
      <dgm:prSet/>
      <dgm:spPr/>
      <dgm:t>
        <a:bodyPr/>
        <a:lstStyle/>
        <a:p>
          <a:endParaRPr lang="ru-RU"/>
        </a:p>
      </dgm:t>
    </dgm:pt>
    <dgm:pt modelId="{A71335EA-6442-4338-9050-4DB95D47AF50}" type="pres">
      <dgm:prSet presAssocID="{E199F7BB-F57F-4ED7-B02A-543DCF1F719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4A217F-6187-4E2F-BF5C-CA46DA1D2E30}" type="pres">
      <dgm:prSet presAssocID="{26AD8AC8-5A59-435C-A4E5-E0519080649E}" presName="parentLin" presStyleCnt="0"/>
      <dgm:spPr/>
      <dgm:t>
        <a:bodyPr/>
        <a:lstStyle/>
        <a:p>
          <a:endParaRPr lang="ru-RU"/>
        </a:p>
      </dgm:t>
    </dgm:pt>
    <dgm:pt modelId="{447C1A96-C480-4090-B722-982152F85B0E}" type="pres">
      <dgm:prSet presAssocID="{26AD8AC8-5A59-435C-A4E5-E0519080649E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5EB9B3A9-84C5-41B8-B0F0-9E767FBBA387}" type="pres">
      <dgm:prSet presAssocID="{26AD8AC8-5A59-435C-A4E5-E0519080649E}" presName="parentText" presStyleLbl="node1" presStyleIdx="0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C6AF9A-5483-4434-A367-75A12768BE8D}" type="pres">
      <dgm:prSet presAssocID="{26AD8AC8-5A59-435C-A4E5-E0519080649E}" presName="negativeSpace" presStyleCnt="0"/>
      <dgm:spPr/>
      <dgm:t>
        <a:bodyPr/>
        <a:lstStyle/>
        <a:p>
          <a:endParaRPr lang="ru-RU"/>
        </a:p>
      </dgm:t>
    </dgm:pt>
    <dgm:pt modelId="{57A30CE0-BB78-4F72-B8C4-93002B9526BB}" type="pres">
      <dgm:prSet presAssocID="{26AD8AC8-5A59-435C-A4E5-E0519080649E}" presName="childText" presStyleLbl="conFg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41FDA7-0DF6-4BB8-BB97-0760D6155566}" type="pres">
      <dgm:prSet presAssocID="{450FD388-6094-4B36-A284-D900AE219357}" presName="spaceBetweenRectangles" presStyleCnt="0"/>
      <dgm:spPr/>
      <dgm:t>
        <a:bodyPr/>
        <a:lstStyle/>
        <a:p>
          <a:endParaRPr lang="ru-RU"/>
        </a:p>
      </dgm:t>
    </dgm:pt>
    <dgm:pt modelId="{781C028F-603E-46C4-A8BC-7DC02CE7D9BF}" type="pres">
      <dgm:prSet presAssocID="{9CE786BB-F14E-4253-BD51-80FC30FF9313}" presName="parentLin" presStyleCnt="0"/>
      <dgm:spPr/>
      <dgm:t>
        <a:bodyPr/>
        <a:lstStyle/>
        <a:p>
          <a:endParaRPr lang="ru-RU"/>
        </a:p>
      </dgm:t>
    </dgm:pt>
    <dgm:pt modelId="{9D9C263D-5B49-49E0-9462-B2ABEAEEF9C9}" type="pres">
      <dgm:prSet presAssocID="{9CE786BB-F14E-4253-BD51-80FC30FF9313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C7179B8F-B89E-4A94-B419-B16AACB03688}" type="pres">
      <dgm:prSet presAssocID="{9CE786BB-F14E-4253-BD51-80FC30FF9313}" presName="parentText" presStyleLbl="node1" presStyleIdx="1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627C02-54A1-43A7-97B1-7B504B4F5107}" type="pres">
      <dgm:prSet presAssocID="{9CE786BB-F14E-4253-BD51-80FC30FF9313}" presName="negativeSpace" presStyleCnt="0"/>
      <dgm:spPr/>
      <dgm:t>
        <a:bodyPr/>
        <a:lstStyle/>
        <a:p>
          <a:endParaRPr lang="ru-RU"/>
        </a:p>
      </dgm:t>
    </dgm:pt>
    <dgm:pt modelId="{AC50B72E-3211-4DC6-931F-C268A7F57584}" type="pres">
      <dgm:prSet presAssocID="{9CE786BB-F14E-4253-BD51-80FC30FF9313}" presName="childText" presStyleLbl="conFg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40DF90-76CB-4893-8EF2-A39DCF8A49DA}" type="pres">
      <dgm:prSet presAssocID="{6915EEB3-2AD4-4C54-AEB2-6746B3EB8AA2}" presName="spaceBetweenRectangles" presStyleCnt="0"/>
      <dgm:spPr/>
      <dgm:t>
        <a:bodyPr/>
        <a:lstStyle/>
        <a:p>
          <a:endParaRPr lang="ru-RU"/>
        </a:p>
      </dgm:t>
    </dgm:pt>
    <dgm:pt modelId="{5FF1C718-5EDB-450D-A998-E45F4E5672BB}" type="pres">
      <dgm:prSet presAssocID="{B257BA4A-E6EE-43A4-810D-8EB8B51D02E2}" presName="parentLin" presStyleCnt="0"/>
      <dgm:spPr/>
      <dgm:t>
        <a:bodyPr/>
        <a:lstStyle/>
        <a:p>
          <a:endParaRPr lang="ru-RU"/>
        </a:p>
      </dgm:t>
    </dgm:pt>
    <dgm:pt modelId="{C7DCA053-92A2-4053-A2E0-B3FAF5969C45}" type="pres">
      <dgm:prSet presAssocID="{B257BA4A-E6EE-43A4-810D-8EB8B51D02E2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1A13404C-9479-437E-8F6E-0D5C799C6F74}" type="pres">
      <dgm:prSet presAssocID="{B257BA4A-E6EE-43A4-810D-8EB8B51D02E2}" presName="parentText" presStyleLbl="node1" presStyleIdx="2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6E2B22-F8C5-47B9-B944-35B4F414EE61}" type="pres">
      <dgm:prSet presAssocID="{B257BA4A-E6EE-43A4-810D-8EB8B51D02E2}" presName="negativeSpace" presStyleCnt="0"/>
      <dgm:spPr/>
      <dgm:t>
        <a:bodyPr/>
        <a:lstStyle/>
        <a:p>
          <a:endParaRPr lang="ru-RU"/>
        </a:p>
      </dgm:t>
    </dgm:pt>
    <dgm:pt modelId="{AB51B988-3FFD-4A8D-A66B-9299BC4ABC81}" type="pres">
      <dgm:prSet presAssocID="{B257BA4A-E6EE-43A4-810D-8EB8B51D02E2}" presName="childText" presStyleLbl="conFg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016655-2245-47FB-B3B5-A8678C8AB825}" type="pres">
      <dgm:prSet presAssocID="{B3D95E24-45B9-4B42-9196-4A55BBDA646E}" presName="spaceBetweenRectangles" presStyleCnt="0"/>
      <dgm:spPr/>
      <dgm:t>
        <a:bodyPr/>
        <a:lstStyle/>
        <a:p>
          <a:endParaRPr lang="ru-RU"/>
        </a:p>
      </dgm:t>
    </dgm:pt>
    <dgm:pt modelId="{D8C21872-7F7A-460E-BF88-19E1E2EA7FFA}" type="pres">
      <dgm:prSet presAssocID="{1B9FA92A-D88A-41BF-B7BE-1613AB22B8E5}" presName="parentLin" presStyleCnt="0"/>
      <dgm:spPr/>
      <dgm:t>
        <a:bodyPr/>
        <a:lstStyle/>
        <a:p>
          <a:endParaRPr lang="ru-RU"/>
        </a:p>
      </dgm:t>
    </dgm:pt>
    <dgm:pt modelId="{B1FD5874-53E4-47C7-BE4A-CA4EDBF2ACD2}" type="pres">
      <dgm:prSet presAssocID="{1B9FA92A-D88A-41BF-B7BE-1613AB22B8E5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AB709754-E2F3-4264-A922-29CD2F95B85C}" type="pres">
      <dgm:prSet presAssocID="{1B9FA92A-D88A-41BF-B7BE-1613AB22B8E5}" presName="parentText" presStyleLbl="node1" presStyleIdx="3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B86D5E-D213-4A02-9207-03F8F7F7571B}" type="pres">
      <dgm:prSet presAssocID="{1B9FA92A-D88A-41BF-B7BE-1613AB22B8E5}" presName="negativeSpace" presStyleCnt="0"/>
      <dgm:spPr/>
      <dgm:t>
        <a:bodyPr/>
        <a:lstStyle/>
        <a:p>
          <a:endParaRPr lang="ru-RU"/>
        </a:p>
      </dgm:t>
    </dgm:pt>
    <dgm:pt modelId="{A3B5469C-A01F-4C0A-BAA1-F3A49CA84027}" type="pres">
      <dgm:prSet presAssocID="{1B9FA92A-D88A-41BF-B7BE-1613AB22B8E5}" presName="childText" presStyleLbl="conFg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B7762A-8447-494E-A0A7-B947494F239B}" type="pres">
      <dgm:prSet presAssocID="{0789C980-665A-4A56-9A38-B5D02D105E6B}" presName="spaceBetweenRectangles" presStyleCnt="0"/>
      <dgm:spPr/>
      <dgm:t>
        <a:bodyPr/>
        <a:lstStyle/>
        <a:p>
          <a:endParaRPr lang="ru-RU"/>
        </a:p>
      </dgm:t>
    </dgm:pt>
    <dgm:pt modelId="{B50FD8FD-CE60-4489-B66B-8432D84DA76D}" type="pres">
      <dgm:prSet presAssocID="{E2068CE8-ECBC-4FF8-B28D-6626E6898C70}" presName="parentLin" presStyleCnt="0"/>
      <dgm:spPr/>
      <dgm:t>
        <a:bodyPr/>
        <a:lstStyle/>
        <a:p>
          <a:endParaRPr lang="ru-RU"/>
        </a:p>
      </dgm:t>
    </dgm:pt>
    <dgm:pt modelId="{EE5D8656-7F1A-4776-A45D-304EC1283E5B}" type="pres">
      <dgm:prSet presAssocID="{E2068CE8-ECBC-4FF8-B28D-6626E6898C70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F29B9775-1EF1-4810-8817-DB5D7D528031}" type="pres">
      <dgm:prSet presAssocID="{E2068CE8-ECBC-4FF8-B28D-6626E6898C70}" presName="parentText" presStyleLbl="node1" presStyleIdx="4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CCF395-E4DF-4ED9-8D09-6FE440ABFEC1}" type="pres">
      <dgm:prSet presAssocID="{E2068CE8-ECBC-4FF8-B28D-6626E6898C70}" presName="negativeSpace" presStyleCnt="0"/>
      <dgm:spPr/>
      <dgm:t>
        <a:bodyPr/>
        <a:lstStyle/>
        <a:p>
          <a:endParaRPr lang="ru-RU"/>
        </a:p>
      </dgm:t>
    </dgm:pt>
    <dgm:pt modelId="{292471A9-CC03-4158-9EA9-A45F4781AB2F}" type="pres">
      <dgm:prSet presAssocID="{E2068CE8-ECBC-4FF8-B28D-6626E6898C70}" presName="childText" presStyleLbl="conFg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BD7912-CE0F-4340-9ECF-FADA8F92F678}" type="pres">
      <dgm:prSet presAssocID="{91AE7E2B-6D3D-48CB-9C3B-15E0ABC54091}" presName="spaceBetweenRectangles" presStyleCnt="0"/>
      <dgm:spPr/>
      <dgm:t>
        <a:bodyPr/>
        <a:lstStyle/>
        <a:p>
          <a:endParaRPr lang="ru-RU"/>
        </a:p>
      </dgm:t>
    </dgm:pt>
    <dgm:pt modelId="{27EC4756-FF8D-4FA6-9270-46AD24609F69}" type="pres">
      <dgm:prSet presAssocID="{FBD384FE-BF6D-41FA-BF4A-F44F8F900EAA}" presName="parentLin" presStyleCnt="0"/>
      <dgm:spPr/>
      <dgm:t>
        <a:bodyPr/>
        <a:lstStyle/>
        <a:p>
          <a:endParaRPr lang="ru-RU"/>
        </a:p>
      </dgm:t>
    </dgm:pt>
    <dgm:pt modelId="{34DB0574-2DA8-4C3D-8623-0B278FE9E932}" type="pres">
      <dgm:prSet presAssocID="{FBD384FE-BF6D-41FA-BF4A-F44F8F900EAA}" presName="parentLeftMargin" presStyleLbl="node1" presStyleIdx="4" presStyleCnt="7" custScaleX="142857"/>
      <dgm:spPr/>
      <dgm:t>
        <a:bodyPr/>
        <a:lstStyle/>
        <a:p>
          <a:endParaRPr lang="ru-RU"/>
        </a:p>
      </dgm:t>
    </dgm:pt>
    <dgm:pt modelId="{4069C0EA-4ACF-4380-9396-EBF48D5A1540}" type="pres">
      <dgm:prSet presAssocID="{FBD384FE-BF6D-41FA-BF4A-F44F8F900EAA}" presName="parentText" presStyleLbl="node1" presStyleIdx="5" presStyleCnt="7" custScaleX="1935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316400-F537-42EF-8095-EE25E83B3910}" type="pres">
      <dgm:prSet presAssocID="{FBD384FE-BF6D-41FA-BF4A-F44F8F900EAA}" presName="negativeSpace" presStyleCnt="0"/>
      <dgm:spPr/>
      <dgm:t>
        <a:bodyPr/>
        <a:lstStyle/>
        <a:p>
          <a:endParaRPr lang="ru-RU"/>
        </a:p>
      </dgm:t>
    </dgm:pt>
    <dgm:pt modelId="{5B23C07E-F4E5-43EC-A43B-5F06DB3B0B3E}" type="pres">
      <dgm:prSet presAssocID="{FBD384FE-BF6D-41FA-BF4A-F44F8F900EAA}" presName="childText" presStyleLbl="conFg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8C71D0-2544-46F0-8BDA-1199AA77A05C}" type="pres">
      <dgm:prSet presAssocID="{460DFE37-BE49-47A3-9F98-5F7C5EE4F05A}" presName="spaceBetweenRectangles" presStyleCnt="0"/>
      <dgm:spPr/>
      <dgm:t>
        <a:bodyPr/>
        <a:lstStyle/>
        <a:p>
          <a:endParaRPr lang="ru-RU"/>
        </a:p>
      </dgm:t>
    </dgm:pt>
    <dgm:pt modelId="{CB9E8253-A855-4574-87FD-EC9EC30ED753}" type="pres">
      <dgm:prSet presAssocID="{FE207554-5D64-4113-86E8-0393C44335D4}" presName="parentLin" presStyleCnt="0"/>
      <dgm:spPr/>
      <dgm:t>
        <a:bodyPr/>
        <a:lstStyle/>
        <a:p>
          <a:endParaRPr lang="ru-RU"/>
        </a:p>
      </dgm:t>
    </dgm:pt>
    <dgm:pt modelId="{1B32000C-F6BF-4A71-B081-0BB16FF24C14}" type="pres">
      <dgm:prSet presAssocID="{FE207554-5D64-4113-86E8-0393C44335D4}" presName="parentLeftMargin" presStyleLbl="node1" presStyleIdx="5" presStyleCnt="7" custScaleX="175824" custLinFactNeighborX="-733" custLinFactNeighborY="11673"/>
      <dgm:spPr/>
      <dgm:t>
        <a:bodyPr/>
        <a:lstStyle/>
        <a:p>
          <a:endParaRPr lang="ru-RU"/>
        </a:p>
      </dgm:t>
    </dgm:pt>
    <dgm:pt modelId="{2F2C8F19-7FFC-4948-AC21-868E24517A83}" type="pres">
      <dgm:prSet presAssocID="{FE207554-5D64-4113-86E8-0393C44335D4}" presName="parentText" presStyleLbl="node1" presStyleIdx="6" presStyleCnt="7" custScaleX="248130" custScaleY="914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9B6355-B864-405A-A95D-409A50385617}" type="pres">
      <dgm:prSet presAssocID="{FE207554-5D64-4113-86E8-0393C44335D4}" presName="negativeSpace" presStyleCnt="0"/>
      <dgm:spPr/>
      <dgm:t>
        <a:bodyPr/>
        <a:lstStyle/>
        <a:p>
          <a:endParaRPr lang="ru-RU"/>
        </a:p>
      </dgm:t>
    </dgm:pt>
    <dgm:pt modelId="{5FC1C86B-73CE-4CBD-A42C-D162B0C809E7}" type="pres">
      <dgm:prSet presAssocID="{FE207554-5D64-4113-86E8-0393C44335D4}" presName="childText" presStyleLbl="conFg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4A3366-076E-41DA-98DD-6722A4563CD6}" type="presOf" srcId="{1B9FA92A-D88A-41BF-B7BE-1613AB22B8E5}" destId="{B1FD5874-53E4-47C7-BE4A-CA4EDBF2ACD2}" srcOrd="0" destOrd="0" presId="urn:microsoft.com/office/officeart/2005/8/layout/list1"/>
    <dgm:cxn modelId="{26DEE6F1-3714-4F09-B696-61C8DC6522D8}" type="presOf" srcId="{FE207554-5D64-4113-86E8-0393C44335D4}" destId="{1B32000C-F6BF-4A71-B081-0BB16FF24C14}" srcOrd="0" destOrd="0" presId="urn:microsoft.com/office/officeart/2005/8/layout/list1"/>
    <dgm:cxn modelId="{5FE16C86-3A06-46E2-A474-45CF090063BF}" type="presOf" srcId="{9CE786BB-F14E-4253-BD51-80FC30FF9313}" destId="{9D9C263D-5B49-49E0-9462-B2ABEAEEF9C9}" srcOrd="0" destOrd="0" presId="urn:microsoft.com/office/officeart/2005/8/layout/list1"/>
    <dgm:cxn modelId="{EBCB0271-F2C8-49E5-BC9E-16FB234FBBDA}" type="presOf" srcId="{9CE786BB-F14E-4253-BD51-80FC30FF9313}" destId="{C7179B8F-B89E-4A94-B419-B16AACB03688}" srcOrd="1" destOrd="0" presId="urn:microsoft.com/office/officeart/2005/8/layout/list1"/>
    <dgm:cxn modelId="{1FDAE5A9-5F65-4901-A54F-99403AE946E8}" srcId="{E199F7BB-F57F-4ED7-B02A-543DCF1F719D}" destId="{B257BA4A-E6EE-43A4-810D-8EB8B51D02E2}" srcOrd="2" destOrd="0" parTransId="{3E194DA4-603D-4B9D-8120-9E6A58C98AC0}" sibTransId="{B3D95E24-45B9-4B42-9196-4A55BBDA646E}"/>
    <dgm:cxn modelId="{4654CC3D-F39C-4673-B3DC-FAEFD003F618}" srcId="{E199F7BB-F57F-4ED7-B02A-543DCF1F719D}" destId="{26AD8AC8-5A59-435C-A4E5-E0519080649E}" srcOrd="0" destOrd="0" parTransId="{BB69C34F-5D51-4F1F-B7A4-DCD60148AF16}" sibTransId="{450FD388-6094-4B36-A284-D900AE219357}"/>
    <dgm:cxn modelId="{50D4FD7B-D45B-416F-BA2F-F37A7D8F7417}" type="presOf" srcId="{E2068CE8-ECBC-4FF8-B28D-6626E6898C70}" destId="{EE5D8656-7F1A-4776-A45D-304EC1283E5B}" srcOrd="0" destOrd="0" presId="urn:microsoft.com/office/officeart/2005/8/layout/list1"/>
    <dgm:cxn modelId="{C2A210AB-E4C6-48C4-970E-DD8CDE32482D}" srcId="{E199F7BB-F57F-4ED7-B02A-543DCF1F719D}" destId="{FE207554-5D64-4113-86E8-0393C44335D4}" srcOrd="6" destOrd="0" parTransId="{C7EAF75A-E11F-46A2-8755-BFEF3B080D04}" sibTransId="{D5A3551B-1C6A-4894-8350-3A1C9F6B64C9}"/>
    <dgm:cxn modelId="{77DCD565-DF60-4190-8CC9-F02A3EB58FFA}" type="presOf" srcId="{26AD8AC8-5A59-435C-A4E5-E0519080649E}" destId="{447C1A96-C480-4090-B722-982152F85B0E}" srcOrd="0" destOrd="0" presId="urn:microsoft.com/office/officeart/2005/8/layout/list1"/>
    <dgm:cxn modelId="{99C5B9E5-2D10-4650-938A-34B579AC978F}" srcId="{E199F7BB-F57F-4ED7-B02A-543DCF1F719D}" destId="{9CE786BB-F14E-4253-BD51-80FC30FF9313}" srcOrd="1" destOrd="0" parTransId="{3063CDFC-C519-4489-85A7-84BE56EC2F83}" sibTransId="{6915EEB3-2AD4-4C54-AEB2-6746B3EB8AA2}"/>
    <dgm:cxn modelId="{CB0EA8EE-226F-4775-8F00-9CC4618F393F}" type="presOf" srcId="{B257BA4A-E6EE-43A4-810D-8EB8B51D02E2}" destId="{1A13404C-9479-437E-8F6E-0D5C799C6F74}" srcOrd="1" destOrd="0" presId="urn:microsoft.com/office/officeart/2005/8/layout/list1"/>
    <dgm:cxn modelId="{3BEDF8C0-DFB9-4E4C-87EC-E643AB71F2CC}" srcId="{E199F7BB-F57F-4ED7-B02A-543DCF1F719D}" destId="{E2068CE8-ECBC-4FF8-B28D-6626E6898C70}" srcOrd="4" destOrd="0" parTransId="{A25BE353-FA93-4D6C-9E33-EE427AE0C76D}" sibTransId="{91AE7E2B-6D3D-48CB-9C3B-15E0ABC54091}"/>
    <dgm:cxn modelId="{0EC2EBFB-3F1F-4F03-B058-700C996FAEFA}" srcId="{E199F7BB-F57F-4ED7-B02A-543DCF1F719D}" destId="{FBD384FE-BF6D-41FA-BF4A-F44F8F900EAA}" srcOrd="5" destOrd="0" parTransId="{F48B67D8-AB49-4391-B150-7D7B94B83FCD}" sibTransId="{460DFE37-BE49-47A3-9F98-5F7C5EE4F05A}"/>
    <dgm:cxn modelId="{40F1C9FE-CC13-49D5-B67F-FF79A8CEFAB1}" type="presOf" srcId="{1B9FA92A-D88A-41BF-B7BE-1613AB22B8E5}" destId="{AB709754-E2F3-4264-A922-29CD2F95B85C}" srcOrd="1" destOrd="0" presId="urn:microsoft.com/office/officeart/2005/8/layout/list1"/>
    <dgm:cxn modelId="{EB4F649A-D586-4385-A908-10ED2F4006A3}" type="presOf" srcId="{FBD384FE-BF6D-41FA-BF4A-F44F8F900EAA}" destId="{34DB0574-2DA8-4C3D-8623-0B278FE9E932}" srcOrd="0" destOrd="0" presId="urn:microsoft.com/office/officeart/2005/8/layout/list1"/>
    <dgm:cxn modelId="{06623EF8-AC53-4068-B47F-E65162257ABD}" type="presOf" srcId="{E199F7BB-F57F-4ED7-B02A-543DCF1F719D}" destId="{A71335EA-6442-4338-9050-4DB95D47AF50}" srcOrd="0" destOrd="0" presId="urn:microsoft.com/office/officeart/2005/8/layout/list1"/>
    <dgm:cxn modelId="{510D9CCF-1682-46E8-9DF6-974D394C51F0}" type="presOf" srcId="{FE207554-5D64-4113-86E8-0393C44335D4}" destId="{2F2C8F19-7FFC-4948-AC21-868E24517A83}" srcOrd="1" destOrd="0" presId="urn:microsoft.com/office/officeart/2005/8/layout/list1"/>
    <dgm:cxn modelId="{A9C4A091-4A6E-4DF7-A64D-1B00AE45920E}" type="presOf" srcId="{26AD8AC8-5A59-435C-A4E5-E0519080649E}" destId="{5EB9B3A9-84C5-41B8-B0F0-9E767FBBA387}" srcOrd="1" destOrd="0" presId="urn:microsoft.com/office/officeart/2005/8/layout/list1"/>
    <dgm:cxn modelId="{EDBE7798-20B1-4EC8-9003-7410F8FCC197}" type="presOf" srcId="{FBD384FE-BF6D-41FA-BF4A-F44F8F900EAA}" destId="{4069C0EA-4ACF-4380-9396-EBF48D5A1540}" srcOrd="1" destOrd="0" presId="urn:microsoft.com/office/officeart/2005/8/layout/list1"/>
    <dgm:cxn modelId="{E87DCAA2-8A53-4098-94B3-F355B8690BD6}" srcId="{E199F7BB-F57F-4ED7-B02A-543DCF1F719D}" destId="{1B9FA92A-D88A-41BF-B7BE-1613AB22B8E5}" srcOrd="3" destOrd="0" parTransId="{E0CE18F7-EA1D-4538-AAA9-5FFE0B212E54}" sibTransId="{0789C980-665A-4A56-9A38-B5D02D105E6B}"/>
    <dgm:cxn modelId="{EB6EEF70-7AA6-476C-88A6-0EBE14541372}" type="presOf" srcId="{B257BA4A-E6EE-43A4-810D-8EB8B51D02E2}" destId="{C7DCA053-92A2-4053-A2E0-B3FAF5969C45}" srcOrd="0" destOrd="0" presId="urn:microsoft.com/office/officeart/2005/8/layout/list1"/>
    <dgm:cxn modelId="{C19325AF-A554-4D01-9D58-C139B33610CE}" type="presOf" srcId="{E2068CE8-ECBC-4FF8-B28D-6626E6898C70}" destId="{F29B9775-1EF1-4810-8817-DB5D7D528031}" srcOrd="1" destOrd="0" presId="urn:microsoft.com/office/officeart/2005/8/layout/list1"/>
    <dgm:cxn modelId="{EB69C356-73F9-447B-B9B0-B0AA512C6289}" type="presParOf" srcId="{A71335EA-6442-4338-9050-4DB95D47AF50}" destId="{0D4A217F-6187-4E2F-BF5C-CA46DA1D2E30}" srcOrd="0" destOrd="0" presId="urn:microsoft.com/office/officeart/2005/8/layout/list1"/>
    <dgm:cxn modelId="{CC4B7570-F165-44C3-92D7-B440BD9CD43E}" type="presParOf" srcId="{0D4A217F-6187-4E2F-BF5C-CA46DA1D2E30}" destId="{447C1A96-C480-4090-B722-982152F85B0E}" srcOrd="0" destOrd="0" presId="urn:microsoft.com/office/officeart/2005/8/layout/list1"/>
    <dgm:cxn modelId="{94E4E705-ECA6-4385-95B6-80911A68DA3C}" type="presParOf" srcId="{0D4A217F-6187-4E2F-BF5C-CA46DA1D2E30}" destId="{5EB9B3A9-84C5-41B8-B0F0-9E767FBBA387}" srcOrd="1" destOrd="0" presId="urn:microsoft.com/office/officeart/2005/8/layout/list1"/>
    <dgm:cxn modelId="{D48D2969-E73C-4D24-A907-0D1FED6203E1}" type="presParOf" srcId="{A71335EA-6442-4338-9050-4DB95D47AF50}" destId="{24C6AF9A-5483-4434-A367-75A12768BE8D}" srcOrd="1" destOrd="0" presId="urn:microsoft.com/office/officeart/2005/8/layout/list1"/>
    <dgm:cxn modelId="{0335E46F-6C02-4AA7-870B-839F0C795C28}" type="presParOf" srcId="{A71335EA-6442-4338-9050-4DB95D47AF50}" destId="{57A30CE0-BB78-4F72-B8C4-93002B9526BB}" srcOrd="2" destOrd="0" presId="urn:microsoft.com/office/officeart/2005/8/layout/list1"/>
    <dgm:cxn modelId="{2917787D-2C2E-4FBA-9EAA-16DD75B4F2B5}" type="presParOf" srcId="{A71335EA-6442-4338-9050-4DB95D47AF50}" destId="{BC41FDA7-0DF6-4BB8-BB97-0760D6155566}" srcOrd="3" destOrd="0" presId="urn:microsoft.com/office/officeart/2005/8/layout/list1"/>
    <dgm:cxn modelId="{184BC561-9787-4972-BA1A-8845B621ACD4}" type="presParOf" srcId="{A71335EA-6442-4338-9050-4DB95D47AF50}" destId="{781C028F-603E-46C4-A8BC-7DC02CE7D9BF}" srcOrd="4" destOrd="0" presId="urn:microsoft.com/office/officeart/2005/8/layout/list1"/>
    <dgm:cxn modelId="{E2DE33E5-D567-4CFC-8E15-3CBB08CE1F12}" type="presParOf" srcId="{781C028F-603E-46C4-A8BC-7DC02CE7D9BF}" destId="{9D9C263D-5B49-49E0-9462-B2ABEAEEF9C9}" srcOrd="0" destOrd="0" presId="urn:microsoft.com/office/officeart/2005/8/layout/list1"/>
    <dgm:cxn modelId="{97517B95-597C-41E2-BE3B-D34238E16EDA}" type="presParOf" srcId="{781C028F-603E-46C4-A8BC-7DC02CE7D9BF}" destId="{C7179B8F-B89E-4A94-B419-B16AACB03688}" srcOrd="1" destOrd="0" presId="urn:microsoft.com/office/officeart/2005/8/layout/list1"/>
    <dgm:cxn modelId="{ADF397CC-F569-4A16-BB6E-731540D430B4}" type="presParOf" srcId="{A71335EA-6442-4338-9050-4DB95D47AF50}" destId="{8D627C02-54A1-43A7-97B1-7B504B4F5107}" srcOrd="5" destOrd="0" presId="urn:microsoft.com/office/officeart/2005/8/layout/list1"/>
    <dgm:cxn modelId="{0A61C9DD-F687-473F-9555-D4C52118F091}" type="presParOf" srcId="{A71335EA-6442-4338-9050-4DB95D47AF50}" destId="{AC50B72E-3211-4DC6-931F-C268A7F57584}" srcOrd="6" destOrd="0" presId="urn:microsoft.com/office/officeart/2005/8/layout/list1"/>
    <dgm:cxn modelId="{7D4A6221-E01A-4566-99F7-F8D76575731D}" type="presParOf" srcId="{A71335EA-6442-4338-9050-4DB95D47AF50}" destId="{7840DF90-76CB-4893-8EF2-A39DCF8A49DA}" srcOrd="7" destOrd="0" presId="urn:microsoft.com/office/officeart/2005/8/layout/list1"/>
    <dgm:cxn modelId="{9256A717-7831-45E1-A5FE-702B369A85E1}" type="presParOf" srcId="{A71335EA-6442-4338-9050-4DB95D47AF50}" destId="{5FF1C718-5EDB-450D-A998-E45F4E5672BB}" srcOrd="8" destOrd="0" presId="urn:microsoft.com/office/officeart/2005/8/layout/list1"/>
    <dgm:cxn modelId="{D6F2B99F-4971-4770-8FCB-B597BD8231F7}" type="presParOf" srcId="{5FF1C718-5EDB-450D-A998-E45F4E5672BB}" destId="{C7DCA053-92A2-4053-A2E0-B3FAF5969C45}" srcOrd="0" destOrd="0" presId="urn:microsoft.com/office/officeart/2005/8/layout/list1"/>
    <dgm:cxn modelId="{67F59845-617A-4022-AF46-D5D2E559C575}" type="presParOf" srcId="{5FF1C718-5EDB-450D-A998-E45F4E5672BB}" destId="{1A13404C-9479-437E-8F6E-0D5C799C6F74}" srcOrd="1" destOrd="0" presId="urn:microsoft.com/office/officeart/2005/8/layout/list1"/>
    <dgm:cxn modelId="{5137F030-42A6-437A-AD2D-CCE1E858A2C6}" type="presParOf" srcId="{A71335EA-6442-4338-9050-4DB95D47AF50}" destId="{486E2B22-F8C5-47B9-B944-35B4F414EE61}" srcOrd="9" destOrd="0" presId="urn:microsoft.com/office/officeart/2005/8/layout/list1"/>
    <dgm:cxn modelId="{DCE157E0-8FEC-4D05-BBBF-C355C863DE9B}" type="presParOf" srcId="{A71335EA-6442-4338-9050-4DB95D47AF50}" destId="{AB51B988-3FFD-4A8D-A66B-9299BC4ABC81}" srcOrd="10" destOrd="0" presId="urn:microsoft.com/office/officeart/2005/8/layout/list1"/>
    <dgm:cxn modelId="{A5FBEA89-08F9-4FD3-8D6D-ABCCCA62531E}" type="presParOf" srcId="{A71335EA-6442-4338-9050-4DB95D47AF50}" destId="{46016655-2245-47FB-B3B5-A8678C8AB825}" srcOrd="11" destOrd="0" presId="urn:microsoft.com/office/officeart/2005/8/layout/list1"/>
    <dgm:cxn modelId="{C5A3E1FD-A835-496D-A232-B84726848C5B}" type="presParOf" srcId="{A71335EA-6442-4338-9050-4DB95D47AF50}" destId="{D8C21872-7F7A-460E-BF88-19E1E2EA7FFA}" srcOrd="12" destOrd="0" presId="urn:microsoft.com/office/officeart/2005/8/layout/list1"/>
    <dgm:cxn modelId="{C66149F6-35CF-4947-9D9C-21A15B9BA687}" type="presParOf" srcId="{D8C21872-7F7A-460E-BF88-19E1E2EA7FFA}" destId="{B1FD5874-53E4-47C7-BE4A-CA4EDBF2ACD2}" srcOrd="0" destOrd="0" presId="urn:microsoft.com/office/officeart/2005/8/layout/list1"/>
    <dgm:cxn modelId="{90E60972-2212-4DF6-9F9F-72F626890195}" type="presParOf" srcId="{D8C21872-7F7A-460E-BF88-19E1E2EA7FFA}" destId="{AB709754-E2F3-4264-A922-29CD2F95B85C}" srcOrd="1" destOrd="0" presId="urn:microsoft.com/office/officeart/2005/8/layout/list1"/>
    <dgm:cxn modelId="{8895F294-B977-4EB5-9F43-FD46633674AE}" type="presParOf" srcId="{A71335EA-6442-4338-9050-4DB95D47AF50}" destId="{43B86D5E-D213-4A02-9207-03F8F7F7571B}" srcOrd="13" destOrd="0" presId="urn:microsoft.com/office/officeart/2005/8/layout/list1"/>
    <dgm:cxn modelId="{41B0B193-9B49-4060-AE5F-D6CAE1A1A269}" type="presParOf" srcId="{A71335EA-6442-4338-9050-4DB95D47AF50}" destId="{A3B5469C-A01F-4C0A-BAA1-F3A49CA84027}" srcOrd="14" destOrd="0" presId="urn:microsoft.com/office/officeart/2005/8/layout/list1"/>
    <dgm:cxn modelId="{06E66ECB-B5E9-41CA-A9A6-27881B243C8C}" type="presParOf" srcId="{A71335EA-6442-4338-9050-4DB95D47AF50}" destId="{4FB7762A-8447-494E-A0A7-B947494F239B}" srcOrd="15" destOrd="0" presId="urn:microsoft.com/office/officeart/2005/8/layout/list1"/>
    <dgm:cxn modelId="{D9323476-05E6-4C01-B097-7D468D2884AF}" type="presParOf" srcId="{A71335EA-6442-4338-9050-4DB95D47AF50}" destId="{B50FD8FD-CE60-4489-B66B-8432D84DA76D}" srcOrd="16" destOrd="0" presId="urn:microsoft.com/office/officeart/2005/8/layout/list1"/>
    <dgm:cxn modelId="{480D4961-CD45-4853-B932-7FF155B4C8B5}" type="presParOf" srcId="{B50FD8FD-CE60-4489-B66B-8432D84DA76D}" destId="{EE5D8656-7F1A-4776-A45D-304EC1283E5B}" srcOrd="0" destOrd="0" presId="urn:microsoft.com/office/officeart/2005/8/layout/list1"/>
    <dgm:cxn modelId="{33BDB680-0DEC-4EBD-A108-2BF577F43FA0}" type="presParOf" srcId="{B50FD8FD-CE60-4489-B66B-8432D84DA76D}" destId="{F29B9775-1EF1-4810-8817-DB5D7D528031}" srcOrd="1" destOrd="0" presId="urn:microsoft.com/office/officeart/2005/8/layout/list1"/>
    <dgm:cxn modelId="{222E2F8E-4B35-4D78-9450-FE5C93FD9954}" type="presParOf" srcId="{A71335EA-6442-4338-9050-4DB95D47AF50}" destId="{C2CCF395-E4DF-4ED9-8D09-6FE440ABFEC1}" srcOrd="17" destOrd="0" presId="urn:microsoft.com/office/officeart/2005/8/layout/list1"/>
    <dgm:cxn modelId="{A10BE210-5673-4BE9-9C33-B87556AE94E5}" type="presParOf" srcId="{A71335EA-6442-4338-9050-4DB95D47AF50}" destId="{292471A9-CC03-4158-9EA9-A45F4781AB2F}" srcOrd="18" destOrd="0" presId="urn:microsoft.com/office/officeart/2005/8/layout/list1"/>
    <dgm:cxn modelId="{15822BA2-FEF8-40E9-AF51-DFE29EC244BB}" type="presParOf" srcId="{A71335EA-6442-4338-9050-4DB95D47AF50}" destId="{A9BD7912-CE0F-4340-9ECF-FADA8F92F678}" srcOrd="19" destOrd="0" presId="urn:microsoft.com/office/officeart/2005/8/layout/list1"/>
    <dgm:cxn modelId="{39D08EC2-FE1B-43F8-A051-1EF6AC47EFCD}" type="presParOf" srcId="{A71335EA-6442-4338-9050-4DB95D47AF50}" destId="{27EC4756-FF8D-4FA6-9270-46AD24609F69}" srcOrd="20" destOrd="0" presId="urn:microsoft.com/office/officeart/2005/8/layout/list1"/>
    <dgm:cxn modelId="{4F75B730-265C-459D-961A-F52F3B9973C7}" type="presParOf" srcId="{27EC4756-FF8D-4FA6-9270-46AD24609F69}" destId="{34DB0574-2DA8-4C3D-8623-0B278FE9E932}" srcOrd="0" destOrd="0" presId="urn:microsoft.com/office/officeart/2005/8/layout/list1"/>
    <dgm:cxn modelId="{596EDFBE-7A3B-4FAC-8E34-82F8B72CE45B}" type="presParOf" srcId="{27EC4756-FF8D-4FA6-9270-46AD24609F69}" destId="{4069C0EA-4ACF-4380-9396-EBF48D5A1540}" srcOrd="1" destOrd="0" presId="urn:microsoft.com/office/officeart/2005/8/layout/list1"/>
    <dgm:cxn modelId="{BE880A38-FBFC-4FBD-A6A9-03DEB85BABB8}" type="presParOf" srcId="{A71335EA-6442-4338-9050-4DB95D47AF50}" destId="{F8316400-F537-42EF-8095-EE25E83B3910}" srcOrd="21" destOrd="0" presId="urn:microsoft.com/office/officeart/2005/8/layout/list1"/>
    <dgm:cxn modelId="{2BB33FFE-8047-4A10-A933-4FFF97A81043}" type="presParOf" srcId="{A71335EA-6442-4338-9050-4DB95D47AF50}" destId="{5B23C07E-F4E5-43EC-A43B-5F06DB3B0B3E}" srcOrd="22" destOrd="0" presId="urn:microsoft.com/office/officeart/2005/8/layout/list1"/>
    <dgm:cxn modelId="{829FC0F7-052B-449A-9AB0-0453DD1C7D8B}" type="presParOf" srcId="{A71335EA-6442-4338-9050-4DB95D47AF50}" destId="{A18C71D0-2544-46F0-8BDA-1199AA77A05C}" srcOrd="23" destOrd="0" presId="urn:microsoft.com/office/officeart/2005/8/layout/list1"/>
    <dgm:cxn modelId="{697F0853-C87F-47E1-A5C2-AA335ABAA2FA}" type="presParOf" srcId="{A71335EA-6442-4338-9050-4DB95D47AF50}" destId="{CB9E8253-A855-4574-87FD-EC9EC30ED753}" srcOrd="24" destOrd="0" presId="urn:microsoft.com/office/officeart/2005/8/layout/list1"/>
    <dgm:cxn modelId="{0E98217A-334D-4515-874E-967052A895B6}" type="presParOf" srcId="{CB9E8253-A855-4574-87FD-EC9EC30ED753}" destId="{1B32000C-F6BF-4A71-B081-0BB16FF24C14}" srcOrd="0" destOrd="0" presId="urn:microsoft.com/office/officeart/2005/8/layout/list1"/>
    <dgm:cxn modelId="{4C03FB41-3967-4BFD-8BBA-E9A275F45D0A}" type="presParOf" srcId="{CB9E8253-A855-4574-87FD-EC9EC30ED753}" destId="{2F2C8F19-7FFC-4948-AC21-868E24517A83}" srcOrd="1" destOrd="0" presId="urn:microsoft.com/office/officeart/2005/8/layout/list1"/>
    <dgm:cxn modelId="{7763A898-DDF0-4279-9D2A-F623EAE7C033}" type="presParOf" srcId="{A71335EA-6442-4338-9050-4DB95D47AF50}" destId="{609B6355-B864-405A-A95D-409A50385617}" srcOrd="25" destOrd="0" presId="urn:microsoft.com/office/officeart/2005/8/layout/list1"/>
    <dgm:cxn modelId="{D54F0850-BBFD-4970-9553-F2D4E330F3B1}" type="presParOf" srcId="{A71335EA-6442-4338-9050-4DB95D47AF50}" destId="{5FC1C86B-73CE-4CBD-A42C-D162B0C809E7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EF3676-0546-4E96-90A5-04A9233D1C6A}" type="doc">
      <dgm:prSet loTypeId="urn:microsoft.com/office/officeart/2005/8/layout/hList7#5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B57C98C-2C68-48CC-B23F-5BB1E0E28BE2}">
      <dgm:prSet phldrT="[Текст]" custT="1"/>
      <dgm:spPr/>
      <dgm:t>
        <a:bodyPr/>
        <a:lstStyle/>
        <a:p>
          <a:r>
            <a:rPr lang="ru-RU" sz="1400" b="0" i="0" baseline="0" dirty="0" smtClean="0">
              <a:latin typeface="Times New Roman" pitchFamily="18" charset="0"/>
            </a:rPr>
            <a:t>Муниципальные программы города Заречного (проекты муниципальных программ, проекты изменений муниципальных программ</a:t>
          </a:r>
          <a:r>
            <a:rPr lang="ru-RU" sz="1400" b="1" i="1" baseline="0" dirty="0" smtClean="0">
              <a:latin typeface="Times New Roman" pitchFamily="18" charset="0"/>
            </a:rPr>
            <a:t>)</a:t>
          </a:r>
          <a:endParaRPr lang="ru-RU" sz="1400" b="1" i="1" baseline="0" dirty="0">
            <a:latin typeface="Times New Roman" pitchFamily="18" charset="0"/>
          </a:endParaRPr>
        </a:p>
      </dgm:t>
    </dgm:pt>
    <dgm:pt modelId="{E3B0447A-D789-409C-8712-05F49980AEF0}" type="sibTrans" cxnId="{6B00F539-BBE3-46FE-AD5E-A4D89968F4A2}">
      <dgm:prSet/>
      <dgm:spPr/>
      <dgm:t>
        <a:bodyPr/>
        <a:lstStyle/>
        <a:p>
          <a:endParaRPr lang="ru-RU"/>
        </a:p>
      </dgm:t>
    </dgm:pt>
    <dgm:pt modelId="{8E29E259-A26D-499D-A42A-63C6C65FCD27}" type="parTrans" cxnId="{6B00F539-BBE3-46FE-AD5E-A4D89968F4A2}">
      <dgm:prSet/>
      <dgm:spPr/>
      <dgm:t>
        <a:bodyPr/>
        <a:lstStyle/>
        <a:p>
          <a:endParaRPr lang="ru-RU"/>
        </a:p>
      </dgm:t>
    </dgm:pt>
    <dgm:pt modelId="{CE5257EE-9902-44CE-BE30-4830B04E83CB}">
      <dgm:prSet phldrT="[Текст]" custT="1"/>
      <dgm:spPr/>
      <dgm:t>
        <a:bodyPr/>
        <a:lstStyle/>
        <a:p>
          <a:r>
            <a:rPr lang="ru-RU" sz="1400" b="0" i="0" baseline="0" dirty="0" smtClean="0">
              <a:latin typeface="Times New Roman" pitchFamily="18" charset="0"/>
            </a:rPr>
            <a:t>Прогноз социально-экономического развития города</a:t>
          </a:r>
          <a:endParaRPr lang="ru-RU" sz="1400" b="0" i="0" baseline="0" dirty="0">
            <a:latin typeface="Times New Roman" pitchFamily="18" charset="0"/>
          </a:endParaRPr>
        </a:p>
      </dgm:t>
    </dgm:pt>
    <dgm:pt modelId="{A182F6CF-A62A-4E52-AD81-6BCDB8BD70F4}" type="sibTrans" cxnId="{81425980-3DAF-41D3-9E13-624D8A4FE1E3}">
      <dgm:prSet/>
      <dgm:spPr/>
      <dgm:t>
        <a:bodyPr/>
        <a:lstStyle/>
        <a:p>
          <a:endParaRPr lang="ru-RU"/>
        </a:p>
      </dgm:t>
    </dgm:pt>
    <dgm:pt modelId="{FD2ED189-11E5-440C-B6F7-183A480EDD90}" type="parTrans" cxnId="{81425980-3DAF-41D3-9E13-624D8A4FE1E3}">
      <dgm:prSet/>
      <dgm:spPr/>
      <dgm:t>
        <a:bodyPr/>
        <a:lstStyle/>
        <a:p>
          <a:endParaRPr lang="ru-RU"/>
        </a:p>
      </dgm:t>
    </dgm:pt>
    <dgm:pt modelId="{26C75F07-BAD6-453C-B98A-776DA8237960}">
      <dgm:prSet phldrT="[Текст]" custT="1"/>
      <dgm:spPr/>
      <dgm:t>
        <a:bodyPr/>
        <a:lstStyle/>
        <a:p>
          <a:r>
            <a:rPr lang="ru-RU" sz="1400" b="0" i="0" baseline="0" dirty="0" smtClean="0">
              <a:latin typeface="Times New Roman" pitchFamily="18" charset="0"/>
            </a:rPr>
            <a:t>Основные направления бюджетной  и налоговой политики</a:t>
          </a:r>
          <a:endParaRPr lang="ru-RU" sz="1400" b="0" i="0" baseline="0" dirty="0">
            <a:latin typeface="Times New Roman" pitchFamily="18" charset="0"/>
          </a:endParaRPr>
        </a:p>
      </dgm:t>
    </dgm:pt>
    <dgm:pt modelId="{AD9411DB-9E7A-4F51-B202-D19B52C7074E}" type="sibTrans" cxnId="{114A6BBB-116A-4F2E-ADA3-659405C0F18C}">
      <dgm:prSet/>
      <dgm:spPr/>
      <dgm:t>
        <a:bodyPr/>
        <a:lstStyle/>
        <a:p>
          <a:endParaRPr lang="ru-RU"/>
        </a:p>
      </dgm:t>
    </dgm:pt>
    <dgm:pt modelId="{01BAF119-947C-403A-A289-96AE039F09B4}" type="parTrans" cxnId="{114A6BBB-116A-4F2E-ADA3-659405C0F18C}">
      <dgm:prSet/>
      <dgm:spPr/>
      <dgm:t>
        <a:bodyPr/>
        <a:lstStyle/>
        <a:p>
          <a:endParaRPr lang="ru-RU"/>
        </a:p>
      </dgm:t>
    </dgm:pt>
    <dgm:pt modelId="{7CBA54BB-C304-4AF3-B46E-76B251FEE674}">
      <dgm:prSet/>
      <dgm:spPr/>
      <dgm:t>
        <a:bodyPr/>
        <a:lstStyle/>
        <a:p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Стратегия социально-экономического развития ЗАТО                  г. Заречный Пензенской области </a:t>
          </a:r>
        </a:p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36B8967B-28CA-46DA-AEB3-9E29913A334A}" type="parTrans" cxnId="{14461C51-7583-4972-BBD6-821A59955D92}">
      <dgm:prSet/>
      <dgm:spPr/>
      <dgm:t>
        <a:bodyPr/>
        <a:lstStyle/>
        <a:p>
          <a:endParaRPr lang="ru-RU"/>
        </a:p>
      </dgm:t>
    </dgm:pt>
    <dgm:pt modelId="{6C866FBB-1CB8-45AD-8095-F381E71E0A6C}" type="sibTrans" cxnId="{14461C51-7583-4972-BBD6-821A59955D92}">
      <dgm:prSet/>
      <dgm:spPr/>
      <dgm:t>
        <a:bodyPr/>
        <a:lstStyle/>
        <a:p>
          <a:endParaRPr lang="ru-RU"/>
        </a:p>
      </dgm:t>
    </dgm:pt>
    <dgm:pt modelId="{2EDBE38A-2D63-41A8-8F1F-7D0BB590A561}" type="pres">
      <dgm:prSet presAssocID="{E3EF3676-0546-4E96-90A5-04A9233D1C6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6375A01-9D4C-466D-891B-E039AFE629E7}" type="pres">
      <dgm:prSet presAssocID="{E3EF3676-0546-4E96-90A5-04A9233D1C6A}" presName="fgShape" presStyleLbl="fgShp" presStyleIdx="0" presStyleCnt="1" custScaleY="69321"/>
      <dgm:spPr/>
    </dgm:pt>
    <dgm:pt modelId="{D30532F7-46D8-46E9-86A3-2AF4DFDF36F4}" type="pres">
      <dgm:prSet presAssocID="{E3EF3676-0546-4E96-90A5-04A9233D1C6A}" presName="linComp" presStyleCnt="0"/>
      <dgm:spPr/>
    </dgm:pt>
    <dgm:pt modelId="{5527DA57-C818-4DA9-8C55-48F3C76879F8}" type="pres">
      <dgm:prSet presAssocID="{7CBA54BB-C304-4AF3-B46E-76B251FEE674}" presName="compNode" presStyleCnt="0"/>
      <dgm:spPr/>
    </dgm:pt>
    <dgm:pt modelId="{31650504-24D2-4892-9C24-2230B8CB3009}" type="pres">
      <dgm:prSet presAssocID="{7CBA54BB-C304-4AF3-B46E-76B251FEE674}" presName="bkgdShape" presStyleLbl="node1" presStyleIdx="0" presStyleCnt="4"/>
      <dgm:spPr/>
      <dgm:t>
        <a:bodyPr/>
        <a:lstStyle/>
        <a:p>
          <a:endParaRPr lang="ru-RU"/>
        </a:p>
      </dgm:t>
    </dgm:pt>
    <dgm:pt modelId="{49404141-345C-4B83-AF94-50D40B0E8B32}" type="pres">
      <dgm:prSet presAssocID="{7CBA54BB-C304-4AF3-B46E-76B251FEE674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E539B6-2485-48E0-B6C3-9041373C1CDB}" type="pres">
      <dgm:prSet presAssocID="{7CBA54BB-C304-4AF3-B46E-76B251FEE674}" presName="invisiNode" presStyleLbl="node1" presStyleIdx="0" presStyleCnt="4"/>
      <dgm:spPr/>
    </dgm:pt>
    <dgm:pt modelId="{06677F09-51EF-49C4-AF6A-9E20D576F7D7}" type="pres">
      <dgm:prSet presAssocID="{7CBA54BB-C304-4AF3-B46E-76B251FEE674}" presName="imagNode" presStyleLbl="fgImgPlace1" presStyleIdx="0" presStyleCnt="4" custScaleX="104735" custScaleY="93174" custLinFactNeighborX="-2438" custLinFactNeighborY="569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  <dgm:t>
        <a:bodyPr/>
        <a:lstStyle/>
        <a:p>
          <a:endParaRPr lang="ru-RU"/>
        </a:p>
      </dgm:t>
    </dgm:pt>
    <dgm:pt modelId="{5CFCA0B7-31C8-4FE5-91DC-A88B9D14890E}" type="pres">
      <dgm:prSet presAssocID="{6C866FBB-1CB8-45AD-8095-F381E71E0A6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9A59FFF-3DEC-4551-996E-0BE0A0978E0D}" type="pres">
      <dgm:prSet presAssocID="{26C75F07-BAD6-453C-B98A-776DA8237960}" presName="compNode" presStyleCnt="0"/>
      <dgm:spPr/>
    </dgm:pt>
    <dgm:pt modelId="{51FD50C2-0E38-4C0A-A42A-4F6998779324}" type="pres">
      <dgm:prSet presAssocID="{26C75F07-BAD6-453C-B98A-776DA8237960}" presName="bkgdShape" presStyleLbl="node1" presStyleIdx="1" presStyleCnt="4"/>
      <dgm:spPr/>
      <dgm:t>
        <a:bodyPr/>
        <a:lstStyle/>
        <a:p>
          <a:endParaRPr lang="ru-RU"/>
        </a:p>
      </dgm:t>
    </dgm:pt>
    <dgm:pt modelId="{560B4BC9-BDED-494B-83FE-005E8885B814}" type="pres">
      <dgm:prSet presAssocID="{26C75F07-BAD6-453C-B98A-776DA8237960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8B75C5-288D-4A55-8106-2860609C2794}" type="pres">
      <dgm:prSet presAssocID="{26C75F07-BAD6-453C-B98A-776DA8237960}" presName="invisiNode" presStyleLbl="node1" presStyleIdx="1" presStyleCnt="4"/>
      <dgm:spPr/>
    </dgm:pt>
    <dgm:pt modelId="{9D9A7B6A-9C25-4ECC-9C09-237DC5CC7C37}" type="pres">
      <dgm:prSet presAssocID="{26C75F07-BAD6-453C-B98A-776DA8237960}" presName="imagNode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5913C63-170E-4FE4-B3A5-1C1DDAECA564}" type="pres">
      <dgm:prSet presAssocID="{AD9411DB-9E7A-4F51-B202-D19B52C7074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C24A8CB-F503-4641-81EC-FC0B385CD7F2}" type="pres">
      <dgm:prSet presAssocID="{CE5257EE-9902-44CE-BE30-4830B04E83CB}" presName="compNode" presStyleCnt="0"/>
      <dgm:spPr/>
    </dgm:pt>
    <dgm:pt modelId="{615981F4-762D-43C4-A983-57DB4B199664}" type="pres">
      <dgm:prSet presAssocID="{CE5257EE-9902-44CE-BE30-4830B04E83CB}" presName="bkgdShape" presStyleLbl="node1" presStyleIdx="2" presStyleCnt="4" custLinFactNeighborX="-894" custLinFactNeighborY="-4601"/>
      <dgm:spPr/>
      <dgm:t>
        <a:bodyPr/>
        <a:lstStyle/>
        <a:p>
          <a:endParaRPr lang="ru-RU"/>
        </a:p>
      </dgm:t>
    </dgm:pt>
    <dgm:pt modelId="{7A39BEA1-53F9-4445-90CB-C7735EC23521}" type="pres">
      <dgm:prSet presAssocID="{CE5257EE-9902-44CE-BE30-4830B04E83CB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5C9E2E-9159-4B52-B070-95D70E1CC273}" type="pres">
      <dgm:prSet presAssocID="{CE5257EE-9902-44CE-BE30-4830B04E83CB}" presName="invisiNode" presStyleLbl="node1" presStyleIdx="2" presStyleCnt="4"/>
      <dgm:spPr/>
    </dgm:pt>
    <dgm:pt modelId="{58F8A7D6-7F4F-4DC4-8E32-06FE3C57F48C}" type="pres">
      <dgm:prSet presAssocID="{CE5257EE-9902-44CE-BE30-4830B04E83CB}" presName="imagNode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553FC1E-F69D-48C4-AA9C-7F74B058CDC4}" type="pres">
      <dgm:prSet presAssocID="{A182F6CF-A62A-4E52-AD81-6BCDB8BD70F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0DCD55F-033D-41ED-8E26-2C4365D6D884}" type="pres">
      <dgm:prSet presAssocID="{1B57C98C-2C68-48CC-B23F-5BB1E0E28BE2}" presName="compNode" presStyleCnt="0"/>
      <dgm:spPr/>
    </dgm:pt>
    <dgm:pt modelId="{03EB388E-80AD-4921-8F92-A67D4FC6140A}" type="pres">
      <dgm:prSet presAssocID="{1B57C98C-2C68-48CC-B23F-5BB1E0E28BE2}" presName="bkgdShape" presStyleLbl="node1" presStyleIdx="3" presStyleCnt="4"/>
      <dgm:spPr/>
      <dgm:t>
        <a:bodyPr/>
        <a:lstStyle/>
        <a:p>
          <a:endParaRPr lang="ru-RU"/>
        </a:p>
      </dgm:t>
    </dgm:pt>
    <dgm:pt modelId="{99F07D37-DA7E-46CE-89C6-0A4E5F862F09}" type="pres">
      <dgm:prSet presAssocID="{1B57C98C-2C68-48CC-B23F-5BB1E0E28BE2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A1EAA3-549C-4B9C-8F3C-ADA5139FDE36}" type="pres">
      <dgm:prSet presAssocID="{1B57C98C-2C68-48CC-B23F-5BB1E0E28BE2}" presName="invisiNode" presStyleLbl="node1" presStyleIdx="3" presStyleCnt="4"/>
      <dgm:spPr/>
    </dgm:pt>
    <dgm:pt modelId="{34AA1FB6-BFB5-4A41-9551-7ECD78F19B3E}" type="pres">
      <dgm:prSet presAssocID="{1B57C98C-2C68-48CC-B23F-5BB1E0E28BE2}" presName="imagNode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2F90ABDE-FAA6-4D1B-AF9B-D96FBE25BA96}" type="presOf" srcId="{1B57C98C-2C68-48CC-B23F-5BB1E0E28BE2}" destId="{03EB388E-80AD-4921-8F92-A67D4FC6140A}" srcOrd="0" destOrd="0" presId="urn:microsoft.com/office/officeart/2005/8/layout/hList7#5"/>
    <dgm:cxn modelId="{C7C78DCA-0791-4256-A23A-4BB2A79DA84D}" type="presOf" srcId="{1B57C98C-2C68-48CC-B23F-5BB1E0E28BE2}" destId="{99F07D37-DA7E-46CE-89C6-0A4E5F862F09}" srcOrd="1" destOrd="0" presId="urn:microsoft.com/office/officeart/2005/8/layout/hList7#5"/>
    <dgm:cxn modelId="{F5467514-A8DF-4561-A933-511614759A56}" type="presOf" srcId="{CE5257EE-9902-44CE-BE30-4830B04E83CB}" destId="{7A39BEA1-53F9-4445-90CB-C7735EC23521}" srcOrd="1" destOrd="0" presId="urn:microsoft.com/office/officeart/2005/8/layout/hList7#5"/>
    <dgm:cxn modelId="{391895AF-E83B-4CD8-8846-7B40402884E8}" type="presOf" srcId="{26C75F07-BAD6-453C-B98A-776DA8237960}" destId="{51FD50C2-0E38-4C0A-A42A-4F6998779324}" srcOrd="0" destOrd="0" presId="urn:microsoft.com/office/officeart/2005/8/layout/hList7#5"/>
    <dgm:cxn modelId="{14461C51-7583-4972-BBD6-821A59955D92}" srcId="{E3EF3676-0546-4E96-90A5-04A9233D1C6A}" destId="{7CBA54BB-C304-4AF3-B46E-76B251FEE674}" srcOrd="0" destOrd="0" parTransId="{36B8967B-28CA-46DA-AEB3-9E29913A334A}" sibTransId="{6C866FBB-1CB8-45AD-8095-F381E71E0A6C}"/>
    <dgm:cxn modelId="{2849E27E-30E5-4D4E-9F60-287942B701CB}" type="presOf" srcId="{6C866FBB-1CB8-45AD-8095-F381E71E0A6C}" destId="{5CFCA0B7-31C8-4FE5-91DC-A88B9D14890E}" srcOrd="0" destOrd="0" presId="urn:microsoft.com/office/officeart/2005/8/layout/hList7#5"/>
    <dgm:cxn modelId="{114A6BBB-116A-4F2E-ADA3-659405C0F18C}" srcId="{E3EF3676-0546-4E96-90A5-04A9233D1C6A}" destId="{26C75F07-BAD6-453C-B98A-776DA8237960}" srcOrd="1" destOrd="0" parTransId="{01BAF119-947C-403A-A289-96AE039F09B4}" sibTransId="{AD9411DB-9E7A-4F51-B202-D19B52C7074E}"/>
    <dgm:cxn modelId="{45EA9D50-AB74-47A3-A17D-50BCB2A844CE}" type="presOf" srcId="{7CBA54BB-C304-4AF3-B46E-76B251FEE674}" destId="{31650504-24D2-4892-9C24-2230B8CB3009}" srcOrd="0" destOrd="0" presId="urn:microsoft.com/office/officeart/2005/8/layout/hList7#5"/>
    <dgm:cxn modelId="{E68C5F0A-474D-4EF0-9324-9DE25F494D28}" type="presOf" srcId="{A182F6CF-A62A-4E52-AD81-6BCDB8BD70F4}" destId="{2553FC1E-F69D-48C4-AA9C-7F74B058CDC4}" srcOrd="0" destOrd="0" presId="urn:microsoft.com/office/officeart/2005/8/layout/hList7#5"/>
    <dgm:cxn modelId="{C99C4427-B336-40FB-80BC-9FE300286E62}" type="presOf" srcId="{AD9411DB-9E7A-4F51-B202-D19B52C7074E}" destId="{B5913C63-170E-4FE4-B3A5-1C1DDAECA564}" srcOrd="0" destOrd="0" presId="urn:microsoft.com/office/officeart/2005/8/layout/hList7#5"/>
    <dgm:cxn modelId="{6B00F539-BBE3-46FE-AD5E-A4D89968F4A2}" srcId="{E3EF3676-0546-4E96-90A5-04A9233D1C6A}" destId="{1B57C98C-2C68-48CC-B23F-5BB1E0E28BE2}" srcOrd="3" destOrd="0" parTransId="{8E29E259-A26D-499D-A42A-63C6C65FCD27}" sibTransId="{E3B0447A-D789-409C-8712-05F49980AEF0}"/>
    <dgm:cxn modelId="{7115188F-F7F6-43FD-8B2D-753C3A0733D5}" type="presOf" srcId="{CE5257EE-9902-44CE-BE30-4830B04E83CB}" destId="{615981F4-762D-43C4-A983-57DB4B199664}" srcOrd="0" destOrd="0" presId="urn:microsoft.com/office/officeart/2005/8/layout/hList7#5"/>
    <dgm:cxn modelId="{FA443956-F0F9-4AB6-AABA-9D69844E1F58}" type="presOf" srcId="{26C75F07-BAD6-453C-B98A-776DA8237960}" destId="{560B4BC9-BDED-494B-83FE-005E8885B814}" srcOrd="1" destOrd="0" presId="urn:microsoft.com/office/officeart/2005/8/layout/hList7#5"/>
    <dgm:cxn modelId="{81425980-3DAF-41D3-9E13-624D8A4FE1E3}" srcId="{E3EF3676-0546-4E96-90A5-04A9233D1C6A}" destId="{CE5257EE-9902-44CE-BE30-4830B04E83CB}" srcOrd="2" destOrd="0" parTransId="{FD2ED189-11E5-440C-B6F7-183A480EDD90}" sibTransId="{A182F6CF-A62A-4E52-AD81-6BCDB8BD70F4}"/>
    <dgm:cxn modelId="{2FF0744E-2A2C-46DB-9219-F22BC4CD6BA4}" type="presOf" srcId="{E3EF3676-0546-4E96-90A5-04A9233D1C6A}" destId="{2EDBE38A-2D63-41A8-8F1F-7D0BB590A561}" srcOrd="0" destOrd="0" presId="urn:microsoft.com/office/officeart/2005/8/layout/hList7#5"/>
    <dgm:cxn modelId="{3E8245D6-7281-4D64-921D-FDD35D794F38}" type="presOf" srcId="{7CBA54BB-C304-4AF3-B46E-76B251FEE674}" destId="{49404141-345C-4B83-AF94-50D40B0E8B32}" srcOrd="1" destOrd="0" presId="urn:microsoft.com/office/officeart/2005/8/layout/hList7#5"/>
    <dgm:cxn modelId="{DAAC1B18-83BD-469A-8F25-D2E75095CB65}" type="presParOf" srcId="{2EDBE38A-2D63-41A8-8F1F-7D0BB590A561}" destId="{76375A01-9D4C-466D-891B-E039AFE629E7}" srcOrd="0" destOrd="0" presId="urn:microsoft.com/office/officeart/2005/8/layout/hList7#5"/>
    <dgm:cxn modelId="{E336D99B-523B-4DEE-A986-F74D37AE3C11}" type="presParOf" srcId="{2EDBE38A-2D63-41A8-8F1F-7D0BB590A561}" destId="{D30532F7-46D8-46E9-86A3-2AF4DFDF36F4}" srcOrd="1" destOrd="0" presId="urn:microsoft.com/office/officeart/2005/8/layout/hList7#5"/>
    <dgm:cxn modelId="{80637027-853E-4323-BF45-DBDD66CAB5FC}" type="presParOf" srcId="{D30532F7-46D8-46E9-86A3-2AF4DFDF36F4}" destId="{5527DA57-C818-4DA9-8C55-48F3C76879F8}" srcOrd="0" destOrd="0" presId="urn:microsoft.com/office/officeart/2005/8/layout/hList7#5"/>
    <dgm:cxn modelId="{582596B6-1416-4041-8798-1D5870EFE022}" type="presParOf" srcId="{5527DA57-C818-4DA9-8C55-48F3C76879F8}" destId="{31650504-24D2-4892-9C24-2230B8CB3009}" srcOrd="0" destOrd="0" presId="urn:microsoft.com/office/officeart/2005/8/layout/hList7#5"/>
    <dgm:cxn modelId="{6056AAA8-2E06-4DCD-9AD1-81E33CFA1CB6}" type="presParOf" srcId="{5527DA57-C818-4DA9-8C55-48F3C76879F8}" destId="{49404141-345C-4B83-AF94-50D40B0E8B32}" srcOrd="1" destOrd="0" presId="urn:microsoft.com/office/officeart/2005/8/layout/hList7#5"/>
    <dgm:cxn modelId="{C3FCF26C-CF33-4409-9000-138E542DFF8C}" type="presParOf" srcId="{5527DA57-C818-4DA9-8C55-48F3C76879F8}" destId="{A7E539B6-2485-48E0-B6C3-9041373C1CDB}" srcOrd="2" destOrd="0" presId="urn:microsoft.com/office/officeart/2005/8/layout/hList7#5"/>
    <dgm:cxn modelId="{18142FE7-6062-487B-B3B4-730CA575EEA0}" type="presParOf" srcId="{5527DA57-C818-4DA9-8C55-48F3C76879F8}" destId="{06677F09-51EF-49C4-AF6A-9E20D576F7D7}" srcOrd="3" destOrd="0" presId="urn:microsoft.com/office/officeart/2005/8/layout/hList7#5"/>
    <dgm:cxn modelId="{31240BEB-1758-4F87-AAEC-DBA86B15729A}" type="presParOf" srcId="{D30532F7-46D8-46E9-86A3-2AF4DFDF36F4}" destId="{5CFCA0B7-31C8-4FE5-91DC-A88B9D14890E}" srcOrd="1" destOrd="0" presId="urn:microsoft.com/office/officeart/2005/8/layout/hList7#5"/>
    <dgm:cxn modelId="{60DD091E-43F9-4C75-98A2-C2258C400FEF}" type="presParOf" srcId="{D30532F7-46D8-46E9-86A3-2AF4DFDF36F4}" destId="{E9A59FFF-3DEC-4551-996E-0BE0A0978E0D}" srcOrd="2" destOrd="0" presId="urn:microsoft.com/office/officeart/2005/8/layout/hList7#5"/>
    <dgm:cxn modelId="{309253B1-145C-433D-B11A-F59AF0951AE0}" type="presParOf" srcId="{E9A59FFF-3DEC-4551-996E-0BE0A0978E0D}" destId="{51FD50C2-0E38-4C0A-A42A-4F6998779324}" srcOrd="0" destOrd="0" presId="urn:microsoft.com/office/officeart/2005/8/layout/hList7#5"/>
    <dgm:cxn modelId="{AF2AD993-5A38-4383-9115-892788245EF8}" type="presParOf" srcId="{E9A59FFF-3DEC-4551-996E-0BE0A0978E0D}" destId="{560B4BC9-BDED-494B-83FE-005E8885B814}" srcOrd="1" destOrd="0" presId="urn:microsoft.com/office/officeart/2005/8/layout/hList7#5"/>
    <dgm:cxn modelId="{AE64DAE5-BC45-469F-8568-F67721F3DB14}" type="presParOf" srcId="{E9A59FFF-3DEC-4551-996E-0BE0A0978E0D}" destId="{498B75C5-288D-4A55-8106-2860609C2794}" srcOrd="2" destOrd="0" presId="urn:microsoft.com/office/officeart/2005/8/layout/hList7#5"/>
    <dgm:cxn modelId="{86FAAABA-8C09-4519-B5F7-E29F802B9005}" type="presParOf" srcId="{E9A59FFF-3DEC-4551-996E-0BE0A0978E0D}" destId="{9D9A7B6A-9C25-4ECC-9C09-237DC5CC7C37}" srcOrd="3" destOrd="0" presId="urn:microsoft.com/office/officeart/2005/8/layout/hList7#5"/>
    <dgm:cxn modelId="{00D1AE07-1AD1-4514-9582-761FC338B780}" type="presParOf" srcId="{D30532F7-46D8-46E9-86A3-2AF4DFDF36F4}" destId="{B5913C63-170E-4FE4-B3A5-1C1DDAECA564}" srcOrd="3" destOrd="0" presId="urn:microsoft.com/office/officeart/2005/8/layout/hList7#5"/>
    <dgm:cxn modelId="{6B38B6EC-781A-48B0-BE99-E4F01B95ED20}" type="presParOf" srcId="{D30532F7-46D8-46E9-86A3-2AF4DFDF36F4}" destId="{DC24A8CB-F503-4641-81EC-FC0B385CD7F2}" srcOrd="4" destOrd="0" presId="urn:microsoft.com/office/officeart/2005/8/layout/hList7#5"/>
    <dgm:cxn modelId="{349EB114-DA9D-43E8-B4DB-F39ADE807232}" type="presParOf" srcId="{DC24A8CB-F503-4641-81EC-FC0B385CD7F2}" destId="{615981F4-762D-43C4-A983-57DB4B199664}" srcOrd="0" destOrd="0" presId="urn:microsoft.com/office/officeart/2005/8/layout/hList7#5"/>
    <dgm:cxn modelId="{4C60E513-3AC3-4D97-91EA-CD954B21B7CD}" type="presParOf" srcId="{DC24A8CB-F503-4641-81EC-FC0B385CD7F2}" destId="{7A39BEA1-53F9-4445-90CB-C7735EC23521}" srcOrd="1" destOrd="0" presId="urn:microsoft.com/office/officeart/2005/8/layout/hList7#5"/>
    <dgm:cxn modelId="{72C4A8FB-7803-46D1-9A15-FAEBDD1D6604}" type="presParOf" srcId="{DC24A8CB-F503-4641-81EC-FC0B385CD7F2}" destId="{765C9E2E-9159-4B52-B070-95D70E1CC273}" srcOrd="2" destOrd="0" presId="urn:microsoft.com/office/officeart/2005/8/layout/hList7#5"/>
    <dgm:cxn modelId="{93BC2F09-00D5-4982-9231-6861B2D2DAAE}" type="presParOf" srcId="{DC24A8CB-F503-4641-81EC-FC0B385CD7F2}" destId="{58F8A7D6-7F4F-4DC4-8E32-06FE3C57F48C}" srcOrd="3" destOrd="0" presId="urn:microsoft.com/office/officeart/2005/8/layout/hList7#5"/>
    <dgm:cxn modelId="{74EDDAA7-6601-485C-AA15-D01C76291028}" type="presParOf" srcId="{D30532F7-46D8-46E9-86A3-2AF4DFDF36F4}" destId="{2553FC1E-F69D-48C4-AA9C-7F74B058CDC4}" srcOrd="5" destOrd="0" presId="urn:microsoft.com/office/officeart/2005/8/layout/hList7#5"/>
    <dgm:cxn modelId="{05DED105-046D-4C3B-8F77-F6CB2EF1C919}" type="presParOf" srcId="{D30532F7-46D8-46E9-86A3-2AF4DFDF36F4}" destId="{90DCD55F-033D-41ED-8E26-2C4365D6D884}" srcOrd="6" destOrd="0" presId="urn:microsoft.com/office/officeart/2005/8/layout/hList7#5"/>
    <dgm:cxn modelId="{B32CB378-BAD3-4C54-834D-6C2042100D67}" type="presParOf" srcId="{90DCD55F-033D-41ED-8E26-2C4365D6D884}" destId="{03EB388E-80AD-4921-8F92-A67D4FC6140A}" srcOrd="0" destOrd="0" presId="urn:microsoft.com/office/officeart/2005/8/layout/hList7#5"/>
    <dgm:cxn modelId="{A06B7373-9822-410C-A2CA-D7BDFDD3C16C}" type="presParOf" srcId="{90DCD55F-033D-41ED-8E26-2C4365D6D884}" destId="{99F07D37-DA7E-46CE-89C6-0A4E5F862F09}" srcOrd="1" destOrd="0" presId="urn:microsoft.com/office/officeart/2005/8/layout/hList7#5"/>
    <dgm:cxn modelId="{E4B1EA06-559B-4215-9AA6-7811E36F5583}" type="presParOf" srcId="{90DCD55F-033D-41ED-8E26-2C4365D6D884}" destId="{81A1EAA3-549C-4B9C-8F3C-ADA5139FDE36}" srcOrd="2" destOrd="0" presId="urn:microsoft.com/office/officeart/2005/8/layout/hList7#5"/>
    <dgm:cxn modelId="{7D68F3A1-8673-42BD-8703-AD4B843DD3C4}" type="presParOf" srcId="{90DCD55F-033D-41ED-8E26-2C4365D6D884}" destId="{34AA1FB6-BFB5-4A41-9551-7ECD78F19B3E}" srcOrd="3" destOrd="0" presId="urn:microsoft.com/office/officeart/2005/8/layout/hList7#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35AE10-F68F-48F5-8CEC-203E326DE853}" type="doc">
      <dgm:prSet loTypeId="urn:microsoft.com/office/officeart/2005/8/layout/vList4#5" loCatId="list" qsTypeId="urn:microsoft.com/office/officeart/2005/8/quickstyle/3d3" qsCatId="3D" csTypeId="urn:microsoft.com/office/officeart/2005/8/colors/colorful1#5" csCatId="colorful" phldr="1"/>
      <dgm:spPr/>
      <dgm:t>
        <a:bodyPr/>
        <a:lstStyle/>
        <a:p>
          <a:endParaRPr lang="ru-RU"/>
        </a:p>
      </dgm:t>
    </dgm:pt>
    <dgm:pt modelId="{61869298-48F3-4C91-B454-7F70BCCE31AF}">
      <dgm:prSet custT="1"/>
      <dgm:spPr/>
      <dgm:t>
        <a:bodyPr/>
        <a:lstStyle/>
        <a:p>
          <a:pPr algn="ctr"/>
          <a:r>
            <a:rPr lang="ru-RU" sz="1600" b="0" i="0" baseline="0" smtClean="0">
              <a:latin typeface="Times New Roman" pitchFamily="18" charset="0"/>
            </a:rPr>
            <a:t>Послание Президента Российской Федерации Федеральному Собранию Российской Федерации, определяющее </a:t>
          </a:r>
          <a:r>
            <a:rPr lang="ru-RU" sz="1600" b="0" i="0" smtClean="0"/>
            <a:t>стратегическое направление развития</a:t>
          </a:r>
          <a:r>
            <a:rPr lang="ru-RU" sz="1600" b="0" i="0" u="none" smtClean="0"/>
            <a:t> государства</a:t>
          </a:r>
          <a:endParaRPr lang="ru-RU" sz="1600" b="0" i="0" baseline="0" dirty="0">
            <a:latin typeface="Times New Roman" pitchFamily="18" charset="0"/>
          </a:endParaRPr>
        </a:p>
      </dgm:t>
    </dgm:pt>
    <dgm:pt modelId="{C1E46CE7-3F26-41C7-81B5-C41AF6F53EB9}" type="parTrans" cxnId="{BA53EBCF-1311-4156-9F91-787AA3B4C4F2}">
      <dgm:prSet/>
      <dgm:spPr/>
      <dgm:t>
        <a:bodyPr/>
        <a:lstStyle/>
        <a:p>
          <a:endParaRPr lang="ru-RU"/>
        </a:p>
      </dgm:t>
    </dgm:pt>
    <dgm:pt modelId="{C09ABF24-E8C0-47A7-B14D-C77F2F5B5D10}" type="sibTrans" cxnId="{BA53EBCF-1311-4156-9F91-787AA3B4C4F2}">
      <dgm:prSet/>
      <dgm:spPr/>
      <dgm:t>
        <a:bodyPr/>
        <a:lstStyle/>
        <a:p>
          <a:endParaRPr lang="ru-RU"/>
        </a:p>
      </dgm:t>
    </dgm:pt>
    <dgm:pt modelId="{44B2BC18-1C6D-46F9-82EC-15F4C13BB7DE}" type="pres">
      <dgm:prSet presAssocID="{2235AE10-F68F-48F5-8CEC-203E326DE85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511C55-72B1-423D-BBDC-0EB679F6E47A}" type="pres">
      <dgm:prSet presAssocID="{61869298-48F3-4C91-B454-7F70BCCE31AF}" presName="comp" presStyleCnt="0"/>
      <dgm:spPr/>
    </dgm:pt>
    <dgm:pt modelId="{427E82E7-A1FB-48DB-8919-713E74D0AEBA}" type="pres">
      <dgm:prSet presAssocID="{61869298-48F3-4C91-B454-7F70BCCE31AF}" presName="box" presStyleLbl="node1" presStyleIdx="0" presStyleCnt="1"/>
      <dgm:spPr/>
      <dgm:t>
        <a:bodyPr/>
        <a:lstStyle/>
        <a:p>
          <a:endParaRPr lang="ru-RU"/>
        </a:p>
      </dgm:t>
    </dgm:pt>
    <dgm:pt modelId="{1BAEFD6D-E513-41E4-8EFA-8D9462F9AE13}" type="pres">
      <dgm:prSet presAssocID="{61869298-48F3-4C91-B454-7F70BCCE31AF}" presName="img" presStyleLbl="fgImgPlace1" presStyleIdx="0" presStyleCnt="1"/>
      <dgm:spPr/>
    </dgm:pt>
    <dgm:pt modelId="{8049E14C-0479-4C9D-A42E-11B00BB45440}" type="pres">
      <dgm:prSet presAssocID="{61869298-48F3-4C91-B454-7F70BCCE31AF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A5F981-4DC3-4CBF-8ADC-A5063AE3260F}" type="presOf" srcId="{2235AE10-F68F-48F5-8CEC-203E326DE853}" destId="{44B2BC18-1C6D-46F9-82EC-15F4C13BB7DE}" srcOrd="0" destOrd="0" presId="urn:microsoft.com/office/officeart/2005/8/layout/vList4#5"/>
    <dgm:cxn modelId="{3E11245A-B5CE-4727-AC05-FE39CEA7EA51}" type="presOf" srcId="{61869298-48F3-4C91-B454-7F70BCCE31AF}" destId="{427E82E7-A1FB-48DB-8919-713E74D0AEBA}" srcOrd="0" destOrd="0" presId="urn:microsoft.com/office/officeart/2005/8/layout/vList4#5"/>
    <dgm:cxn modelId="{BA53EBCF-1311-4156-9F91-787AA3B4C4F2}" srcId="{2235AE10-F68F-48F5-8CEC-203E326DE853}" destId="{61869298-48F3-4C91-B454-7F70BCCE31AF}" srcOrd="0" destOrd="0" parTransId="{C1E46CE7-3F26-41C7-81B5-C41AF6F53EB9}" sibTransId="{C09ABF24-E8C0-47A7-B14D-C77F2F5B5D10}"/>
    <dgm:cxn modelId="{1B538F41-15D0-4A76-9279-BF72A67AEF52}" type="presOf" srcId="{61869298-48F3-4C91-B454-7F70BCCE31AF}" destId="{8049E14C-0479-4C9D-A42E-11B00BB45440}" srcOrd="1" destOrd="0" presId="urn:microsoft.com/office/officeart/2005/8/layout/vList4#5"/>
    <dgm:cxn modelId="{69CCE064-E66A-4866-8FC8-649F8200902C}" type="presParOf" srcId="{44B2BC18-1C6D-46F9-82EC-15F4C13BB7DE}" destId="{79511C55-72B1-423D-BBDC-0EB679F6E47A}" srcOrd="0" destOrd="0" presId="urn:microsoft.com/office/officeart/2005/8/layout/vList4#5"/>
    <dgm:cxn modelId="{928FD27D-D560-4678-B558-7637A82FABD0}" type="presParOf" srcId="{79511C55-72B1-423D-BBDC-0EB679F6E47A}" destId="{427E82E7-A1FB-48DB-8919-713E74D0AEBA}" srcOrd="0" destOrd="0" presId="urn:microsoft.com/office/officeart/2005/8/layout/vList4#5"/>
    <dgm:cxn modelId="{C171337A-BFAB-4092-A5E6-E3A84224BD02}" type="presParOf" srcId="{79511C55-72B1-423D-BBDC-0EB679F6E47A}" destId="{1BAEFD6D-E513-41E4-8EFA-8D9462F9AE13}" srcOrd="1" destOrd="0" presId="urn:microsoft.com/office/officeart/2005/8/layout/vList4#5"/>
    <dgm:cxn modelId="{DB39FCFC-65E2-4163-8876-1C8760701AEB}" type="presParOf" srcId="{79511C55-72B1-423D-BBDC-0EB679F6E47A}" destId="{8049E14C-0479-4C9D-A42E-11B00BB45440}" srcOrd="2" destOrd="0" presId="urn:microsoft.com/office/officeart/2005/8/layout/vList4#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FE771A0-DAA9-4D4A-99D5-14455659DCD5}" type="doc">
      <dgm:prSet loTypeId="urn:microsoft.com/office/officeart/2005/8/layout/hierarchy1" loCatId="hierarchy" qsTypeId="urn:microsoft.com/office/officeart/2005/8/quickstyle/simple1#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798916BF-921A-45B2-ADE4-32683418A60D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Доходы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10F2532D-92F8-4D0F-87F1-F7C8B2767CF8}" type="parTrans" cxnId="{DD6F1826-33CA-45D1-A8B7-981397DC905D}">
      <dgm:prSet/>
      <dgm:spPr/>
      <dgm:t>
        <a:bodyPr/>
        <a:lstStyle/>
        <a:p>
          <a:endParaRPr lang="ru-RU"/>
        </a:p>
      </dgm:t>
    </dgm:pt>
    <dgm:pt modelId="{BCCD0CFF-FC3B-40A3-8ABD-E4A388ABD426}" type="sibTrans" cxnId="{DD6F1826-33CA-45D1-A8B7-981397DC905D}">
      <dgm:prSet/>
      <dgm:spPr/>
      <dgm:t>
        <a:bodyPr/>
        <a:lstStyle/>
        <a:p>
          <a:endParaRPr lang="ru-RU"/>
        </a:p>
      </dgm:t>
    </dgm:pt>
    <dgm:pt modelId="{926370B7-8017-41ED-BAC6-DC061D1735FB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Налоговые доходы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BDBF6E7E-6F61-4FAC-997A-590CD7AA1DDF}" type="parTrans" cxnId="{0C235B14-E74A-4482-9663-88E5D183FA80}">
      <dgm:prSet/>
      <dgm:spPr/>
      <dgm:t>
        <a:bodyPr/>
        <a:lstStyle/>
        <a:p>
          <a:endParaRPr lang="ru-RU"/>
        </a:p>
      </dgm:t>
    </dgm:pt>
    <dgm:pt modelId="{928CA9EA-3FB6-4C26-B66D-63AC2F424907}" type="sibTrans" cxnId="{0C235B14-E74A-4482-9663-88E5D183FA80}">
      <dgm:prSet/>
      <dgm:spPr/>
      <dgm:t>
        <a:bodyPr/>
        <a:lstStyle/>
        <a:p>
          <a:endParaRPr lang="ru-RU"/>
        </a:p>
      </dgm:t>
    </dgm:pt>
    <dgm:pt modelId="{050FABAE-5F75-4F49-939D-8DF7023D8F76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Неналоговые доходы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F34EFA9B-8BA6-41F7-B786-4B0421F6BEEF}" type="parTrans" cxnId="{7C70D672-EA1D-4145-BFE9-BC6AA0D9EC97}">
      <dgm:prSet/>
      <dgm:spPr/>
      <dgm:t>
        <a:bodyPr/>
        <a:lstStyle/>
        <a:p>
          <a:endParaRPr lang="ru-RU"/>
        </a:p>
      </dgm:t>
    </dgm:pt>
    <dgm:pt modelId="{95AB9FAC-3C74-42C0-A4AA-F96BEBEF7939}" type="sibTrans" cxnId="{7C70D672-EA1D-4145-BFE9-BC6AA0D9EC97}">
      <dgm:prSet/>
      <dgm:spPr/>
      <dgm:t>
        <a:bodyPr/>
        <a:lstStyle/>
        <a:p>
          <a:endParaRPr lang="ru-RU"/>
        </a:p>
      </dgm:t>
    </dgm:pt>
    <dgm:pt modelId="{C733644E-D0F7-4C78-B7ED-25A93620A1E6}">
      <dgm:prSet phldrT="[Текст]" custT="1"/>
      <dgm:spPr/>
      <dgm:t>
        <a:bodyPr anchor="t"/>
        <a:lstStyle/>
        <a:p>
          <a:pPr algn="l"/>
          <a:r>
            <a:rPr lang="ru-RU" sz="1300" dirty="0" smtClean="0"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муниципальной собственности </a:t>
          </a:r>
        </a:p>
        <a:p>
          <a:pPr algn="l"/>
          <a:r>
            <a:rPr lang="ru-RU" sz="1300" dirty="0" smtClean="0">
              <a:latin typeface="Times New Roman" pitchFamily="18" charset="0"/>
              <a:cs typeface="Times New Roman" pitchFamily="18" charset="0"/>
            </a:rPr>
            <a:t>Доходы от оказания платных услуг (работ) и компенсации затрат государства </a:t>
          </a:r>
        </a:p>
        <a:p>
          <a:pPr algn="l"/>
          <a:r>
            <a:rPr lang="ru-RU" sz="1300" dirty="0" smtClean="0">
              <a:latin typeface="Times New Roman" pitchFamily="18" charset="0"/>
              <a:cs typeface="Times New Roman" pitchFamily="18" charset="0"/>
            </a:rPr>
            <a:t>Доходы  от продажи муниципального имущества</a:t>
          </a:r>
        </a:p>
        <a:p>
          <a:r>
            <a:rPr lang="ru-RU" sz="1300" dirty="0" smtClean="0">
              <a:latin typeface="Times New Roman" pitchFamily="18" charset="0"/>
              <a:cs typeface="Times New Roman" pitchFamily="18" charset="0"/>
            </a:rPr>
            <a:t>Штрафы</a:t>
          </a:r>
        </a:p>
        <a:p>
          <a:r>
            <a:rPr lang="ru-RU" sz="1300" dirty="0" smtClean="0">
              <a:latin typeface="Times New Roman" pitchFamily="18" charset="0"/>
              <a:cs typeface="Times New Roman" pitchFamily="18" charset="0"/>
            </a:rPr>
            <a:t>Прочие неналоговые доходы</a:t>
          </a:r>
        </a:p>
        <a:p>
          <a:endParaRPr lang="ru-RU" sz="1400" dirty="0" smtClean="0">
            <a:latin typeface="Times New Roman" pitchFamily="18" charset="0"/>
            <a:cs typeface="Times New Roman" pitchFamily="18" charset="0"/>
          </a:endParaRPr>
        </a:p>
        <a:p>
          <a:pPr algn="l"/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E0F87D4F-3E87-41DB-81B7-74C03C781670}" type="parTrans" cxnId="{4F360433-9892-407D-8D6E-9015B1F8F564}">
      <dgm:prSet/>
      <dgm:spPr/>
      <dgm:t>
        <a:bodyPr/>
        <a:lstStyle/>
        <a:p>
          <a:endParaRPr lang="ru-RU"/>
        </a:p>
      </dgm:t>
    </dgm:pt>
    <dgm:pt modelId="{E9752C09-FB2F-4F22-9837-C5DBC38D3F28}" type="sibTrans" cxnId="{4F360433-9892-407D-8D6E-9015B1F8F564}">
      <dgm:prSet/>
      <dgm:spPr/>
      <dgm:t>
        <a:bodyPr/>
        <a:lstStyle/>
        <a:p>
          <a:endParaRPr lang="ru-RU"/>
        </a:p>
      </dgm:t>
    </dgm:pt>
    <dgm:pt modelId="{AAE60DD2-0533-417C-A71A-E852A2741723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E765B80D-C372-429C-BEBB-FAB541FC1D6B}" type="parTrans" cxnId="{A5CA81C2-3AC9-4206-8901-0BEEDC8EAD2B}">
      <dgm:prSet/>
      <dgm:spPr/>
      <dgm:t>
        <a:bodyPr/>
        <a:lstStyle/>
        <a:p>
          <a:endParaRPr lang="ru-RU"/>
        </a:p>
      </dgm:t>
    </dgm:pt>
    <dgm:pt modelId="{B19D8778-E19D-4EA6-9946-3BDC2E6333A1}" type="sibTrans" cxnId="{A5CA81C2-3AC9-4206-8901-0BEEDC8EAD2B}">
      <dgm:prSet/>
      <dgm:spPr/>
      <dgm:t>
        <a:bodyPr/>
        <a:lstStyle/>
        <a:p>
          <a:endParaRPr lang="ru-RU"/>
        </a:p>
      </dgm:t>
    </dgm:pt>
    <dgm:pt modelId="{3C758F4A-EFD9-49CA-97BE-452148288B05}">
      <dgm:prSet custT="1"/>
      <dgm:spPr/>
      <dgm:t>
        <a:bodyPr anchor="t"/>
        <a:lstStyle/>
        <a:p>
          <a:pPr algn="l"/>
          <a:r>
            <a:rPr lang="ru-RU" sz="1300" dirty="0" smtClean="0">
              <a:latin typeface="Times New Roman" pitchFamily="18" charset="0"/>
              <a:cs typeface="Times New Roman" pitchFamily="18" charset="0"/>
            </a:rPr>
            <a:t>Дотации из других бюджетов:</a:t>
          </a:r>
        </a:p>
        <a:p>
          <a:pPr algn="l"/>
          <a:r>
            <a:rPr lang="ru-RU" sz="1300" dirty="0" smtClean="0">
              <a:latin typeface="Times New Roman" pitchFamily="18" charset="0"/>
              <a:cs typeface="Times New Roman" pitchFamily="18" charset="0"/>
            </a:rPr>
            <a:t>- дотации на поддержку мер по обеспечению сбалансированности бюджета</a:t>
          </a:r>
        </a:p>
        <a:p>
          <a:pPr algn="l"/>
          <a:r>
            <a:rPr lang="ru-RU" sz="1300" dirty="0" smtClean="0">
              <a:latin typeface="Times New Roman" pitchFamily="18" charset="0"/>
              <a:cs typeface="Times New Roman" pitchFamily="18" charset="0"/>
            </a:rPr>
            <a:t> - дотации, связанные с особым режимом безопасного функционирования ЗАТО</a:t>
          </a:r>
        </a:p>
        <a:p>
          <a:pPr algn="l"/>
          <a:r>
            <a:rPr lang="ru-RU" sz="1300" dirty="0" smtClean="0">
              <a:latin typeface="Times New Roman" pitchFamily="18" charset="0"/>
              <a:cs typeface="Times New Roman" pitchFamily="18" charset="0"/>
            </a:rPr>
            <a:t>Субсидии из других бюджетов</a:t>
          </a:r>
        </a:p>
        <a:p>
          <a:pPr algn="l"/>
          <a:r>
            <a:rPr lang="ru-RU" sz="1300" dirty="0" smtClean="0">
              <a:latin typeface="Times New Roman" pitchFamily="18" charset="0"/>
              <a:cs typeface="Times New Roman" pitchFamily="18" charset="0"/>
            </a:rPr>
            <a:t>Субвенции из других бюджетов</a:t>
          </a:r>
        </a:p>
        <a:p>
          <a:pPr algn="l"/>
          <a:r>
            <a:rPr lang="ru-RU" sz="1300" dirty="0" smtClean="0">
              <a:latin typeface="Times New Roman" pitchFamily="18" charset="0"/>
              <a:cs typeface="Times New Roman" pitchFamily="18" charset="0"/>
            </a:rPr>
            <a:t>Иные межбюджетные трансферты</a:t>
          </a:r>
        </a:p>
        <a:p>
          <a:pPr algn="l"/>
          <a:r>
            <a:rPr lang="ru-RU" sz="1300" dirty="0" smtClean="0">
              <a:latin typeface="Times New Roman" pitchFamily="18" charset="0"/>
              <a:cs typeface="Times New Roman" pitchFamily="18" charset="0"/>
            </a:rPr>
            <a:t>Безвозмездные поступления от негосударственных организаций</a:t>
          </a:r>
          <a:endParaRPr lang="ru-RU" sz="1300" dirty="0">
            <a:latin typeface="Times New Roman" pitchFamily="18" charset="0"/>
            <a:cs typeface="Times New Roman" pitchFamily="18" charset="0"/>
          </a:endParaRPr>
        </a:p>
      </dgm:t>
    </dgm:pt>
    <dgm:pt modelId="{D38FDE17-610A-42D1-B3C8-79DCB9A5DBE5}" type="parTrans" cxnId="{5DD3AABF-F0F3-4716-91C7-0A5CC88BB530}">
      <dgm:prSet/>
      <dgm:spPr/>
      <dgm:t>
        <a:bodyPr/>
        <a:lstStyle/>
        <a:p>
          <a:endParaRPr lang="ru-RU"/>
        </a:p>
      </dgm:t>
    </dgm:pt>
    <dgm:pt modelId="{09AC2179-FDEE-487B-84A0-F40202CC207C}" type="sibTrans" cxnId="{5DD3AABF-F0F3-4716-91C7-0A5CC88BB530}">
      <dgm:prSet/>
      <dgm:spPr/>
      <dgm:t>
        <a:bodyPr/>
        <a:lstStyle/>
        <a:p>
          <a:endParaRPr lang="ru-RU"/>
        </a:p>
      </dgm:t>
    </dgm:pt>
    <dgm:pt modelId="{BE63D27D-CDC9-4E61-8BEC-F0751C221E47}">
      <dgm:prSet phldrT="[Текст]" custT="1"/>
      <dgm:spPr/>
      <dgm:t>
        <a:bodyPr anchor="t"/>
        <a:lstStyle/>
        <a:p>
          <a:pPr algn="l"/>
          <a:r>
            <a:rPr lang="ru-RU" sz="1300" dirty="0" smtClean="0">
              <a:latin typeface="Times New Roman" pitchFamily="18" charset="0"/>
              <a:cs typeface="Times New Roman" pitchFamily="18" charset="0"/>
            </a:rPr>
            <a:t>Налог на доходы физических лиц</a:t>
          </a:r>
        </a:p>
        <a:p>
          <a:r>
            <a:rPr lang="ru-RU" sz="1300" dirty="0" smtClean="0">
              <a:latin typeface="Times New Roman" pitchFamily="18" charset="0"/>
              <a:cs typeface="Times New Roman" pitchFamily="18" charset="0"/>
            </a:rPr>
            <a:t>Акцизы</a:t>
          </a:r>
        </a:p>
        <a:p>
          <a:r>
            <a:rPr kumimoji="0" lang="ru-RU" sz="13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Упрощенная система налогообложения</a:t>
          </a:r>
          <a:endParaRPr lang="ru-RU" sz="1300" dirty="0" smtClean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1300" dirty="0" smtClean="0">
              <a:latin typeface="Times New Roman" pitchFamily="18" charset="0"/>
              <a:cs typeface="Times New Roman" pitchFamily="18" charset="0"/>
            </a:rPr>
            <a:t>Сельскохозяйственный налог</a:t>
          </a:r>
        </a:p>
        <a:p>
          <a:r>
            <a:rPr lang="ru-RU" sz="1300" dirty="0" smtClean="0">
              <a:latin typeface="Times New Roman" pitchFamily="18" charset="0"/>
              <a:cs typeface="Times New Roman" pitchFamily="18" charset="0"/>
            </a:rPr>
            <a:t>Налог, взимаемый в связи с применением патентной системы налогообложения</a:t>
          </a:r>
        </a:p>
        <a:p>
          <a:r>
            <a:rPr lang="ru-RU" sz="1300" dirty="0" smtClean="0">
              <a:latin typeface="Times New Roman" pitchFamily="18" charset="0"/>
              <a:cs typeface="Times New Roman" pitchFamily="18" charset="0"/>
            </a:rPr>
            <a:t>Земельный налог</a:t>
          </a:r>
        </a:p>
        <a:p>
          <a:r>
            <a:rPr lang="ru-RU" sz="1300" dirty="0" smtClean="0">
              <a:latin typeface="Times New Roman" pitchFamily="18" charset="0"/>
              <a:cs typeface="Times New Roman" pitchFamily="18" charset="0"/>
            </a:rPr>
            <a:t>Налог на имущество физических лиц</a:t>
          </a:r>
        </a:p>
        <a:p>
          <a:r>
            <a:rPr lang="ru-RU" sz="1300" dirty="0" smtClean="0"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endParaRPr lang="ru-RU" sz="1400" dirty="0" smtClean="0">
            <a:latin typeface="Times New Roman" pitchFamily="18" charset="0"/>
            <a:cs typeface="Times New Roman" pitchFamily="18" charset="0"/>
          </a:endParaRPr>
        </a:p>
        <a:p>
          <a:endParaRPr lang="ru-RU" sz="1400" dirty="0" smtClean="0">
            <a:latin typeface="Times New Roman" pitchFamily="18" charset="0"/>
            <a:cs typeface="Times New Roman" pitchFamily="18" charset="0"/>
          </a:endParaRPr>
        </a:p>
        <a:p>
          <a:endParaRPr lang="ru-RU" sz="1400" dirty="0" smtClean="0">
            <a:latin typeface="Times New Roman" pitchFamily="18" charset="0"/>
            <a:cs typeface="Times New Roman" pitchFamily="18" charset="0"/>
          </a:endParaRPr>
        </a:p>
        <a:p>
          <a:endParaRPr lang="ru-RU" sz="1400" dirty="0" smtClean="0">
            <a:latin typeface="Times New Roman" pitchFamily="18" charset="0"/>
            <a:cs typeface="Times New Roman" pitchFamily="18" charset="0"/>
          </a:endParaRPr>
        </a:p>
        <a:p>
          <a:pPr algn="l"/>
          <a:endParaRPr lang="ru-RU" sz="1400" dirty="0" smtClean="0">
            <a:latin typeface="Times New Roman" pitchFamily="18" charset="0"/>
            <a:cs typeface="Times New Roman" pitchFamily="18" charset="0"/>
          </a:endParaRPr>
        </a:p>
        <a:p>
          <a:pPr algn="l"/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AAD356BF-91D9-45F9-B6B6-1C29084EDFC1}" type="sibTrans" cxnId="{36B52B45-B2FF-400E-9044-E667CAF9EEEF}">
      <dgm:prSet/>
      <dgm:spPr/>
      <dgm:t>
        <a:bodyPr/>
        <a:lstStyle/>
        <a:p>
          <a:endParaRPr lang="ru-RU"/>
        </a:p>
      </dgm:t>
    </dgm:pt>
    <dgm:pt modelId="{B44B08FB-F0C4-4E2F-AFF1-F83B8B2C07FA}" type="parTrans" cxnId="{36B52B45-B2FF-400E-9044-E667CAF9EEEF}">
      <dgm:prSet/>
      <dgm:spPr/>
      <dgm:t>
        <a:bodyPr/>
        <a:lstStyle/>
        <a:p>
          <a:endParaRPr lang="ru-RU"/>
        </a:p>
      </dgm:t>
    </dgm:pt>
    <dgm:pt modelId="{2DA24CF2-B558-44C2-9598-5F710F99A75A}" type="pres">
      <dgm:prSet presAssocID="{1FE771A0-DAA9-4D4A-99D5-14455659DCD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257C03B-856B-4143-8487-C8A45DEDCC1D}" type="pres">
      <dgm:prSet presAssocID="{798916BF-921A-45B2-ADE4-32683418A60D}" presName="hierRoot1" presStyleCnt="0"/>
      <dgm:spPr/>
      <dgm:t>
        <a:bodyPr/>
        <a:lstStyle/>
        <a:p>
          <a:endParaRPr lang="ru-RU"/>
        </a:p>
      </dgm:t>
    </dgm:pt>
    <dgm:pt modelId="{DEE32A6B-3A97-4783-9E41-43F05BC82787}" type="pres">
      <dgm:prSet presAssocID="{798916BF-921A-45B2-ADE4-32683418A60D}" presName="composite" presStyleCnt="0"/>
      <dgm:spPr/>
      <dgm:t>
        <a:bodyPr/>
        <a:lstStyle/>
        <a:p>
          <a:endParaRPr lang="ru-RU"/>
        </a:p>
      </dgm:t>
    </dgm:pt>
    <dgm:pt modelId="{F1B0484A-5A8B-45EA-A50B-9FBF0A57B725}" type="pres">
      <dgm:prSet presAssocID="{798916BF-921A-45B2-ADE4-32683418A60D}" presName="background" presStyleLbl="node0" presStyleIdx="0" presStyleCnt="1"/>
      <dgm:spPr/>
      <dgm:t>
        <a:bodyPr/>
        <a:lstStyle/>
        <a:p>
          <a:endParaRPr lang="ru-RU"/>
        </a:p>
      </dgm:t>
    </dgm:pt>
    <dgm:pt modelId="{F9EBEB35-9F3F-4D86-A725-B424D0A2EDCA}" type="pres">
      <dgm:prSet presAssocID="{798916BF-921A-45B2-ADE4-32683418A60D}" presName="text" presStyleLbl="fgAcc0" presStyleIdx="0" presStyleCnt="1" custAng="0" custScaleY="40087" custLinFactNeighborX="734" custLinFactNeighborY="11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5F8CF03-54B9-453F-8C46-045926B3D182}" type="pres">
      <dgm:prSet presAssocID="{798916BF-921A-45B2-ADE4-32683418A60D}" presName="hierChild2" presStyleCnt="0"/>
      <dgm:spPr/>
      <dgm:t>
        <a:bodyPr/>
        <a:lstStyle/>
        <a:p>
          <a:endParaRPr lang="ru-RU"/>
        </a:p>
      </dgm:t>
    </dgm:pt>
    <dgm:pt modelId="{18D8886D-2994-4528-912E-240EF0881D56}" type="pres">
      <dgm:prSet presAssocID="{BDBF6E7E-6F61-4FAC-997A-590CD7AA1DDF}" presName="Name10" presStyleLbl="parChTrans1D2" presStyleIdx="0" presStyleCnt="3"/>
      <dgm:spPr/>
      <dgm:t>
        <a:bodyPr/>
        <a:lstStyle/>
        <a:p>
          <a:endParaRPr lang="ru-RU"/>
        </a:p>
      </dgm:t>
    </dgm:pt>
    <dgm:pt modelId="{23125BA2-D855-4DAA-A4E5-D36E85422905}" type="pres">
      <dgm:prSet presAssocID="{926370B7-8017-41ED-BAC6-DC061D1735FB}" presName="hierRoot2" presStyleCnt="0"/>
      <dgm:spPr/>
      <dgm:t>
        <a:bodyPr/>
        <a:lstStyle/>
        <a:p>
          <a:endParaRPr lang="ru-RU"/>
        </a:p>
      </dgm:t>
    </dgm:pt>
    <dgm:pt modelId="{69A2F343-07C9-4DDD-B8F6-2B3756963997}" type="pres">
      <dgm:prSet presAssocID="{926370B7-8017-41ED-BAC6-DC061D1735FB}" presName="composite2" presStyleCnt="0"/>
      <dgm:spPr/>
      <dgm:t>
        <a:bodyPr/>
        <a:lstStyle/>
        <a:p>
          <a:endParaRPr lang="ru-RU"/>
        </a:p>
      </dgm:t>
    </dgm:pt>
    <dgm:pt modelId="{9ACD80BA-FECB-419B-A112-02E6AA8FEE28}" type="pres">
      <dgm:prSet presAssocID="{926370B7-8017-41ED-BAC6-DC061D1735FB}" presName="background2" presStyleLbl="node2" presStyleIdx="0" presStyleCnt="3"/>
      <dgm:spPr/>
      <dgm:t>
        <a:bodyPr/>
        <a:lstStyle/>
        <a:p>
          <a:endParaRPr lang="ru-RU"/>
        </a:p>
      </dgm:t>
    </dgm:pt>
    <dgm:pt modelId="{3417DB36-6648-4A12-8DA1-B9E6A2F63A6E}" type="pres">
      <dgm:prSet presAssocID="{926370B7-8017-41ED-BAC6-DC061D1735FB}" presName="text2" presStyleLbl="fgAcc2" presStyleIdx="0" presStyleCnt="3" custAng="0" custScaleY="37237" custLinFactNeighborX="3818" custLinFactNeighborY="-178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6EC224E-4648-4470-A0CD-316FB74807CA}" type="pres">
      <dgm:prSet presAssocID="{926370B7-8017-41ED-BAC6-DC061D1735FB}" presName="hierChild3" presStyleCnt="0"/>
      <dgm:spPr/>
      <dgm:t>
        <a:bodyPr/>
        <a:lstStyle/>
        <a:p>
          <a:endParaRPr lang="ru-RU"/>
        </a:p>
      </dgm:t>
    </dgm:pt>
    <dgm:pt modelId="{0E5B2B1A-6E42-46F7-B617-CF3C57E6510E}" type="pres">
      <dgm:prSet presAssocID="{B44B08FB-F0C4-4E2F-AFF1-F83B8B2C07FA}" presName="Name17" presStyleLbl="parChTrans1D3" presStyleIdx="0" presStyleCnt="3"/>
      <dgm:spPr/>
      <dgm:t>
        <a:bodyPr/>
        <a:lstStyle/>
        <a:p>
          <a:endParaRPr lang="ru-RU"/>
        </a:p>
      </dgm:t>
    </dgm:pt>
    <dgm:pt modelId="{30BC75FD-394B-4DCD-A5D8-D7E17AC14DA5}" type="pres">
      <dgm:prSet presAssocID="{BE63D27D-CDC9-4E61-8BEC-F0751C221E47}" presName="hierRoot3" presStyleCnt="0"/>
      <dgm:spPr/>
      <dgm:t>
        <a:bodyPr/>
        <a:lstStyle/>
        <a:p>
          <a:endParaRPr lang="ru-RU"/>
        </a:p>
      </dgm:t>
    </dgm:pt>
    <dgm:pt modelId="{71F86A84-2073-400E-8430-50600BD86825}" type="pres">
      <dgm:prSet presAssocID="{BE63D27D-CDC9-4E61-8BEC-F0751C221E47}" presName="composite3" presStyleCnt="0"/>
      <dgm:spPr/>
      <dgm:t>
        <a:bodyPr/>
        <a:lstStyle/>
        <a:p>
          <a:endParaRPr lang="ru-RU"/>
        </a:p>
      </dgm:t>
    </dgm:pt>
    <dgm:pt modelId="{4B9BE148-6071-45F5-961C-3120B0A6F4C7}" type="pres">
      <dgm:prSet presAssocID="{BE63D27D-CDC9-4E61-8BEC-F0751C221E47}" presName="background3" presStyleLbl="node3" presStyleIdx="0" presStyleCnt="3"/>
      <dgm:spPr/>
      <dgm:t>
        <a:bodyPr/>
        <a:lstStyle/>
        <a:p>
          <a:endParaRPr lang="ru-RU"/>
        </a:p>
      </dgm:t>
    </dgm:pt>
    <dgm:pt modelId="{9C3DB51A-8A1F-4C1D-BD51-65ED30CF0846}" type="pres">
      <dgm:prSet presAssocID="{BE63D27D-CDC9-4E61-8BEC-F0751C221E47}" presName="text3" presStyleLbl="fgAcc3" presStyleIdx="0" presStyleCnt="3" custScaleX="132457" custScaleY="272843" custLinFactNeighborX="1647" custLinFactNeighborY="-331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D133C7-BF37-4699-B7AC-9746B6444FDD}" type="pres">
      <dgm:prSet presAssocID="{BE63D27D-CDC9-4E61-8BEC-F0751C221E47}" presName="hierChild4" presStyleCnt="0"/>
      <dgm:spPr/>
      <dgm:t>
        <a:bodyPr/>
        <a:lstStyle/>
        <a:p>
          <a:endParaRPr lang="ru-RU"/>
        </a:p>
      </dgm:t>
    </dgm:pt>
    <dgm:pt modelId="{765A4D95-455D-4AA4-A59E-D7C21B2BF551}" type="pres">
      <dgm:prSet presAssocID="{F34EFA9B-8BA6-41F7-B786-4B0421F6BEEF}" presName="Name10" presStyleLbl="parChTrans1D2" presStyleIdx="1" presStyleCnt="3"/>
      <dgm:spPr/>
      <dgm:t>
        <a:bodyPr/>
        <a:lstStyle/>
        <a:p>
          <a:endParaRPr lang="ru-RU"/>
        </a:p>
      </dgm:t>
    </dgm:pt>
    <dgm:pt modelId="{BAA16F02-3497-4978-86F1-A57EED62A191}" type="pres">
      <dgm:prSet presAssocID="{050FABAE-5F75-4F49-939D-8DF7023D8F76}" presName="hierRoot2" presStyleCnt="0"/>
      <dgm:spPr/>
      <dgm:t>
        <a:bodyPr/>
        <a:lstStyle/>
        <a:p>
          <a:endParaRPr lang="ru-RU"/>
        </a:p>
      </dgm:t>
    </dgm:pt>
    <dgm:pt modelId="{F27B2683-42C4-4214-81B0-879E32D4F803}" type="pres">
      <dgm:prSet presAssocID="{050FABAE-5F75-4F49-939D-8DF7023D8F76}" presName="composite2" presStyleCnt="0"/>
      <dgm:spPr/>
      <dgm:t>
        <a:bodyPr/>
        <a:lstStyle/>
        <a:p>
          <a:endParaRPr lang="ru-RU"/>
        </a:p>
      </dgm:t>
    </dgm:pt>
    <dgm:pt modelId="{AE357416-118F-4107-B72D-7D892C744C12}" type="pres">
      <dgm:prSet presAssocID="{050FABAE-5F75-4F49-939D-8DF7023D8F76}" presName="background2" presStyleLbl="node2" presStyleIdx="1" presStyleCnt="3"/>
      <dgm:spPr/>
      <dgm:t>
        <a:bodyPr/>
        <a:lstStyle/>
        <a:p>
          <a:endParaRPr lang="ru-RU"/>
        </a:p>
      </dgm:t>
    </dgm:pt>
    <dgm:pt modelId="{C02F3847-D3A7-4F84-959D-81D24CD329B7}" type="pres">
      <dgm:prSet presAssocID="{050FABAE-5F75-4F49-939D-8DF7023D8F76}" presName="text2" presStyleLbl="fgAcc2" presStyleIdx="1" presStyleCnt="3" custScaleY="39745" custLinFactNeighborX="-1819" custLinFactNeighborY="-172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D670681-0E8D-47E7-9ADC-E7C13980B864}" type="pres">
      <dgm:prSet presAssocID="{050FABAE-5F75-4F49-939D-8DF7023D8F76}" presName="hierChild3" presStyleCnt="0"/>
      <dgm:spPr/>
      <dgm:t>
        <a:bodyPr/>
        <a:lstStyle/>
        <a:p>
          <a:endParaRPr lang="ru-RU"/>
        </a:p>
      </dgm:t>
    </dgm:pt>
    <dgm:pt modelId="{645E85C7-2EB4-4F23-89A5-88F4161A3DCB}" type="pres">
      <dgm:prSet presAssocID="{E0F87D4F-3E87-41DB-81B7-74C03C781670}" presName="Name17" presStyleLbl="parChTrans1D3" presStyleIdx="1" presStyleCnt="3"/>
      <dgm:spPr/>
      <dgm:t>
        <a:bodyPr/>
        <a:lstStyle/>
        <a:p>
          <a:endParaRPr lang="ru-RU"/>
        </a:p>
      </dgm:t>
    </dgm:pt>
    <dgm:pt modelId="{C9A2B086-2870-4277-9373-143D3D89596E}" type="pres">
      <dgm:prSet presAssocID="{C733644E-D0F7-4C78-B7ED-25A93620A1E6}" presName="hierRoot3" presStyleCnt="0"/>
      <dgm:spPr/>
      <dgm:t>
        <a:bodyPr/>
        <a:lstStyle/>
        <a:p>
          <a:endParaRPr lang="ru-RU"/>
        </a:p>
      </dgm:t>
    </dgm:pt>
    <dgm:pt modelId="{0D69F845-9CB7-48DB-A2F0-15CC25EB36DB}" type="pres">
      <dgm:prSet presAssocID="{C733644E-D0F7-4C78-B7ED-25A93620A1E6}" presName="composite3" presStyleCnt="0"/>
      <dgm:spPr/>
      <dgm:t>
        <a:bodyPr/>
        <a:lstStyle/>
        <a:p>
          <a:endParaRPr lang="ru-RU"/>
        </a:p>
      </dgm:t>
    </dgm:pt>
    <dgm:pt modelId="{ACB95018-FCEC-4591-8C9B-2ED748B5B8F3}" type="pres">
      <dgm:prSet presAssocID="{C733644E-D0F7-4C78-B7ED-25A93620A1E6}" presName="background3" presStyleLbl="node3" presStyleIdx="1" presStyleCnt="3"/>
      <dgm:spPr/>
      <dgm:t>
        <a:bodyPr/>
        <a:lstStyle/>
        <a:p>
          <a:endParaRPr lang="ru-RU"/>
        </a:p>
      </dgm:t>
    </dgm:pt>
    <dgm:pt modelId="{9C3A015F-DC7F-4B13-8189-FF5FE042BFCB}" type="pres">
      <dgm:prSet presAssocID="{C733644E-D0F7-4C78-B7ED-25A93620A1E6}" presName="text3" presStyleLbl="fgAcc3" presStyleIdx="1" presStyleCnt="3" custScaleX="126649" custScaleY="223412" custLinFactNeighborX="1950" custLinFactNeighborY="-401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DBB1FE-D541-4181-8FBE-C122290122E2}" type="pres">
      <dgm:prSet presAssocID="{C733644E-D0F7-4C78-B7ED-25A93620A1E6}" presName="hierChild4" presStyleCnt="0"/>
      <dgm:spPr/>
      <dgm:t>
        <a:bodyPr/>
        <a:lstStyle/>
        <a:p>
          <a:endParaRPr lang="ru-RU"/>
        </a:p>
      </dgm:t>
    </dgm:pt>
    <dgm:pt modelId="{3B33FE58-363C-4623-93B0-5CA2C8C86E1E}" type="pres">
      <dgm:prSet presAssocID="{E765B80D-C372-429C-BEBB-FAB541FC1D6B}" presName="Name10" presStyleLbl="parChTrans1D2" presStyleIdx="2" presStyleCnt="3"/>
      <dgm:spPr/>
      <dgm:t>
        <a:bodyPr/>
        <a:lstStyle/>
        <a:p>
          <a:endParaRPr lang="ru-RU"/>
        </a:p>
      </dgm:t>
    </dgm:pt>
    <dgm:pt modelId="{F6C26F87-5458-4365-AD9C-6A04ABF37DDD}" type="pres">
      <dgm:prSet presAssocID="{AAE60DD2-0533-417C-A71A-E852A2741723}" presName="hierRoot2" presStyleCnt="0"/>
      <dgm:spPr/>
      <dgm:t>
        <a:bodyPr/>
        <a:lstStyle/>
        <a:p>
          <a:endParaRPr lang="ru-RU"/>
        </a:p>
      </dgm:t>
    </dgm:pt>
    <dgm:pt modelId="{A3CF4096-2F59-41B4-9F0A-89C4ECB652C9}" type="pres">
      <dgm:prSet presAssocID="{AAE60DD2-0533-417C-A71A-E852A2741723}" presName="composite2" presStyleCnt="0"/>
      <dgm:spPr/>
      <dgm:t>
        <a:bodyPr/>
        <a:lstStyle/>
        <a:p>
          <a:endParaRPr lang="ru-RU"/>
        </a:p>
      </dgm:t>
    </dgm:pt>
    <dgm:pt modelId="{D4788F76-FADA-46EF-9E92-176B53AEC154}" type="pres">
      <dgm:prSet presAssocID="{AAE60DD2-0533-417C-A71A-E852A2741723}" presName="background2" presStyleLbl="node2" presStyleIdx="2" presStyleCnt="3"/>
      <dgm:spPr/>
      <dgm:t>
        <a:bodyPr/>
        <a:lstStyle/>
        <a:p>
          <a:endParaRPr lang="ru-RU"/>
        </a:p>
      </dgm:t>
    </dgm:pt>
    <dgm:pt modelId="{7B0EAE38-42F8-4172-BBEC-C79564A002D1}" type="pres">
      <dgm:prSet presAssocID="{AAE60DD2-0533-417C-A71A-E852A2741723}" presName="text2" presStyleLbl="fgAcc2" presStyleIdx="2" presStyleCnt="3" custScaleY="37453" custLinFactNeighborX="5814" custLinFactNeighborY="-189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57012E2-7639-4269-8306-14B460F53880}" type="pres">
      <dgm:prSet presAssocID="{AAE60DD2-0533-417C-A71A-E852A2741723}" presName="hierChild3" presStyleCnt="0"/>
      <dgm:spPr/>
      <dgm:t>
        <a:bodyPr/>
        <a:lstStyle/>
        <a:p>
          <a:endParaRPr lang="ru-RU"/>
        </a:p>
      </dgm:t>
    </dgm:pt>
    <dgm:pt modelId="{B824F554-DACA-4133-97FD-C15B6126A5C2}" type="pres">
      <dgm:prSet presAssocID="{D38FDE17-610A-42D1-B3C8-79DCB9A5DBE5}" presName="Name17" presStyleLbl="parChTrans1D3" presStyleIdx="2" presStyleCnt="3"/>
      <dgm:spPr/>
      <dgm:t>
        <a:bodyPr/>
        <a:lstStyle/>
        <a:p>
          <a:endParaRPr lang="ru-RU"/>
        </a:p>
      </dgm:t>
    </dgm:pt>
    <dgm:pt modelId="{BFE79A2D-7F34-4005-8C96-768C68C3A04E}" type="pres">
      <dgm:prSet presAssocID="{3C758F4A-EFD9-49CA-97BE-452148288B05}" presName="hierRoot3" presStyleCnt="0"/>
      <dgm:spPr/>
      <dgm:t>
        <a:bodyPr/>
        <a:lstStyle/>
        <a:p>
          <a:endParaRPr lang="ru-RU"/>
        </a:p>
      </dgm:t>
    </dgm:pt>
    <dgm:pt modelId="{F40F0759-0041-4E26-9CCB-05183D211DBF}" type="pres">
      <dgm:prSet presAssocID="{3C758F4A-EFD9-49CA-97BE-452148288B05}" presName="composite3" presStyleCnt="0"/>
      <dgm:spPr/>
      <dgm:t>
        <a:bodyPr/>
        <a:lstStyle/>
        <a:p>
          <a:endParaRPr lang="ru-RU"/>
        </a:p>
      </dgm:t>
    </dgm:pt>
    <dgm:pt modelId="{043B67BD-8668-42F1-9179-8F09D4C91F1A}" type="pres">
      <dgm:prSet presAssocID="{3C758F4A-EFD9-49CA-97BE-452148288B05}" presName="background3" presStyleLbl="node3" presStyleIdx="2" presStyleCnt="3"/>
      <dgm:spPr/>
      <dgm:t>
        <a:bodyPr/>
        <a:lstStyle/>
        <a:p>
          <a:endParaRPr lang="ru-RU"/>
        </a:p>
      </dgm:t>
    </dgm:pt>
    <dgm:pt modelId="{A0E6A04F-1B57-486D-AC4E-ED5FE66B9E58}" type="pres">
      <dgm:prSet presAssocID="{3C758F4A-EFD9-49CA-97BE-452148288B05}" presName="text3" presStyleLbl="fgAcc3" presStyleIdx="2" presStyleCnt="3" custScaleX="139538" custScaleY="256567" custLinFactNeighborX="2715" custLinFactNeighborY="-415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55963C-A953-49F7-AF4D-E71646A22555}" type="pres">
      <dgm:prSet presAssocID="{3C758F4A-EFD9-49CA-97BE-452148288B05}" presName="hierChild4" presStyleCnt="0"/>
      <dgm:spPr/>
      <dgm:t>
        <a:bodyPr/>
        <a:lstStyle/>
        <a:p>
          <a:endParaRPr lang="ru-RU"/>
        </a:p>
      </dgm:t>
    </dgm:pt>
  </dgm:ptLst>
  <dgm:cxnLst>
    <dgm:cxn modelId="{6CF305B6-4BAC-40DB-BE4B-CA4B1BE1C821}" type="presOf" srcId="{798916BF-921A-45B2-ADE4-32683418A60D}" destId="{F9EBEB35-9F3F-4D86-A725-B424D0A2EDCA}" srcOrd="0" destOrd="0" presId="urn:microsoft.com/office/officeart/2005/8/layout/hierarchy1"/>
    <dgm:cxn modelId="{49768925-1294-4D67-8F94-F3B83F139626}" type="presOf" srcId="{926370B7-8017-41ED-BAC6-DC061D1735FB}" destId="{3417DB36-6648-4A12-8DA1-B9E6A2F63A6E}" srcOrd="0" destOrd="0" presId="urn:microsoft.com/office/officeart/2005/8/layout/hierarchy1"/>
    <dgm:cxn modelId="{A5CA81C2-3AC9-4206-8901-0BEEDC8EAD2B}" srcId="{798916BF-921A-45B2-ADE4-32683418A60D}" destId="{AAE60DD2-0533-417C-A71A-E852A2741723}" srcOrd="2" destOrd="0" parTransId="{E765B80D-C372-429C-BEBB-FAB541FC1D6B}" sibTransId="{B19D8778-E19D-4EA6-9946-3BDC2E6333A1}"/>
    <dgm:cxn modelId="{7C70D672-EA1D-4145-BFE9-BC6AA0D9EC97}" srcId="{798916BF-921A-45B2-ADE4-32683418A60D}" destId="{050FABAE-5F75-4F49-939D-8DF7023D8F76}" srcOrd="1" destOrd="0" parTransId="{F34EFA9B-8BA6-41F7-B786-4B0421F6BEEF}" sibTransId="{95AB9FAC-3C74-42C0-A4AA-F96BEBEF7939}"/>
    <dgm:cxn modelId="{16D45D02-3219-488D-9BDE-22CCE363D660}" type="presOf" srcId="{3C758F4A-EFD9-49CA-97BE-452148288B05}" destId="{A0E6A04F-1B57-486D-AC4E-ED5FE66B9E58}" srcOrd="0" destOrd="0" presId="urn:microsoft.com/office/officeart/2005/8/layout/hierarchy1"/>
    <dgm:cxn modelId="{DD6F1826-33CA-45D1-A8B7-981397DC905D}" srcId="{1FE771A0-DAA9-4D4A-99D5-14455659DCD5}" destId="{798916BF-921A-45B2-ADE4-32683418A60D}" srcOrd="0" destOrd="0" parTransId="{10F2532D-92F8-4D0F-87F1-F7C8B2767CF8}" sibTransId="{BCCD0CFF-FC3B-40A3-8ABD-E4A388ABD426}"/>
    <dgm:cxn modelId="{A1C6261E-471A-45FA-909B-AD28848D6CAE}" type="presOf" srcId="{B44B08FB-F0C4-4E2F-AFF1-F83B8B2C07FA}" destId="{0E5B2B1A-6E42-46F7-B617-CF3C57E6510E}" srcOrd="0" destOrd="0" presId="urn:microsoft.com/office/officeart/2005/8/layout/hierarchy1"/>
    <dgm:cxn modelId="{289B3C37-5668-4EAC-95B9-7E8AC8EFA50D}" type="presOf" srcId="{BE63D27D-CDC9-4E61-8BEC-F0751C221E47}" destId="{9C3DB51A-8A1F-4C1D-BD51-65ED30CF0846}" srcOrd="0" destOrd="0" presId="urn:microsoft.com/office/officeart/2005/8/layout/hierarchy1"/>
    <dgm:cxn modelId="{A11DE77B-C044-4594-8843-3698BD1D8D19}" type="presOf" srcId="{1FE771A0-DAA9-4D4A-99D5-14455659DCD5}" destId="{2DA24CF2-B558-44C2-9598-5F710F99A75A}" srcOrd="0" destOrd="0" presId="urn:microsoft.com/office/officeart/2005/8/layout/hierarchy1"/>
    <dgm:cxn modelId="{4DF1B69E-90AB-44F7-A403-39A9ADD9C033}" type="presOf" srcId="{E765B80D-C372-429C-BEBB-FAB541FC1D6B}" destId="{3B33FE58-363C-4623-93B0-5CA2C8C86E1E}" srcOrd="0" destOrd="0" presId="urn:microsoft.com/office/officeart/2005/8/layout/hierarchy1"/>
    <dgm:cxn modelId="{5DD3AABF-F0F3-4716-91C7-0A5CC88BB530}" srcId="{AAE60DD2-0533-417C-A71A-E852A2741723}" destId="{3C758F4A-EFD9-49CA-97BE-452148288B05}" srcOrd="0" destOrd="0" parTransId="{D38FDE17-610A-42D1-B3C8-79DCB9A5DBE5}" sibTransId="{09AC2179-FDEE-487B-84A0-F40202CC207C}"/>
    <dgm:cxn modelId="{8A356A1B-7B37-4EA2-BD3E-2C5818195A90}" type="presOf" srcId="{D38FDE17-610A-42D1-B3C8-79DCB9A5DBE5}" destId="{B824F554-DACA-4133-97FD-C15B6126A5C2}" srcOrd="0" destOrd="0" presId="urn:microsoft.com/office/officeart/2005/8/layout/hierarchy1"/>
    <dgm:cxn modelId="{594DEF42-3754-41DE-951D-6C7E8B0F5E96}" type="presOf" srcId="{E0F87D4F-3E87-41DB-81B7-74C03C781670}" destId="{645E85C7-2EB4-4F23-89A5-88F4161A3DCB}" srcOrd="0" destOrd="0" presId="urn:microsoft.com/office/officeart/2005/8/layout/hierarchy1"/>
    <dgm:cxn modelId="{B935798E-D4D8-442F-BD7D-A6CEA48C533E}" type="presOf" srcId="{BDBF6E7E-6F61-4FAC-997A-590CD7AA1DDF}" destId="{18D8886D-2994-4528-912E-240EF0881D56}" srcOrd="0" destOrd="0" presId="urn:microsoft.com/office/officeart/2005/8/layout/hierarchy1"/>
    <dgm:cxn modelId="{0C235B14-E74A-4482-9663-88E5D183FA80}" srcId="{798916BF-921A-45B2-ADE4-32683418A60D}" destId="{926370B7-8017-41ED-BAC6-DC061D1735FB}" srcOrd="0" destOrd="0" parTransId="{BDBF6E7E-6F61-4FAC-997A-590CD7AA1DDF}" sibTransId="{928CA9EA-3FB6-4C26-B66D-63AC2F424907}"/>
    <dgm:cxn modelId="{604C70A3-3CC0-4CA9-BCF3-031E24393C1B}" type="presOf" srcId="{C733644E-D0F7-4C78-B7ED-25A93620A1E6}" destId="{9C3A015F-DC7F-4B13-8189-FF5FE042BFCB}" srcOrd="0" destOrd="0" presId="urn:microsoft.com/office/officeart/2005/8/layout/hierarchy1"/>
    <dgm:cxn modelId="{36B52B45-B2FF-400E-9044-E667CAF9EEEF}" srcId="{926370B7-8017-41ED-BAC6-DC061D1735FB}" destId="{BE63D27D-CDC9-4E61-8BEC-F0751C221E47}" srcOrd="0" destOrd="0" parTransId="{B44B08FB-F0C4-4E2F-AFF1-F83B8B2C07FA}" sibTransId="{AAD356BF-91D9-45F9-B6B6-1C29084EDFC1}"/>
    <dgm:cxn modelId="{3AFC2025-431B-4A2E-A434-83EBD031F2B7}" type="presOf" srcId="{AAE60DD2-0533-417C-A71A-E852A2741723}" destId="{7B0EAE38-42F8-4172-BBEC-C79564A002D1}" srcOrd="0" destOrd="0" presId="urn:microsoft.com/office/officeart/2005/8/layout/hierarchy1"/>
    <dgm:cxn modelId="{4F360433-9892-407D-8D6E-9015B1F8F564}" srcId="{050FABAE-5F75-4F49-939D-8DF7023D8F76}" destId="{C733644E-D0F7-4C78-B7ED-25A93620A1E6}" srcOrd="0" destOrd="0" parTransId="{E0F87D4F-3E87-41DB-81B7-74C03C781670}" sibTransId="{E9752C09-FB2F-4F22-9837-C5DBC38D3F28}"/>
    <dgm:cxn modelId="{3FDC9F41-C998-47DC-849E-06CA4E02BD68}" type="presOf" srcId="{F34EFA9B-8BA6-41F7-B786-4B0421F6BEEF}" destId="{765A4D95-455D-4AA4-A59E-D7C21B2BF551}" srcOrd="0" destOrd="0" presId="urn:microsoft.com/office/officeart/2005/8/layout/hierarchy1"/>
    <dgm:cxn modelId="{B8713C28-F4CD-45D4-8A34-D4D61388CCDB}" type="presOf" srcId="{050FABAE-5F75-4F49-939D-8DF7023D8F76}" destId="{C02F3847-D3A7-4F84-959D-81D24CD329B7}" srcOrd="0" destOrd="0" presId="urn:microsoft.com/office/officeart/2005/8/layout/hierarchy1"/>
    <dgm:cxn modelId="{38D3B0DC-97C2-4C27-9D69-60659D5307BE}" type="presParOf" srcId="{2DA24CF2-B558-44C2-9598-5F710F99A75A}" destId="{1257C03B-856B-4143-8487-C8A45DEDCC1D}" srcOrd="0" destOrd="0" presId="urn:microsoft.com/office/officeart/2005/8/layout/hierarchy1"/>
    <dgm:cxn modelId="{970C1391-A06C-4E7D-8FCA-EE8A0B390EF3}" type="presParOf" srcId="{1257C03B-856B-4143-8487-C8A45DEDCC1D}" destId="{DEE32A6B-3A97-4783-9E41-43F05BC82787}" srcOrd="0" destOrd="0" presId="urn:microsoft.com/office/officeart/2005/8/layout/hierarchy1"/>
    <dgm:cxn modelId="{E843AF44-5CB8-4E0D-ABF1-DB8CDAC63418}" type="presParOf" srcId="{DEE32A6B-3A97-4783-9E41-43F05BC82787}" destId="{F1B0484A-5A8B-45EA-A50B-9FBF0A57B725}" srcOrd="0" destOrd="0" presId="urn:microsoft.com/office/officeart/2005/8/layout/hierarchy1"/>
    <dgm:cxn modelId="{058F0092-3DF2-4E5F-A9C3-FEE57B5797F6}" type="presParOf" srcId="{DEE32A6B-3A97-4783-9E41-43F05BC82787}" destId="{F9EBEB35-9F3F-4D86-A725-B424D0A2EDCA}" srcOrd="1" destOrd="0" presId="urn:microsoft.com/office/officeart/2005/8/layout/hierarchy1"/>
    <dgm:cxn modelId="{0DED1BBF-A2BA-471B-B243-CE191A153D13}" type="presParOf" srcId="{1257C03B-856B-4143-8487-C8A45DEDCC1D}" destId="{55F8CF03-54B9-453F-8C46-045926B3D182}" srcOrd="1" destOrd="0" presId="urn:microsoft.com/office/officeart/2005/8/layout/hierarchy1"/>
    <dgm:cxn modelId="{4E445A90-1176-4EA1-9AC5-A3497ED616A1}" type="presParOf" srcId="{55F8CF03-54B9-453F-8C46-045926B3D182}" destId="{18D8886D-2994-4528-912E-240EF0881D56}" srcOrd="0" destOrd="0" presId="urn:microsoft.com/office/officeart/2005/8/layout/hierarchy1"/>
    <dgm:cxn modelId="{A1F20670-F212-4969-82EC-C7D85757085A}" type="presParOf" srcId="{55F8CF03-54B9-453F-8C46-045926B3D182}" destId="{23125BA2-D855-4DAA-A4E5-D36E85422905}" srcOrd="1" destOrd="0" presId="urn:microsoft.com/office/officeart/2005/8/layout/hierarchy1"/>
    <dgm:cxn modelId="{6259C2B3-C0A6-4D96-93BA-6A2BC6D1C8C1}" type="presParOf" srcId="{23125BA2-D855-4DAA-A4E5-D36E85422905}" destId="{69A2F343-07C9-4DDD-B8F6-2B3756963997}" srcOrd="0" destOrd="0" presId="urn:microsoft.com/office/officeart/2005/8/layout/hierarchy1"/>
    <dgm:cxn modelId="{BC060D66-655A-45C2-BED2-70A90446F5F7}" type="presParOf" srcId="{69A2F343-07C9-4DDD-B8F6-2B3756963997}" destId="{9ACD80BA-FECB-419B-A112-02E6AA8FEE28}" srcOrd="0" destOrd="0" presId="urn:microsoft.com/office/officeart/2005/8/layout/hierarchy1"/>
    <dgm:cxn modelId="{580326D8-9959-4224-903D-613D274EE77B}" type="presParOf" srcId="{69A2F343-07C9-4DDD-B8F6-2B3756963997}" destId="{3417DB36-6648-4A12-8DA1-B9E6A2F63A6E}" srcOrd="1" destOrd="0" presId="urn:microsoft.com/office/officeart/2005/8/layout/hierarchy1"/>
    <dgm:cxn modelId="{17621BC5-35C9-4409-8764-EE4EC64F2951}" type="presParOf" srcId="{23125BA2-D855-4DAA-A4E5-D36E85422905}" destId="{86EC224E-4648-4470-A0CD-316FB74807CA}" srcOrd="1" destOrd="0" presId="urn:microsoft.com/office/officeart/2005/8/layout/hierarchy1"/>
    <dgm:cxn modelId="{FB184E74-4C0B-4A8E-B73E-D91D0BD44BB9}" type="presParOf" srcId="{86EC224E-4648-4470-A0CD-316FB74807CA}" destId="{0E5B2B1A-6E42-46F7-B617-CF3C57E6510E}" srcOrd="0" destOrd="0" presId="urn:microsoft.com/office/officeart/2005/8/layout/hierarchy1"/>
    <dgm:cxn modelId="{A2F0B694-6C0E-469B-A9EC-616C4DF7F704}" type="presParOf" srcId="{86EC224E-4648-4470-A0CD-316FB74807CA}" destId="{30BC75FD-394B-4DCD-A5D8-D7E17AC14DA5}" srcOrd="1" destOrd="0" presId="urn:microsoft.com/office/officeart/2005/8/layout/hierarchy1"/>
    <dgm:cxn modelId="{F373A5CA-2351-401F-BF6C-531D2C063A6E}" type="presParOf" srcId="{30BC75FD-394B-4DCD-A5D8-D7E17AC14DA5}" destId="{71F86A84-2073-400E-8430-50600BD86825}" srcOrd="0" destOrd="0" presId="urn:microsoft.com/office/officeart/2005/8/layout/hierarchy1"/>
    <dgm:cxn modelId="{408AEDF1-FAFE-4C52-8CF5-4F31FE49DC4A}" type="presParOf" srcId="{71F86A84-2073-400E-8430-50600BD86825}" destId="{4B9BE148-6071-45F5-961C-3120B0A6F4C7}" srcOrd="0" destOrd="0" presId="urn:microsoft.com/office/officeart/2005/8/layout/hierarchy1"/>
    <dgm:cxn modelId="{36B4C91E-C3F5-42CE-B132-821909D26FF2}" type="presParOf" srcId="{71F86A84-2073-400E-8430-50600BD86825}" destId="{9C3DB51A-8A1F-4C1D-BD51-65ED30CF0846}" srcOrd="1" destOrd="0" presId="urn:microsoft.com/office/officeart/2005/8/layout/hierarchy1"/>
    <dgm:cxn modelId="{6C79C493-9001-4A88-B3B1-08529508B692}" type="presParOf" srcId="{30BC75FD-394B-4DCD-A5D8-D7E17AC14DA5}" destId="{70D133C7-BF37-4699-B7AC-9746B6444FDD}" srcOrd="1" destOrd="0" presId="urn:microsoft.com/office/officeart/2005/8/layout/hierarchy1"/>
    <dgm:cxn modelId="{841B9781-CEF5-4A5E-8F9D-9EDBFF5C735A}" type="presParOf" srcId="{55F8CF03-54B9-453F-8C46-045926B3D182}" destId="{765A4D95-455D-4AA4-A59E-D7C21B2BF551}" srcOrd="2" destOrd="0" presId="urn:microsoft.com/office/officeart/2005/8/layout/hierarchy1"/>
    <dgm:cxn modelId="{6A8E2D42-ECE1-4640-9EAA-7575D1ED7A94}" type="presParOf" srcId="{55F8CF03-54B9-453F-8C46-045926B3D182}" destId="{BAA16F02-3497-4978-86F1-A57EED62A191}" srcOrd="3" destOrd="0" presId="urn:microsoft.com/office/officeart/2005/8/layout/hierarchy1"/>
    <dgm:cxn modelId="{F6D1C0CF-D4BB-4091-A082-76906D07FCC6}" type="presParOf" srcId="{BAA16F02-3497-4978-86F1-A57EED62A191}" destId="{F27B2683-42C4-4214-81B0-879E32D4F803}" srcOrd="0" destOrd="0" presId="urn:microsoft.com/office/officeart/2005/8/layout/hierarchy1"/>
    <dgm:cxn modelId="{57810CFC-EC95-417B-86DD-1EBAC19C4E79}" type="presParOf" srcId="{F27B2683-42C4-4214-81B0-879E32D4F803}" destId="{AE357416-118F-4107-B72D-7D892C744C12}" srcOrd="0" destOrd="0" presId="urn:microsoft.com/office/officeart/2005/8/layout/hierarchy1"/>
    <dgm:cxn modelId="{041E63E1-C7E7-4C79-AA1B-208DC9556D1C}" type="presParOf" srcId="{F27B2683-42C4-4214-81B0-879E32D4F803}" destId="{C02F3847-D3A7-4F84-959D-81D24CD329B7}" srcOrd="1" destOrd="0" presId="urn:microsoft.com/office/officeart/2005/8/layout/hierarchy1"/>
    <dgm:cxn modelId="{186009A9-E6E5-4B06-A1D8-0992C3D01995}" type="presParOf" srcId="{BAA16F02-3497-4978-86F1-A57EED62A191}" destId="{2D670681-0E8D-47E7-9ADC-E7C13980B864}" srcOrd="1" destOrd="0" presId="urn:microsoft.com/office/officeart/2005/8/layout/hierarchy1"/>
    <dgm:cxn modelId="{54DE3C02-3703-42E7-BFBF-1F27F3D7A75C}" type="presParOf" srcId="{2D670681-0E8D-47E7-9ADC-E7C13980B864}" destId="{645E85C7-2EB4-4F23-89A5-88F4161A3DCB}" srcOrd="0" destOrd="0" presId="urn:microsoft.com/office/officeart/2005/8/layout/hierarchy1"/>
    <dgm:cxn modelId="{2C498534-4FB7-4B3C-829A-1B973EDD1FD9}" type="presParOf" srcId="{2D670681-0E8D-47E7-9ADC-E7C13980B864}" destId="{C9A2B086-2870-4277-9373-143D3D89596E}" srcOrd="1" destOrd="0" presId="urn:microsoft.com/office/officeart/2005/8/layout/hierarchy1"/>
    <dgm:cxn modelId="{84F085EB-B3C7-40A4-8E53-EF446022A068}" type="presParOf" srcId="{C9A2B086-2870-4277-9373-143D3D89596E}" destId="{0D69F845-9CB7-48DB-A2F0-15CC25EB36DB}" srcOrd="0" destOrd="0" presId="urn:microsoft.com/office/officeart/2005/8/layout/hierarchy1"/>
    <dgm:cxn modelId="{917710BE-B328-405C-AB19-F35D5B3F95C9}" type="presParOf" srcId="{0D69F845-9CB7-48DB-A2F0-15CC25EB36DB}" destId="{ACB95018-FCEC-4591-8C9B-2ED748B5B8F3}" srcOrd="0" destOrd="0" presId="urn:microsoft.com/office/officeart/2005/8/layout/hierarchy1"/>
    <dgm:cxn modelId="{A37790A3-866E-45F2-9F46-87820FBF0D96}" type="presParOf" srcId="{0D69F845-9CB7-48DB-A2F0-15CC25EB36DB}" destId="{9C3A015F-DC7F-4B13-8189-FF5FE042BFCB}" srcOrd="1" destOrd="0" presId="urn:microsoft.com/office/officeart/2005/8/layout/hierarchy1"/>
    <dgm:cxn modelId="{32012DEA-33CF-448E-A1D1-1F4CF8986FA1}" type="presParOf" srcId="{C9A2B086-2870-4277-9373-143D3D89596E}" destId="{2BDBB1FE-D541-4181-8FBE-C122290122E2}" srcOrd="1" destOrd="0" presId="urn:microsoft.com/office/officeart/2005/8/layout/hierarchy1"/>
    <dgm:cxn modelId="{CE063CB5-EABC-4FDA-9E3E-61B8218F6781}" type="presParOf" srcId="{55F8CF03-54B9-453F-8C46-045926B3D182}" destId="{3B33FE58-363C-4623-93B0-5CA2C8C86E1E}" srcOrd="4" destOrd="0" presId="urn:microsoft.com/office/officeart/2005/8/layout/hierarchy1"/>
    <dgm:cxn modelId="{BCC6B857-548F-4008-BB58-65E1ADAE0A94}" type="presParOf" srcId="{55F8CF03-54B9-453F-8C46-045926B3D182}" destId="{F6C26F87-5458-4365-AD9C-6A04ABF37DDD}" srcOrd="5" destOrd="0" presId="urn:microsoft.com/office/officeart/2005/8/layout/hierarchy1"/>
    <dgm:cxn modelId="{4E24B93B-936E-4961-B836-2DD6E52DA35A}" type="presParOf" srcId="{F6C26F87-5458-4365-AD9C-6A04ABF37DDD}" destId="{A3CF4096-2F59-41B4-9F0A-89C4ECB652C9}" srcOrd="0" destOrd="0" presId="urn:microsoft.com/office/officeart/2005/8/layout/hierarchy1"/>
    <dgm:cxn modelId="{F9BF59E6-87DD-4D9C-A42A-9658321A8342}" type="presParOf" srcId="{A3CF4096-2F59-41B4-9F0A-89C4ECB652C9}" destId="{D4788F76-FADA-46EF-9E92-176B53AEC154}" srcOrd="0" destOrd="0" presId="urn:microsoft.com/office/officeart/2005/8/layout/hierarchy1"/>
    <dgm:cxn modelId="{5D241851-E9B5-480A-8E5C-9B876C61ABAE}" type="presParOf" srcId="{A3CF4096-2F59-41B4-9F0A-89C4ECB652C9}" destId="{7B0EAE38-42F8-4172-BBEC-C79564A002D1}" srcOrd="1" destOrd="0" presId="urn:microsoft.com/office/officeart/2005/8/layout/hierarchy1"/>
    <dgm:cxn modelId="{1E90BCF4-F076-4DFF-83A2-5BC974AFA2F1}" type="presParOf" srcId="{F6C26F87-5458-4365-AD9C-6A04ABF37DDD}" destId="{557012E2-7639-4269-8306-14B460F53880}" srcOrd="1" destOrd="0" presId="urn:microsoft.com/office/officeart/2005/8/layout/hierarchy1"/>
    <dgm:cxn modelId="{B939A7EF-7D16-4D0F-A96D-2A1D63A87637}" type="presParOf" srcId="{557012E2-7639-4269-8306-14B460F53880}" destId="{B824F554-DACA-4133-97FD-C15B6126A5C2}" srcOrd="0" destOrd="0" presId="urn:microsoft.com/office/officeart/2005/8/layout/hierarchy1"/>
    <dgm:cxn modelId="{88212080-2041-4589-81CF-CDDA5538F48F}" type="presParOf" srcId="{557012E2-7639-4269-8306-14B460F53880}" destId="{BFE79A2D-7F34-4005-8C96-768C68C3A04E}" srcOrd="1" destOrd="0" presId="urn:microsoft.com/office/officeart/2005/8/layout/hierarchy1"/>
    <dgm:cxn modelId="{8AA48C10-FBD4-43E1-8E2C-31989AA0C099}" type="presParOf" srcId="{BFE79A2D-7F34-4005-8C96-768C68C3A04E}" destId="{F40F0759-0041-4E26-9CCB-05183D211DBF}" srcOrd="0" destOrd="0" presId="urn:microsoft.com/office/officeart/2005/8/layout/hierarchy1"/>
    <dgm:cxn modelId="{662874AE-C7B3-4903-85E0-2DCE6F76F267}" type="presParOf" srcId="{F40F0759-0041-4E26-9CCB-05183D211DBF}" destId="{043B67BD-8668-42F1-9179-8F09D4C91F1A}" srcOrd="0" destOrd="0" presId="urn:microsoft.com/office/officeart/2005/8/layout/hierarchy1"/>
    <dgm:cxn modelId="{6025F8FF-CD2E-4C15-9FDF-B938C6E39606}" type="presParOf" srcId="{F40F0759-0041-4E26-9CCB-05183D211DBF}" destId="{A0E6A04F-1B57-486D-AC4E-ED5FE66B9E58}" srcOrd="1" destOrd="0" presId="urn:microsoft.com/office/officeart/2005/8/layout/hierarchy1"/>
    <dgm:cxn modelId="{F0BF3F17-EB95-4721-B763-C410A22BFAC6}" type="presParOf" srcId="{BFE79A2D-7F34-4005-8C96-768C68C3A04E}" destId="{B755963C-A953-49F7-AF4D-E71646A2255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A30CE0-BB78-4F72-B8C4-93002B9526BB}">
      <dsp:nvSpPr>
        <dsp:cNvPr id="0" name=""/>
        <dsp:cNvSpPr/>
      </dsp:nvSpPr>
      <dsp:spPr>
        <a:xfrm>
          <a:off x="0" y="292611"/>
          <a:ext cx="8786874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B9B3A9-84C5-41B8-B0F0-9E767FBBA387}">
      <dsp:nvSpPr>
        <dsp:cNvPr id="0" name=""/>
        <dsp:cNvSpPr/>
      </dsp:nvSpPr>
      <dsp:spPr>
        <a:xfrm>
          <a:off x="418320" y="71211"/>
          <a:ext cx="8366399" cy="4428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86" tIns="0" rIns="232486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Составление проекта бюджета очередного года и планового периода  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9936" y="92827"/>
        <a:ext cx="8323167" cy="399568"/>
      </dsp:txXfrm>
    </dsp:sp>
    <dsp:sp modelId="{AC50B72E-3211-4DC6-931F-C268A7F57584}">
      <dsp:nvSpPr>
        <dsp:cNvPr id="0" name=""/>
        <dsp:cNvSpPr/>
      </dsp:nvSpPr>
      <dsp:spPr>
        <a:xfrm>
          <a:off x="0" y="973011"/>
          <a:ext cx="8786874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179B8F-B89E-4A94-B419-B16AACB03688}">
      <dsp:nvSpPr>
        <dsp:cNvPr id="0" name=""/>
        <dsp:cNvSpPr/>
      </dsp:nvSpPr>
      <dsp:spPr>
        <a:xfrm>
          <a:off x="418320" y="751611"/>
          <a:ext cx="8366399" cy="442800"/>
        </a:xfrm>
        <a:prstGeom prst="roundRect">
          <a:avLst/>
        </a:prstGeom>
        <a:solidFill>
          <a:schemeClr val="accent4">
            <a:hueOff val="1607495"/>
            <a:satOff val="-1444"/>
            <a:lumOff val="-229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86" tIns="0" rIns="232486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Рассмотрение проекта  бюджета  очередного года и планового периода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9936" y="773227"/>
        <a:ext cx="8323167" cy="399568"/>
      </dsp:txXfrm>
    </dsp:sp>
    <dsp:sp modelId="{AB51B988-3FFD-4A8D-A66B-9299BC4ABC81}">
      <dsp:nvSpPr>
        <dsp:cNvPr id="0" name=""/>
        <dsp:cNvSpPr/>
      </dsp:nvSpPr>
      <dsp:spPr>
        <a:xfrm>
          <a:off x="0" y="1653411"/>
          <a:ext cx="8786874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13404C-9479-437E-8F6E-0D5C799C6F74}">
      <dsp:nvSpPr>
        <dsp:cNvPr id="0" name=""/>
        <dsp:cNvSpPr/>
      </dsp:nvSpPr>
      <dsp:spPr>
        <a:xfrm>
          <a:off x="418320" y="1432011"/>
          <a:ext cx="8366399" cy="442800"/>
        </a:xfrm>
        <a:prstGeom prst="roundRect">
          <a:avLst/>
        </a:prstGeom>
        <a:solidFill>
          <a:schemeClr val="accent4">
            <a:hueOff val="3214990"/>
            <a:satOff val="-2889"/>
            <a:lumOff val="-458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86" tIns="0" rIns="232486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Утверждение бюджета очередного года и планового периода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9936" y="1453627"/>
        <a:ext cx="8323167" cy="399568"/>
      </dsp:txXfrm>
    </dsp:sp>
    <dsp:sp modelId="{A3B5469C-A01F-4C0A-BAA1-F3A49CA84027}">
      <dsp:nvSpPr>
        <dsp:cNvPr id="0" name=""/>
        <dsp:cNvSpPr/>
      </dsp:nvSpPr>
      <dsp:spPr>
        <a:xfrm>
          <a:off x="0" y="2333811"/>
          <a:ext cx="8786874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709754-E2F3-4264-A922-29CD2F95B85C}">
      <dsp:nvSpPr>
        <dsp:cNvPr id="0" name=""/>
        <dsp:cNvSpPr/>
      </dsp:nvSpPr>
      <dsp:spPr>
        <a:xfrm>
          <a:off x="418320" y="2112411"/>
          <a:ext cx="8366399" cy="442800"/>
        </a:xfrm>
        <a:prstGeom prst="roundRect">
          <a:avLst/>
        </a:prstGeom>
        <a:solidFill>
          <a:schemeClr val="accent4">
            <a:hueOff val="4822484"/>
            <a:satOff val="-4333"/>
            <a:lumOff val="-686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86" tIns="0" rIns="232486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Внесение изменений и дополнений в бюджет текущего года и планового периода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9936" y="2134027"/>
        <a:ext cx="8323167" cy="399568"/>
      </dsp:txXfrm>
    </dsp:sp>
    <dsp:sp modelId="{292471A9-CC03-4158-9EA9-A45F4781AB2F}">
      <dsp:nvSpPr>
        <dsp:cNvPr id="0" name=""/>
        <dsp:cNvSpPr/>
      </dsp:nvSpPr>
      <dsp:spPr>
        <a:xfrm>
          <a:off x="0" y="3014211"/>
          <a:ext cx="8786874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9B9775-1EF1-4810-8817-DB5D7D528031}">
      <dsp:nvSpPr>
        <dsp:cNvPr id="0" name=""/>
        <dsp:cNvSpPr/>
      </dsp:nvSpPr>
      <dsp:spPr>
        <a:xfrm>
          <a:off x="418320" y="2792811"/>
          <a:ext cx="8366399" cy="442800"/>
        </a:xfrm>
        <a:prstGeom prst="roundRect">
          <a:avLst/>
        </a:prstGeom>
        <a:solidFill>
          <a:schemeClr val="accent4">
            <a:hueOff val="6429979"/>
            <a:satOff val="-5778"/>
            <a:lumOff val="-915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86" tIns="0" rIns="232486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Исполнение бюджета в текущем году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9936" y="2814427"/>
        <a:ext cx="8323167" cy="399568"/>
      </dsp:txXfrm>
    </dsp:sp>
    <dsp:sp modelId="{5B23C07E-F4E5-43EC-A43B-5F06DB3B0B3E}">
      <dsp:nvSpPr>
        <dsp:cNvPr id="0" name=""/>
        <dsp:cNvSpPr/>
      </dsp:nvSpPr>
      <dsp:spPr>
        <a:xfrm>
          <a:off x="0" y="3694611"/>
          <a:ext cx="8786874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69C0EA-4ACF-4380-9396-EBF48D5A1540}">
      <dsp:nvSpPr>
        <dsp:cNvPr id="0" name=""/>
        <dsp:cNvSpPr/>
      </dsp:nvSpPr>
      <dsp:spPr>
        <a:xfrm>
          <a:off x="440078" y="3473211"/>
          <a:ext cx="8345222" cy="442800"/>
        </a:xfrm>
        <a:prstGeom prst="roundRect">
          <a:avLst/>
        </a:prstGeom>
        <a:solidFill>
          <a:schemeClr val="accent4">
            <a:hueOff val="8037474"/>
            <a:satOff val="-7222"/>
            <a:lumOff val="-1144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86" tIns="0" rIns="232486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Формирование отчета об исполнении бюджета предыдущего года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1694" y="3494827"/>
        <a:ext cx="8301990" cy="399568"/>
      </dsp:txXfrm>
    </dsp:sp>
    <dsp:sp modelId="{5FC1C86B-73CE-4CBD-A42C-D162B0C809E7}">
      <dsp:nvSpPr>
        <dsp:cNvPr id="0" name=""/>
        <dsp:cNvSpPr/>
      </dsp:nvSpPr>
      <dsp:spPr>
        <a:xfrm>
          <a:off x="0" y="4337134"/>
          <a:ext cx="8786874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2C8F19-7FFC-4948-AC21-868E24517A83}">
      <dsp:nvSpPr>
        <dsp:cNvPr id="0" name=""/>
        <dsp:cNvSpPr/>
      </dsp:nvSpPr>
      <dsp:spPr>
        <a:xfrm>
          <a:off x="423199" y="4153611"/>
          <a:ext cx="8361315" cy="404922"/>
        </a:xfrm>
        <a:prstGeom prst="roundRect">
          <a:avLst/>
        </a:prstGeom>
        <a:solidFill>
          <a:schemeClr val="accent4">
            <a:hueOff val="9644969"/>
            <a:satOff val="-8667"/>
            <a:lumOff val="-1373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86" tIns="0" rIns="232486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Рассмотрение и утверждение отчета об исполнении бюджета предыдущего года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2966" y="4173378"/>
        <a:ext cx="8321781" cy="3653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650504-24D2-4892-9C24-2230B8CB3009}">
      <dsp:nvSpPr>
        <dsp:cNvPr id="0" name=""/>
        <dsp:cNvSpPr/>
      </dsp:nvSpPr>
      <dsp:spPr>
        <a:xfrm>
          <a:off x="1991" y="0"/>
          <a:ext cx="2087746" cy="344731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latin typeface="Times New Roman" pitchFamily="18" charset="0"/>
              <a:cs typeface="Times New Roman" pitchFamily="18" charset="0"/>
            </a:rPr>
            <a:t>Стратегия социально-экономического развития ЗАТО                  г. Заречный Пензенской области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91" y="1378926"/>
        <a:ext cx="2087746" cy="1378926"/>
      </dsp:txXfrm>
    </dsp:sp>
    <dsp:sp modelId="{06677F09-51EF-49C4-AF6A-9E20D576F7D7}">
      <dsp:nvSpPr>
        <dsp:cNvPr id="0" name=""/>
        <dsp:cNvSpPr/>
      </dsp:nvSpPr>
      <dsp:spPr>
        <a:xfrm>
          <a:off x="416722" y="311337"/>
          <a:ext cx="1202311" cy="1069596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1FD50C2-0E38-4C0A-A42A-4F6998779324}">
      <dsp:nvSpPr>
        <dsp:cNvPr id="0" name=""/>
        <dsp:cNvSpPr/>
      </dsp:nvSpPr>
      <dsp:spPr>
        <a:xfrm>
          <a:off x="2152370" y="0"/>
          <a:ext cx="2087746" cy="3447315"/>
        </a:xfrm>
        <a:prstGeom prst="roundRect">
          <a:avLst>
            <a:gd name="adj" fmla="val 10000"/>
          </a:avLst>
        </a:prstGeom>
        <a:solidFill>
          <a:schemeClr val="accent5">
            <a:hueOff val="-4673100"/>
            <a:satOff val="6871"/>
            <a:lumOff val="5882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baseline="0" dirty="0" smtClean="0">
              <a:latin typeface="Times New Roman" pitchFamily="18" charset="0"/>
            </a:rPr>
            <a:t>Основные направления бюджетной  и налоговой политики</a:t>
          </a:r>
          <a:endParaRPr lang="ru-RU" sz="1400" b="0" i="0" kern="1200" baseline="0" dirty="0">
            <a:latin typeface="Times New Roman" pitchFamily="18" charset="0"/>
          </a:endParaRPr>
        </a:p>
      </dsp:txBody>
      <dsp:txXfrm>
        <a:off x="2152370" y="1378926"/>
        <a:ext cx="2087746" cy="1378926"/>
      </dsp:txXfrm>
    </dsp:sp>
    <dsp:sp modelId="{9D9A7B6A-9C25-4ECC-9C09-237DC5CC7C37}">
      <dsp:nvSpPr>
        <dsp:cNvPr id="0" name=""/>
        <dsp:cNvSpPr/>
      </dsp:nvSpPr>
      <dsp:spPr>
        <a:xfrm>
          <a:off x="2622266" y="206838"/>
          <a:ext cx="1147955" cy="114795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15981F4-762D-43C4-A983-57DB4B199664}">
      <dsp:nvSpPr>
        <dsp:cNvPr id="0" name=""/>
        <dsp:cNvSpPr/>
      </dsp:nvSpPr>
      <dsp:spPr>
        <a:xfrm>
          <a:off x="4284085" y="0"/>
          <a:ext cx="2087746" cy="3447315"/>
        </a:xfrm>
        <a:prstGeom prst="roundRect">
          <a:avLst>
            <a:gd name="adj" fmla="val 10000"/>
          </a:avLst>
        </a:prstGeom>
        <a:solidFill>
          <a:schemeClr val="accent5">
            <a:hueOff val="-9346199"/>
            <a:satOff val="13742"/>
            <a:lumOff val="11765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baseline="0" dirty="0" smtClean="0">
              <a:latin typeface="Times New Roman" pitchFamily="18" charset="0"/>
            </a:rPr>
            <a:t>Прогноз социально-экономического развития города</a:t>
          </a:r>
          <a:endParaRPr lang="ru-RU" sz="1400" b="0" i="0" kern="1200" baseline="0" dirty="0">
            <a:latin typeface="Times New Roman" pitchFamily="18" charset="0"/>
          </a:endParaRPr>
        </a:p>
      </dsp:txBody>
      <dsp:txXfrm>
        <a:off x="4284085" y="1378926"/>
        <a:ext cx="2087746" cy="1378926"/>
      </dsp:txXfrm>
    </dsp:sp>
    <dsp:sp modelId="{58F8A7D6-7F4F-4DC4-8E32-06FE3C57F48C}">
      <dsp:nvSpPr>
        <dsp:cNvPr id="0" name=""/>
        <dsp:cNvSpPr/>
      </dsp:nvSpPr>
      <dsp:spPr>
        <a:xfrm>
          <a:off x="4772645" y="206838"/>
          <a:ext cx="1147955" cy="114795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3EB388E-80AD-4921-8F92-A67D4FC6140A}">
      <dsp:nvSpPr>
        <dsp:cNvPr id="0" name=""/>
        <dsp:cNvSpPr/>
      </dsp:nvSpPr>
      <dsp:spPr>
        <a:xfrm>
          <a:off x="6453128" y="0"/>
          <a:ext cx="2087746" cy="3447315"/>
        </a:xfrm>
        <a:prstGeom prst="roundRect">
          <a:avLst>
            <a:gd name="adj" fmla="val 10000"/>
          </a:avLst>
        </a:prstGeom>
        <a:solidFill>
          <a:schemeClr val="accent5">
            <a:hueOff val="-14019298"/>
            <a:satOff val="20613"/>
            <a:lumOff val="17647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baseline="0" dirty="0" smtClean="0">
              <a:latin typeface="Times New Roman" pitchFamily="18" charset="0"/>
            </a:rPr>
            <a:t>Муниципальные программы города Заречного (проекты муниципальных программ, проекты изменений муниципальных программ</a:t>
          </a:r>
          <a:r>
            <a:rPr lang="ru-RU" sz="1400" b="1" i="1" kern="1200" baseline="0" dirty="0" smtClean="0">
              <a:latin typeface="Times New Roman" pitchFamily="18" charset="0"/>
            </a:rPr>
            <a:t>)</a:t>
          </a:r>
          <a:endParaRPr lang="ru-RU" sz="1400" b="1" i="1" kern="1200" baseline="0" dirty="0">
            <a:latin typeface="Times New Roman" pitchFamily="18" charset="0"/>
          </a:endParaRPr>
        </a:p>
      </dsp:txBody>
      <dsp:txXfrm>
        <a:off x="6453128" y="1378926"/>
        <a:ext cx="2087746" cy="1378926"/>
      </dsp:txXfrm>
    </dsp:sp>
    <dsp:sp modelId="{34AA1FB6-BFB5-4A41-9551-7ECD78F19B3E}">
      <dsp:nvSpPr>
        <dsp:cNvPr id="0" name=""/>
        <dsp:cNvSpPr/>
      </dsp:nvSpPr>
      <dsp:spPr>
        <a:xfrm>
          <a:off x="6923023" y="206838"/>
          <a:ext cx="1147955" cy="1147955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6375A01-9D4C-466D-891B-E039AFE629E7}">
      <dsp:nvSpPr>
        <dsp:cNvPr id="0" name=""/>
        <dsp:cNvSpPr/>
      </dsp:nvSpPr>
      <dsp:spPr>
        <a:xfrm>
          <a:off x="341714" y="2837172"/>
          <a:ext cx="7859437" cy="358456"/>
        </a:xfrm>
        <a:prstGeom prst="left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7E82E7-A1FB-48DB-8919-713E74D0AEBA}">
      <dsp:nvSpPr>
        <dsp:cNvPr id="0" name=""/>
        <dsp:cNvSpPr/>
      </dsp:nvSpPr>
      <dsp:spPr>
        <a:xfrm>
          <a:off x="0" y="0"/>
          <a:ext cx="8677469" cy="12155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baseline="0" smtClean="0">
              <a:latin typeface="Times New Roman" pitchFamily="18" charset="0"/>
            </a:rPr>
            <a:t>Послание Президента Российской Федерации Федеральному Собранию Российской Федерации, определяющее </a:t>
          </a:r>
          <a:r>
            <a:rPr lang="ru-RU" sz="1600" b="0" i="0" kern="1200" smtClean="0"/>
            <a:t>стратегическое направление развития</a:t>
          </a:r>
          <a:r>
            <a:rPr lang="ru-RU" sz="1600" b="0" i="0" u="none" kern="1200" smtClean="0"/>
            <a:t> государства</a:t>
          </a:r>
          <a:endParaRPr lang="ru-RU" sz="1600" b="0" i="0" kern="1200" baseline="0" dirty="0">
            <a:latin typeface="Times New Roman" pitchFamily="18" charset="0"/>
          </a:endParaRPr>
        </a:p>
      </dsp:txBody>
      <dsp:txXfrm>
        <a:off x="1857050" y="0"/>
        <a:ext cx="6820418" cy="1215571"/>
      </dsp:txXfrm>
    </dsp:sp>
    <dsp:sp modelId="{1BAEFD6D-E513-41E4-8EFA-8D9462F9AE13}">
      <dsp:nvSpPr>
        <dsp:cNvPr id="0" name=""/>
        <dsp:cNvSpPr/>
      </dsp:nvSpPr>
      <dsp:spPr>
        <a:xfrm>
          <a:off x="121557" y="121557"/>
          <a:ext cx="1735493" cy="972456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24F554-DACA-4133-97FD-C15B6126A5C2}">
      <dsp:nvSpPr>
        <dsp:cNvPr id="0" name=""/>
        <dsp:cNvSpPr/>
      </dsp:nvSpPr>
      <dsp:spPr>
        <a:xfrm>
          <a:off x="7167774" y="1285545"/>
          <a:ext cx="111598" cy="281994"/>
        </a:xfrm>
        <a:custGeom>
          <a:avLst/>
          <a:gdLst/>
          <a:ahLst/>
          <a:cxnLst/>
          <a:rect l="0" t="0" r="0" b="0"/>
          <a:pathLst>
            <a:path>
              <a:moveTo>
                <a:pt x="111598" y="0"/>
              </a:moveTo>
              <a:lnTo>
                <a:pt x="111598" y="104128"/>
              </a:lnTo>
              <a:lnTo>
                <a:pt x="0" y="104128"/>
              </a:lnTo>
              <a:lnTo>
                <a:pt x="0" y="281994"/>
              </a:lnTo>
            </a:path>
          </a:pathLst>
        </a:custGeom>
        <a:noFill/>
        <a:ln w="425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33FE58-363C-4623-93B0-5CA2C8C86E1E}">
      <dsp:nvSpPr>
        <dsp:cNvPr id="0" name=""/>
        <dsp:cNvSpPr/>
      </dsp:nvSpPr>
      <dsp:spPr>
        <a:xfrm>
          <a:off x="4233771" y="514592"/>
          <a:ext cx="3045600" cy="3143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461"/>
              </a:lnTo>
              <a:lnTo>
                <a:pt x="3045600" y="136461"/>
              </a:lnTo>
              <a:lnTo>
                <a:pt x="3045600" y="314327"/>
              </a:lnTo>
            </a:path>
          </a:pathLst>
        </a:custGeom>
        <a:noFill/>
        <a:ln w="425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5E85C7-2EB4-4F23-89A5-88F4161A3DCB}">
      <dsp:nvSpPr>
        <dsp:cNvPr id="0" name=""/>
        <dsp:cNvSpPr/>
      </dsp:nvSpPr>
      <dsp:spPr>
        <a:xfrm>
          <a:off x="4105045" y="1334032"/>
          <a:ext cx="91440" cy="2787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0848"/>
              </a:lnTo>
              <a:lnTo>
                <a:pt x="118084" y="100848"/>
              </a:lnTo>
              <a:lnTo>
                <a:pt x="118084" y="278714"/>
              </a:lnTo>
            </a:path>
          </a:pathLst>
        </a:custGeom>
        <a:noFill/>
        <a:ln w="425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5A4D95-455D-4AA4-A59E-D7C21B2BF551}">
      <dsp:nvSpPr>
        <dsp:cNvPr id="0" name=""/>
        <dsp:cNvSpPr/>
      </dsp:nvSpPr>
      <dsp:spPr>
        <a:xfrm>
          <a:off x="4105045" y="514592"/>
          <a:ext cx="91440" cy="334870"/>
        </a:xfrm>
        <a:custGeom>
          <a:avLst/>
          <a:gdLst/>
          <a:ahLst/>
          <a:cxnLst/>
          <a:rect l="0" t="0" r="0" b="0"/>
          <a:pathLst>
            <a:path>
              <a:moveTo>
                <a:pt x="128726" y="0"/>
              </a:moveTo>
              <a:lnTo>
                <a:pt x="128726" y="157004"/>
              </a:lnTo>
              <a:lnTo>
                <a:pt x="45720" y="157004"/>
              </a:lnTo>
              <a:lnTo>
                <a:pt x="45720" y="334870"/>
              </a:lnTo>
            </a:path>
          </a:pathLst>
        </a:custGeom>
        <a:noFill/>
        <a:ln w="425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5B2B1A-6E42-46F7-B617-CF3C57E6510E}">
      <dsp:nvSpPr>
        <dsp:cNvPr id="0" name=""/>
        <dsp:cNvSpPr/>
      </dsp:nvSpPr>
      <dsp:spPr>
        <a:xfrm>
          <a:off x="1257516" y="1295518"/>
          <a:ext cx="91440" cy="371885"/>
        </a:xfrm>
        <a:custGeom>
          <a:avLst/>
          <a:gdLst/>
          <a:ahLst/>
          <a:cxnLst/>
          <a:rect l="0" t="0" r="0" b="0"/>
          <a:pathLst>
            <a:path>
              <a:moveTo>
                <a:pt x="87403" y="0"/>
              </a:moveTo>
              <a:lnTo>
                <a:pt x="87403" y="194019"/>
              </a:lnTo>
              <a:lnTo>
                <a:pt x="45720" y="194019"/>
              </a:lnTo>
              <a:lnTo>
                <a:pt x="45720" y="371885"/>
              </a:lnTo>
            </a:path>
          </a:pathLst>
        </a:custGeom>
        <a:noFill/>
        <a:ln w="425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D8886D-2994-4528-912E-240EF0881D56}">
      <dsp:nvSpPr>
        <dsp:cNvPr id="0" name=""/>
        <dsp:cNvSpPr/>
      </dsp:nvSpPr>
      <dsp:spPr>
        <a:xfrm>
          <a:off x="1344919" y="514592"/>
          <a:ext cx="2888852" cy="326933"/>
        </a:xfrm>
        <a:custGeom>
          <a:avLst/>
          <a:gdLst/>
          <a:ahLst/>
          <a:cxnLst/>
          <a:rect l="0" t="0" r="0" b="0"/>
          <a:pathLst>
            <a:path>
              <a:moveTo>
                <a:pt x="2888852" y="0"/>
              </a:moveTo>
              <a:lnTo>
                <a:pt x="2888852" y="149067"/>
              </a:lnTo>
              <a:lnTo>
                <a:pt x="0" y="149067"/>
              </a:lnTo>
              <a:lnTo>
                <a:pt x="0" y="326933"/>
              </a:lnTo>
            </a:path>
          </a:pathLst>
        </a:custGeom>
        <a:noFill/>
        <a:ln w="425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B0484A-5A8B-45EA-A50B-9FBF0A57B725}">
      <dsp:nvSpPr>
        <dsp:cNvPr id="0" name=""/>
        <dsp:cNvSpPr/>
      </dsp:nvSpPr>
      <dsp:spPr>
        <a:xfrm>
          <a:off x="3273774" y="25852"/>
          <a:ext cx="1919994" cy="4887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EBEB35-9F3F-4D86-A725-B424D0A2EDCA}">
      <dsp:nvSpPr>
        <dsp:cNvPr id="0" name=""/>
        <dsp:cNvSpPr/>
      </dsp:nvSpPr>
      <dsp:spPr>
        <a:xfrm>
          <a:off x="3487107" y="228518"/>
          <a:ext cx="1919994" cy="4887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Доходы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01422" y="242833"/>
        <a:ext cx="1891364" cy="460109"/>
      </dsp:txXfrm>
    </dsp:sp>
    <dsp:sp modelId="{9ACD80BA-FECB-419B-A112-02E6AA8FEE28}">
      <dsp:nvSpPr>
        <dsp:cNvPr id="0" name=""/>
        <dsp:cNvSpPr/>
      </dsp:nvSpPr>
      <dsp:spPr>
        <a:xfrm>
          <a:off x="384921" y="841526"/>
          <a:ext cx="1919994" cy="45399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17DB36-6648-4A12-8DA1-B9E6A2F63A6E}">
      <dsp:nvSpPr>
        <dsp:cNvPr id="0" name=""/>
        <dsp:cNvSpPr/>
      </dsp:nvSpPr>
      <dsp:spPr>
        <a:xfrm>
          <a:off x="598254" y="1044192"/>
          <a:ext cx="1919994" cy="4539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Налоговые доходы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11551" y="1057489"/>
        <a:ext cx="1893400" cy="427398"/>
      </dsp:txXfrm>
    </dsp:sp>
    <dsp:sp modelId="{4B9BE148-6071-45F5-961C-3120B0A6F4C7}">
      <dsp:nvSpPr>
        <dsp:cNvPr id="0" name=""/>
        <dsp:cNvSpPr/>
      </dsp:nvSpPr>
      <dsp:spPr>
        <a:xfrm>
          <a:off x="31652" y="1667404"/>
          <a:ext cx="2543167" cy="332649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3DB51A-8A1F-4C1D-BD51-65ED30CF0846}">
      <dsp:nvSpPr>
        <dsp:cNvPr id="0" name=""/>
        <dsp:cNvSpPr/>
      </dsp:nvSpPr>
      <dsp:spPr>
        <a:xfrm>
          <a:off x="244985" y="1870070"/>
          <a:ext cx="2543167" cy="33264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Налог на доходы физических лиц</a:t>
          </a:r>
        </a:p>
        <a:p>
          <a:pPr lvl="0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Акцизы</a:t>
          </a:r>
        </a:p>
        <a:p>
          <a:pPr lvl="0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30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Упрощенная система налогообложения</a:t>
          </a:r>
          <a:endParaRPr lang="ru-RU" sz="1300" kern="1200" dirty="0" smtClean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  <a:p>
          <a:pPr lvl="0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Сельскохозяйственный налог</a:t>
          </a:r>
        </a:p>
        <a:p>
          <a:pPr lvl="0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Налог, взимаемый в связи с применением патентной системы налогообложения</a:t>
          </a:r>
        </a:p>
        <a:p>
          <a:pPr lvl="0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Земельный налог</a:t>
          </a:r>
        </a:p>
        <a:p>
          <a:pPr lvl="0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Налог на имущество физических лиц</a:t>
          </a:r>
        </a:p>
        <a:p>
          <a:pPr lvl="0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lvl="0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Times New Roman" pitchFamily="18" charset="0"/>
            <a:cs typeface="Times New Roman" pitchFamily="18" charset="0"/>
          </a:endParaRPr>
        </a:p>
        <a:p>
          <a:pPr lvl="0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Times New Roman" pitchFamily="18" charset="0"/>
            <a:cs typeface="Times New Roman" pitchFamily="18" charset="0"/>
          </a:endParaRPr>
        </a:p>
        <a:p>
          <a:pPr lvl="0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Times New Roman" pitchFamily="18" charset="0"/>
            <a:cs typeface="Times New Roman" pitchFamily="18" charset="0"/>
          </a:endParaRPr>
        </a:p>
        <a:p>
          <a:pPr lvl="0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9472" y="1944557"/>
        <a:ext cx="2394193" cy="3177518"/>
      </dsp:txXfrm>
    </dsp:sp>
    <dsp:sp modelId="{AE357416-118F-4107-B72D-7D892C744C12}">
      <dsp:nvSpPr>
        <dsp:cNvPr id="0" name=""/>
        <dsp:cNvSpPr/>
      </dsp:nvSpPr>
      <dsp:spPr>
        <a:xfrm>
          <a:off x="3190768" y="849463"/>
          <a:ext cx="1919994" cy="48456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2F3847-D3A7-4F84-959D-81D24CD329B7}">
      <dsp:nvSpPr>
        <dsp:cNvPr id="0" name=""/>
        <dsp:cNvSpPr/>
      </dsp:nvSpPr>
      <dsp:spPr>
        <a:xfrm>
          <a:off x="3404100" y="1052129"/>
          <a:ext cx="1919994" cy="4845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Неналоговые доходы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18293" y="1066322"/>
        <a:ext cx="1891608" cy="456183"/>
      </dsp:txXfrm>
    </dsp:sp>
    <dsp:sp modelId="{ACB95018-FCEC-4591-8C9B-2ED748B5B8F3}">
      <dsp:nvSpPr>
        <dsp:cNvPr id="0" name=""/>
        <dsp:cNvSpPr/>
      </dsp:nvSpPr>
      <dsp:spPr>
        <a:xfrm>
          <a:off x="3007303" y="1612747"/>
          <a:ext cx="2431654" cy="272383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3A015F-DC7F-4B13-8189-FF5FE042BFCB}">
      <dsp:nvSpPr>
        <dsp:cNvPr id="0" name=""/>
        <dsp:cNvSpPr/>
      </dsp:nvSpPr>
      <dsp:spPr>
        <a:xfrm>
          <a:off x="3220635" y="1815413"/>
          <a:ext cx="2431654" cy="27238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муниципальной собственности 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Доходы от оказания платных услуг (работ) и компенсации затрат государства 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Доходы  от продажи муниципального имущества</a:t>
          </a:r>
        </a:p>
        <a:p>
          <a:pPr lvl="0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Штрафы</a:t>
          </a:r>
        </a:p>
        <a:p>
          <a:pPr lvl="0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Прочие неналоговые доходы</a:t>
          </a:r>
        </a:p>
        <a:p>
          <a:pPr lvl="0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91856" y="1886634"/>
        <a:ext cx="2289212" cy="2581389"/>
      </dsp:txXfrm>
    </dsp:sp>
    <dsp:sp modelId="{D4788F76-FADA-46EF-9E92-176B53AEC154}">
      <dsp:nvSpPr>
        <dsp:cNvPr id="0" name=""/>
        <dsp:cNvSpPr/>
      </dsp:nvSpPr>
      <dsp:spPr>
        <a:xfrm>
          <a:off x="6319375" y="828919"/>
          <a:ext cx="1919994" cy="4566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0EAE38-42F8-4172-BBEC-C79564A002D1}">
      <dsp:nvSpPr>
        <dsp:cNvPr id="0" name=""/>
        <dsp:cNvSpPr/>
      </dsp:nvSpPr>
      <dsp:spPr>
        <a:xfrm>
          <a:off x="6532707" y="1031585"/>
          <a:ext cx="1919994" cy="4566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546081" y="1044959"/>
        <a:ext cx="1893246" cy="429877"/>
      </dsp:txXfrm>
    </dsp:sp>
    <dsp:sp modelId="{043B67BD-8668-42F1-9179-8F09D4C91F1A}">
      <dsp:nvSpPr>
        <dsp:cNvPr id="0" name=""/>
        <dsp:cNvSpPr/>
      </dsp:nvSpPr>
      <dsp:spPr>
        <a:xfrm>
          <a:off x="5828213" y="1567539"/>
          <a:ext cx="2679122" cy="312805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E6A04F-1B57-486D-AC4E-ED5FE66B9E58}">
      <dsp:nvSpPr>
        <dsp:cNvPr id="0" name=""/>
        <dsp:cNvSpPr/>
      </dsp:nvSpPr>
      <dsp:spPr>
        <a:xfrm>
          <a:off x="6041545" y="1770205"/>
          <a:ext cx="2679122" cy="31280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Дотации из других бюджетов: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- дотации на поддержку мер по обеспечению сбалансированности бюджета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 - дотации, связанные с особым режимом безопасного функционирования ЗАТО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Субсидии из других бюджетов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Субвенции из других бюджетов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Иные межбюджетные трансферты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Безвозмездные поступления от негосударственных организаций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120014" y="1848674"/>
        <a:ext cx="2522184" cy="29711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#5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5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0.38503</cdr:x>
      <cdr:y>0.08734</cdr:y>
    </cdr:from>
    <cdr:to>
      <cdr:x>0.50345</cdr:x>
      <cdr:y>0.17433</cdr:y>
    </cdr:to>
    <cdr:sp macro="" textlink="">
      <cdr:nvSpPr>
        <cdr:cNvPr id="59393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74410" y="425418"/>
          <a:ext cx="1007072" cy="423668"/>
        </a:xfrm>
        <a:prstGeom xmlns:a="http://schemas.openxmlformats.org/drawingml/2006/main" prst="rect">
          <a:avLst/>
        </a:prstGeom>
        <a:solidFill xmlns:a="http://schemas.openxmlformats.org/drawingml/2006/main">
          <a:srgbClr val="99CC00"/>
        </a:solidFill>
        <a:ln xmlns:a="http://schemas.openxmlformats.org/drawingml/2006/main">
          <a:noFill/>
        </a:ln>
        <a:extLst xmlns:a="http://schemas.openxmlformats.org/drawingml/2006/main">
          <a:ext uri="{91240B29-F687-4F45-9708-019B960494DF}">
            <a14:hiddenLine xmlns:a14="http://schemas.microsoft.com/office/drawing/2010/main" w="0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36576" tIns="27432" rIns="36576" bIns="27432" anchor="ctr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200" b="0" i="0" u="none" strike="noStrike" baseline="0" dirty="0">
              <a:solidFill>
                <a:srgbClr val="333300"/>
              </a:solidFill>
              <a:latin typeface="Impact"/>
            </a:rPr>
            <a:t>дефицит </a:t>
          </a:r>
        </a:p>
        <a:p xmlns:a="http://schemas.openxmlformats.org/drawingml/2006/main">
          <a:pPr algn="ctr" rtl="0">
            <a:defRPr sz="1000"/>
          </a:pPr>
          <a:r>
            <a:rPr lang="ru-RU" sz="1200" b="0" i="0" u="none" strike="noStrike" baseline="0" dirty="0" smtClean="0">
              <a:solidFill>
                <a:srgbClr val="333300"/>
              </a:solidFill>
              <a:latin typeface="Impact"/>
            </a:rPr>
            <a:t>-5 186,5</a:t>
          </a:r>
          <a:endParaRPr lang="ru-RU" sz="1200" b="0" i="0" u="none" strike="noStrike" baseline="0" dirty="0">
            <a:solidFill>
              <a:srgbClr val="333300"/>
            </a:solidFill>
            <a:latin typeface="Impact"/>
          </a:endParaRPr>
        </a:p>
      </cdr:txBody>
    </cdr:sp>
  </cdr:relSizeAnchor>
  <cdr:relSizeAnchor xmlns:cdr="http://schemas.openxmlformats.org/drawingml/2006/chartDrawing">
    <cdr:from>
      <cdr:x>0.57663</cdr:x>
      <cdr:y>0.08802</cdr:y>
    </cdr:from>
    <cdr:to>
      <cdr:x>0.6911</cdr:x>
      <cdr:y>0.17816</cdr:y>
    </cdr:to>
    <cdr:sp macro="" textlink="">
      <cdr:nvSpPr>
        <cdr:cNvPr id="59394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903799" y="428707"/>
          <a:ext cx="973480" cy="439039"/>
        </a:xfrm>
        <a:prstGeom xmlns:a="http://schemas.openxmlformats.org/drawingml/2006/main" prst="rect">
          <a:avLst/>
        </a:prstGeom>
        <a:solidFill xmlns:a="http://schemas.openxmlformats.org/drawingml/2006/main">
          <a:srgbClr val="99CC00"/>
        </a:solidFill>
        <a:ln xmlns:a="http://schemas.openxmlformats.org/drawingml/2006/main">
          <a:noFill/>
        </a:ln>
        <a:extLst xmlns:a="http://schemas.openxmlformats.org/drawingml/2006/main">
          <a:ext uri="{91240B29-F687-4F45-9708-019B960494DF}">
            <a14:hiddenLine xmlns:a14="http://schemas.microsoft.com/office/drawing/2010/main" w="0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36576" tIns="27432" rIns="36576" bIns="27432" anchor="ctr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200" b="0" i="0" u="none" strike="noStrike" baseline="0" dirty="0">
              <a:solidFill>
                <a:srgbClr val="333300"/>
              </a:solidFill>
              <a:latin typeface="Impact"/>
            </a:rPr>
            <a:t>профицит  </a:t>
          </a:r>
        </a:p>
        <a:p xmlns:a="http://schemas.openxmlformats.org/drawingml/2006/main">
          <a:pPr algn="ctr" rtl="0">
            <a:defRPr sz="1000"/>
          </a:pPr>
          <a:r>
            <a:rPr lang="ru-RU" sz="1200" b="0" i="0" u="none" strike="noStrike" baseline="0" dirty="0" smtClean="0">
              <a:solidFill>
                <a:srgbClr val="333300"/>
              </a:solidFill>
              <a:latin typeface="Impact"/>
            </a:rPr>
            <a:t>+3 737,5</a:t>
          </a:r>
          <a:endParaRPr lang="ru-RU" sz="1200" b="0" i="0" u="none" strike="noStrike" baseline="0" dirty="0">
            <a:solidFill>
              <a:srgbClr val="333300"/>
            </a:solidFill>
            <a:latin typeface="Impact"/>
          </a:endParaRPr>
        </a:p>
      </cdr:txBody>
    </cdr:sp>
  </cdr:relSizeAnchor>
  <cdr:relSizeAnchor xmlns:cdr="http://schemas.openxmlformats.org/drawingml/2006/chartDrawing">
    <cdr:from>
      <cdr:x>0.75707</cdr:x>
      <cdr:y>0.08621</cdr:y>
    </cdr:from>
    <cdr:to>
      <cdr:x>0.87995</cdr:x>
      <cdr:y>0.17816</cdr:y>
    </cdr:to>
    <cdr:sp macro="" textlink="">
      <cdr:nvSpPr>
        <cdr:cNvPr id="59395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438303" y="419878"/>
          <a:ext cx="1045001" cy="447869"/>
        </a:xfrm>
        <a:prstGeom xmlns:a="http://schemas.openxmlformats.org/drawingml/2006/main" prst="rect">
          <a:avLst/>
        </a:prstGeom>
        <a:solidFill xmlns:a="http://schemas.openxmlformats.org/drawingml/2006/main">
          <a:srgbClr val="99CC00"/>
        </a:solidFill>
        <a:ln xmlns:a="http://schemas.openxmlformats.org/drawingml/2006/main">
          <a:noFill/>
        </a:ln>
        <a:extLst xmlns:a="http://schemas.openxmlformats.org/drawingml/2006/main">
          <a:ext uri="{91240B29-F687-4F45-9708-019B960494DF}">
            <a14:hiddenLine xmlns:a14="http://schemas.microsoft.com/office/drawing/2010/main" w="0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36576" tIns="27432" rIns="36576" bIns="27432" anchor="ctr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200" b="0" i="0" u="none" strike="noStrike" baseline="0" dirty="0">
              <a:solidFill>
                <a:srgbClr val="333300"/>
              </a:solidFill>
              <a:latin typeface="Impact"/>
            </a:rPr>
            <a:t>профицит </a:t>
          </a:r>
        </a:p>
        <a:p xmlns:a="http://schemas.openxmlformats.org/drawingml/2006/main">
          <a:pPr algn="ctr" rtl="0">
            <a:defRPr sz="1000"/>
          </a:pPr>
          <a:r>
            <a:rPr lang="ru-RU" sz="1200" b="0" i="0" u="none" strike="noStrike" baseline="0" dirty="0" smtClean="0">
              <a:solidFill>
                <a:srgbClr val="333300"/>
              </a:solidFill>
              <a:latin typeface="Impact"/>
            </a:rPr>
            <a:t>+11 028,4</a:t>
          </a:r>
          <a:endParaRPr lang="ru-RU" sz="1200" b="0" i="0" u="none" strike="noStrike" baseline="0" dirty="0">
            <a:solidFill>
              <a:srgbClr val="333300"/>
            </a:solidFill>
            <a:latin typeface="Impact"/>
          </a:endParaRPr>
        </a:p>
      </cdr:txBody>
    </cdr:sp>
  </cdr:relSizeAnchor>
  <cdr:relSizeAnchor xmlns:cdr="http://schemas.openxmlformats.org/drawingml/2006/chartDrawing">
    <cdr:from>
      <cdr:x>0.19547</cdr:x>
      <cdr:y>0.09301</cdr:y>
    </cdr:from>
    <cdr:to>
      <cdr:x>0.31661</cdr:x>
      <cdr:y>0.18199</cdr:y>
    </cdr:to>
    <cdr:sp macro="" textlink="">
      <cdr:nvSpPr>
        <cdr:cNvPr id="59396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662323" y="453013"/>
          <a:ext cx="1030204" cy="433396"/>
        </a:xfrm>
        <a:prstGeom xmlns:a="http://schemas.openxmlformats.org/drawingml/2006/main" prst="rect">
          <a:avLst/>
        </a:prstGeom>
        <a:solidFill xmlns:a="http://schemas.openxmlformats.org/drawingml/2006/main">
          <a:srgbClr val="99CC00"/>
        </a:solidFill>
        <a:ln xmlns:a="http://schemas.openxmlformats.org/drawingml/2006/main">
          <a:noFill/>
        </a:ln>
        <a:extLst xmlns:a="http://schemas.openxmlformats.org/drawingml/2006/main">
          <a:ext uri="{91240B29-F687-4F45-9708-019B960494DF}">
            <a14:hiddenLine xmlns:a14="http://schemas.microsoft.com/office/drawing/2010/main" w="0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36576" tIns="27432" rIns="36576" bIns="27432" anchor="ctr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200" b="0" i="0" u="none" strike="noStrike" baseline="0" dirty="0">
              <a:solidFill>
                <a:srgbClr val="333300"/>
              </a:solidFill>
              <a:latin typeface="Impact"/>
            </a:rPr>
            <a:t>дефицит  </a:t>
          </a:r>
        </a:p>
        <a:p xmlns:a="http://schemas.openxmlformats.org/drawingml/2006/main">
          <a:pPr algn="ctr" rtl="0">
            <a:defRPr sz="1000"/>
          </a:pPr>
          <a:r>
            <a:rPr lang="ru-RU" sz="1200" b="0" i="0" u="none" strike="noStrike" baseline="0" dirty="0" smtClean="0">
              <a:solidFill>
                <a:srgbClr val="333300"/>
              </a:solidFill>
              <a:latin typeface="Impact"/>
            </a:rPr>
            <a:t>-50 985,2</a:t>
          </a:r>
          <a:endParaRPr lang="ru-RU" sz="1200" b="0" i="0" u="none" strike="noStrike" baseline="0" dirty="0">
            <a:solidFill>
              <a:srgbClr val="333300"/>
            </a:solidFill>
            <a:latin typeface="Impact"/>
          </a:endParaRPr>
        </a:p>
      </cdr:txBody>
    </cdr:sp>
  </cdr:relSizeAnchor>
  <cdr:relSizeAnchor xmlns:cdr="http://schemas.openxmlformats.org/drawingml/2006/chartDrawing">
    <cdr:from>
      <cdr:x>0.5005</cdr:x>
      <cdr:y>0.4926</cdr:y>
    </cdr:from>
    <cdr:to>
      <cdr:x>0.50866</cdr:x>
      <cdr:y>0.53326</cdr:y>
    </cdr:to>
    <cdr:sp macro="" textlink="">
      <cdr:nvSpPr>
        <cdr:cNvPr id="59397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310604" y="3252200"/>
          <a:ext cx="70251" cy="2586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950" b="0" i="0" u="none" strike="noStrike" baseline="0">
              <a:solidFill>
                <a:srgbClr val="000000"/>
              </a:solidFill>
              <a:latin typeface="Arial Cyr"/>
              <a:cs typeface="Arial Cyr"/>
            </a:rPr>
            <a:t>   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0BC21ED-4DC0-4A97-9B0F-0ECA8D35BC80}" type="datetimeFigureOut">
              <a:rPr lang="ru-RU"/>
              <a:pPr>
                <a:defRPr/>
              </a:pPr>
              <a:t>27.11.2025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0D0784A-9506-4BC1-B72D-BA869B1D03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0014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802452-8A7B-46C9-A025-DC3E5DC1839D}" type="datetimeFigureOut">
              <a:rPr lang="ru-RU"/>
              <a:pPr>
                <a:defRPr/>
              </a:pPr>
              <a:t>27.11.2025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0FED404-2BD6-4319-A385-A945C0BC1F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0065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ED404-2BD6-4319-A385-A945C0BC1F3A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877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0E9DE28-ABF5-4D50-B567-D31D38BF8D1E}" type="slidenum">
              <a:rPr lang="ru-RU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ED404-2BD6-4319-A385-A945C0BC1F3A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710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ED404-2BD6-4319-A385-A945C0BC1F3A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74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18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11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6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00EE6-17D0-47FD-8E12-432930B58734}" type="datetime1">
              <a:rPr lang="ru-RU"/>
              <a:pPr>
                <a:defRPr/>
              </a:pPr>
              <a:t>27.11.2025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F513350-103B-43C1-85AA-F876AD8243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63A03-3DDC-4673-ACC4-71BEA8B59959}" type="datetime1">
              <a:rPr lang="ru-RU"/>
              <a:pPr>
                <a:defRPr/>
              </a:pPr>
              <a:t>27.11.2025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19520-1466-4CF9-9F5A-94492C2086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0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Овал 14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9DB5B-33F6-4F3C-B74D-5FA0D871C2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CF7BB-8A8F-4F5A-A0CD-D6BCBBDF25A8}" type="datetime1">
              <a:rPr lang="ru-RU"/>
              <a:pPr>
                <a:defRPr/>
              </a:pPr>
              <a:t>27.11.2025</a:t>
            </a:fld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2D049-1F6F-4227-8D9C-88BC85E6EDD4}" type="datetime1">
              <a:rPr lang="ru-RU" smtClean="0"/>
              <a:pPr/>
              <a:t>27.11.2025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94A9E0B-0D9E-410C-8D6B-AD890AF26705}" type="slidenum">
              <a:rPr lang="ru-RU" smtClean="0">
                <a:solidFill>
                  <a:srgbClr val="1B587C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1B587C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329656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CD90-FE7E-4257-9A9F-FC6E68F80048}" type="datetime1">
              <a:rPr lang="ru-RU" smtClean="0"/>
              <a:pPr/>
              <a:t>27.11.2025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94A9E0B-0D9E-410C-8D6B-AD890AF26705}" type="slidenum">
              <a:rPr lang="ru-RU" smtClean="0">
                <a:solidFill>
                  <a:srgbClr val="1B587C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1B587C">
                  <a:shade val="75000"/>
                </a:srgb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00979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AFB19-AF89-4B75-985F-9C4C754591BE}" type="datetime1">
              <a:rPr lang="ru-RU" smtClean="0"/>
              <a:pPr/>
              <a:t>27.11.2025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94A9E0B-0D9E-410C-8D6B-AD890AF26705}" type="slidenum">
              <a:rPr lang="ru-RU" smtClean="0">
                <a:solidFill>
                  <a:srgbClr val="1B587C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1B587C">
                  <a:shade val="75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23666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3B8504E-E8FD-4207-A272-FE5B78A83CD5}" type="datetime1">
              <a:rPr lang="ru-RU" smtClean="0"/>
              <a:pPr/>
              <a:t>27.11.2025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9E0B-0D9E-410C-8D6B-AD890AF26705}" type="slidenum">
              <a:rPr lang="ru-RU" smtClean="0">
                <a:solidFill>
                  <a:srgbClr val="1B587C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1B587C">
                  <a:shade val="75000"/>
                </a:srgbClr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843473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B99A9-B531-44A9-AA1C-FE9F9DAE1D09}" type="datetime1">
              <a:rPr lang="ru-RU" smtClean="0"/>
              <a:pPr/>
              <a:t>27.11.2025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94A9E0B-0D9E-410C-8D6B-AD890AF26705}" type="slidenum">
              <a:rPr lang="ru-RU" smtClean="0">
                <a:solidFill>
                  <a:srgbClr val="1B587C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1B587C">
                  <a:shade val="75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449470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54DE1-9B4A-4631-8582-FF900C989A22}" type="datetime1">
              <a:rPr lang="ru-RU" smtClean="0"/>
              <a:pPr/>
              <a:t>27.11.2025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94A9E0B-0D9E-410C-8D6B-AD890AF26705}" type="slidenum">
              <a:rPr lang="ru-RU" smtClean="0">
                <a:solidFill>
                  <a:srgbClr val="1B587C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1B587C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9293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DF27E-0EA6-4729-B30F-F80772420604}" type="datetime1">
              <a:rPr lang="ru-RU" smtClean="0"/>
              <a:pPr/>
              <a:t>27.11.2025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4A9E0B-0D9E-410C-8D6B-AD890AF267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8260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94A9E0B-0D9E-410C-8D6B-AD890AF26705}" type="slidenum">
              <a:rPr lang="ru-RU" smtClean="0">
                <a:solidFill>
                  <a:srgbClr val="1B587C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1B587C">
                  <a:shade val="75000"/>
                </a:srgbClr>
              </a:solidFill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ADAAB-F1B1-4666-9B2D-D65C1AA0F3FF}" type="datetime1">
              <a:rPr lang="ru-RU" smtClean="0"/>
              <a:pPr/>
              <a:t>27.11.2025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129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1B7BA-D5F5-47F4-9153-568F52874E7D}" type="datetime1">
              <a:rPr lang="ru-RU"/>
              <a:pPr>
                <a:defRPr/>
              </a:pPr>
              <a:t>27.11.2025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6A42E-52D4-499B-AC30-7960206C66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94A9E0B-0D9E-410C-8D6B-AD890AF26705}" type="slidenum">
              <a:rPr lang="ru-RU" smtClean="0">
                <a:solidFill>
                  <a:srgbClr val="1B587C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1B587C">
                  <a:shade val="75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C26A717-4EC1-4D26-9DD3-170F88CA36F3}" type="datetime1">
              <a:rPr lang="ru-RU" smtClean="0"/>
              <a:pPr/>
              <a:t>27.11.2025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7288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693B5-C3AD-4098-B31C-6491AAA9CB40}" type="datetime1">
              <a:rPr lang="ru-RU" smtClean="0"/>
              <a:pPr/>
              <a:t>27.11.2025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9E0B-0D9E-410C-8D6B-AD890AF26705}" type="slidenum">
              <a:rPr lang="ru-RU" smtClean="0">
                <a:solidFill>
                  <a:srgbClr val="1B587C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1B587C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7348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94A9E0B-0D9E-410C-8D6B-AD890AF26705}" type="slidenum">
              <a:rPr lang="ru-RU" smtClean="0">
                <a:solidFill>
                  <a:srgbClr val="1B587C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1B587C">
                  <a:shade val="75000"/>
                </a:srgbClr>
              </a:solidFill>
            </a:endParaRP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E3D46-8063-4187-98EB-24BBDDC5CCF2}" type="datetime1">
              <a:rPr lang="ru-RU" smtClean="0"/>
              <a:pPr/>
              <a:t>27.11.2025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199830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2D049-1F6F-4227-8D9C-88BC85E6EDD4}" type="datetime1">
              <a:rPr lang="ru-RU" smtClean="0"/>
              <a:pPr/>
              <a:t>27.11.2025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94A9E0B-0D9E-410C-8D6B-AD890AF26705}" type="slidenum">
              <a:rPr lang="ru-RU" smtClean="0">
                <a:solidFill>
                  <a:srgbClr val="1B587C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1B587C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438355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CD90-FE7E-4257-9A9F-FC6E68F80048}" type="datetime1">
              <a:rPr lang="ru-RU" smtClean="0"/>
              <a:pPr/>
              <a:t>27.11.2025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94A9E0B-0D9E-410C-8D6B-AD890AF26705}" type="slidenum">
              <a:rPr lang="ru-RU" smtClean="0">
                <a:solidFill>
                  <a:srgbClr val="1B587C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1B587C">
                  <a:shade val="75000"/>
                </a:srgb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712555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AFB19-AF89-4B75-985F-9C4C754591BE}" type="datetime1">
              <a:rPr lang="ru-RU" smtClean="0"/>
              <a:pPr/>
              <a:t>27.11.2025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94A9E0B-0D9E-410C-8D6B-AD890AF26705}" type="slidenum">
              <a:rPr lang="ru-RU" smtClean="0">
                <a:solidFill>
                  <a:srgbClr val="1B587C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1B587C">
                  <a:shade val="75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53752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3B8504E-E8FD-4207-A272-FE5B78A83CD5}" type="datetime1">
              <a:rPr lang="ru-RU" smtClean="0"/>
              <a:pPr/>
              <a:t>27.11.2025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9E0B-0D9E-410C-8D6B-AD890AF26705}" type="slidenum">
              <a:rPr lang="ru-RU" smtClean="0">
                <a:solidFill>
                  <a:srgbClr val="1B587C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1B587C">
                  <a:shade val="75000"/>
                </a:srgbClr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528910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B99A9-B531-44A9-AA1C-FE9F9DAE1D09}" type="datetime1">
              <a:rPr lang="ru-RU" smtClean="0"/>
              <a:pPr/>
              <a:t>27.11.2025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94A9E0B-0D9E-410C-8D6B-AD890AF26705}" type="slidenum">
              <a:rPr lang="ru-RU" smtClean="0">
                <a:solidFill>
                  <a:srgbClr val="1B587C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1B587C">
                  <a:shade val="75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581767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54DE1-9B4A-4631-8582-FF900C989A22}" type="datetime1">
              <a:rPr lang="ru-RU" smtClean="0"/>
              <a:pPr/>
              <a:t>27.11.2025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94A9E0B-0D9E-410C-8D6B-AD890AF26705}" type="slidenum">
              <a:rPr lang="ru-RU" smtClean="0">
                <a:solidFill>
                  <a:srgbClr val="1B587C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1B587C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166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DF27E-0EA6-4729-B30F-F80772420604}" type="datetime1">
              <a:rPr lang="ru-RU" smtClean="0"/>
              <a:pPr/>
              <a:t>27.11.2025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4A9E0B-0D9E-410C-8D6B-AD890AF267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338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1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Овал 9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0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D1484-00BC-43B8-BB56-45D4C1055B43}" type="datetime1">
              <a:rPr lang="ru-RU"/>
              <a:pPr>
                <a:defRPr/>
              </a:pPr>
              <a:t>27.11.2025</a:t>
            </a:fld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D5D448DF-2E0F-4623-B5CC-EB889B99CB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94A9E0B-0D9E-410C-8D6B-AD890AF26705}" type="slidenum">
              <a:rPr lang="ru-RU" smtClean="0">
                <a:solidFill>
                  <a:srgbClr val="1B587C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1B587C">
                  <a:shade val="75000"/>
                </a:srgbClr>
              </a:solidFill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ADAAB-F1B1-4666-9B2D-D65C1AA0F3FF}" type="datetime1">
              <a:rPr lang="ru-RU" smtClean="0"/>
              <a:pPr/>
              <a:t>27.11.2025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4135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94A9E0B-0D9E-410C-8D6B-AD890AF26705}" type="slidenum">
              <a:rPr lang="ru-RU" smtClean="0">
                <a:solidFill>
                  <a:srgbClr val="1B587C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1B587C">
                  <a:shade val="75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C26A717-4EC1-4D26-9DD3-170F88CA36F3}" type="datetime1">
              <a:rPr lang="ru-RU" smtClean="0"/>
              <a:pPr/>
              <a:t>27.11.2025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0368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693B5-C3AD-4098-B31C-6491AAA9CB40}" type="datetime1">
              <a:rPr lang="ru-RU" smtClean="0"/>
              <a:pPr/>
              <a:t>27.11.2025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9E0B-0D9E-410C-8D6B-AD890AF26705}" type="slidenum">
              <a:rPr lang="ru-RU" smtClean="0">
                <a:solidFill>
                  <a:srgbClr val="1B587C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1B587C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2229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94A9E0B-0D9E-410C-8D6B-AD890AF26705}" type="slidenum">
              <a:rPr lang="ru-RU" smtClean="0">
                <a:solidFill>
                  <a:srgbClr val="1B587C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1B587C">
                  <a:shade val="75000"/>
                </a:srgbClr>
              </a:solidFill>
            </a:endParaRP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E3D46-8063-4187-98EB-24BBDDC5CCF2}" type="datetime1">
              <a:rPr lang="ru-RU" smtClean="0"/>
              <a:pPr/>
              <a:t>27.11.2025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23144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81CF6-679D-4089-8F4F-B1D9C4E588F2}" type="datetime1">
              <a:rPr lang="ru-RU"/>
              <a:pPr>
                <a:defRPr/>
              </a:pPr>
              <a:t>27.11.2025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0C788-46F3-4902-A411-7B5D769FDB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оугольник 10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рямоугольник 1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" name="Овал 24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Овал 2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322DF-DA44-4B40-ABD3-042E3DFCCE99}" type="datetime1">
              <a:rPr lang="ru-RU"/>
              <a:pPr>
                <a:defRPr/>
              </a:pPr>
              <a:t>27.11.2025</a:t>
            </a:fld>
            <a:endParaRPr lang="ru-RU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E72D370D-9033-4870-805A-7198E564B5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77252-58B4-45CF-B310-CE268232AE68}" type="datetime1">
              <a:rPr lang="ru-RU"/>
              <a:pPr>
                <a:defRPr/>
              </a:pPr>
              <a:t>27.11.2025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4E1D0-9C7A-4538-8F0A-5B374BEBFE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5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CC4CD-1442-4C16-9D5E-7183BAC4D074}" type="datetime1">
              <a:rPr lang="ru-RU"/>
              <a:pPr>
                <a:defRPr/>
              </a:pPr>
              <a:t>27.11.2025</a:t>
            </a:fld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4A2C4C7-DF4D-40C5-8CE2-DF2D7BCF45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20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FA576DB-3BC5-4C14-AC5C-3B4B6B6518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0B028-3216-4F31-A2A9-BC6A4C35549F}" type="datetime1">
              <a:rPr lang="ru-RU"/>
              <a:pPr>
                <a:defRPr/>
              </a:pPr>
              <a:t>27.11.2025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2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2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7FEF8-618F-4F67-9596-1FFEEADA84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09D9A-6B92-46FF-924F-C4D7BD8EAE1E}" type="datetime1">
              <a:rPr lang="ru-RU"/>
              <a:pPr>
                <a:defRPr/>
              </a:pPr>
              <a:t>27.11.2025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B40BBDF1-9E1E-43A1-BE2D-49CC7EF31C43}" type="datetime1">
              <a:rPr lang="ru-RU"/>
              <a:pPr>
                <a:defRPr/>
              </a:pPr>
              <a:t>27.11.2025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accent3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7CF41D6-D50F-49AB-85D9-5B54CDC700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8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9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33" r:id="rId10"/>
    <p:sldLayoutId id="214748374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164C6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1B587C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4E8542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604878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872F559-7BB1-4DCA-8FC2-0E559BF26EF2}" type="datetime1">
              <a:rPr lang="ru-RU" smtClean="0">
                <a:latin typeface="Georg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27.11.2025</a:t>
            </a:fld>
            <a:endParaRPr lang="ru-RU">
              <a:latin typeface="Georgia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latin typeface="Georgia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94A9E0B-0D9E-410C-8D6B-AD890AF26705}" type="slidenum">
              <a:rPr lang="ru-RU" smtClean="0">
                <a:solidFill>
                  <a:srgbClr val="1B587C">
                    <a:shade val="75000"/>
                  </a:srgbClr>
                </a:solidFill>
                <a:latin typeface="Georg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srgbClr val="1B587C">
                  <a:shade val="75000"/>
                </a:srgbClr>
              </a:solidFill>
              <a:latin typeface="Georgia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78723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872F559-7BB1-4DCA-8FC2-0E559BF26EF2}" type="datetime1">
              <a:rPr lang="ru-RU" smtClean="0">
                <a:latin typeface="Georg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27.11.2025</a:t>
            </a:fld>
            <a:endParaRPr lang="ru-RU">
              <a:latin typeface="Georgia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latin typeface="Georgia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94A9E0B-0D9E-410C-8D6B-AD890AF26705}" type="slidenum">
              <a:rPr lang="ru-RU" smtClean="0">
                <a:solidFill>
                  <a:srgbClr val="1B587C">
                    <a:shade val="75000"/>
                  </a:srgbClr>
                </a:solidFill>
                <a:latin typeface="Georg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srgbClr val="1B587C">
                  <a:shade val="75000"/>
                </a:srgbClr>
              </a:solidFill>
              <a:latin typeface="Georgia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48198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9.xml"/><Relationship Id="rId4" Type="http://schemas.openxmlformats.org/officeDocument/2006/relationships/chart" Target="../charts/char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mailto:gorfi@zarechny.zato.ru" TargetMode="Externa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8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2582863"/>
            <a:ext cx="8729663" cy="3749675"/>
          </a:xfrm>
          <a:noFill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marL="0" indent="0" algn="ctr" eaLnBrk="1" hangingPunct="1">
              <a:buFont typeface="Wingdings 2" pitchFamily="18" charset="2"/>
              <a:buNone/>
              <a:defRPr/>
            </a:pPr>
            <a:r>
              <a:rPr lang="ru-RU" sz="3200" b="1" dirty="0" smtClean="0">
                <a:solidFill>
                  <a:srgbClr val="1B587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 ЗАТО Г.ЗАРЕЧНОГО </a:t>
            </a:r>
          </a:p>
          <a:p>
            <a:pPr marL="0" indent="0" algn="ctr" eaLnBrk="1" hangingPunct="1">
              <a:buFont typeface="Wingdings 2" pitchFamily="18" charset="2"/>
              <a:buNone/>
              <a:defRPr/>
            </a:pPr>
            <a:r>
              <a:rPr lang="ru-RU" sz="3200" b="1" dirty="0" smtClean="0">
                <a:solidFill>
                  <a:srgbClr val="1B587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ПЕНЗЕНСКОЙ ОБЛАСТИ</a:t>
            </a:r>
          </a:p>
          <a:p>
            <a:pPr marL="0" indent="0" algn="ctr" eaLnBrk="1" hangingPunct="1">
              <a:buFont typeface="Wingdings 2" pitchFamily="18" charset="2"/>
              <a:buNone/>
              <a:defRPr/>
            </a:pPr>
            <a:r>
              <a:rPr lang="ru-RU" sz="3200" b="1" dirty="0" smtClean="0">
                <a:solidFill>
                  <a:srgbClr val="1B587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НА 202</a:t>
            </a:r>
            <a:r>
              <a:rPr lang="en-US" sz="3200" b="1" dirty="0" smtClean="0">
                <a:solidFill>
                  <a:srgbClr val="1B587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3200" b="1" dirty="0" smtClean="0">
                <a:solidFill>
                  <a:srgbClr val="1B587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ГОД И ПЛАНОВЫЙ ПЕРИОД </a:t>
            </a:r>
          </a:p>
          <a:p>
            <a:pPr marL="0" indent="0" algn="ctr" eaLnBrk="1" hangingPunct="1">
              <a:buFont typeface="Wingdings 2" pitchFamily="18" charset="2"/>
              <a:buNone/>
              <a:defRPr/>
            </a:pPr>
            <a:r>
              <a:rPr lang="ru-RU" sz="3200" b="1" dirty="0" smtClean="0">
                <a:solidFill>
                  <a:srgbClr val="1B587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3200" b="1" dirty="0" smtClean="0">
                <a:solidFill>
                  <a:srgbClr val="1B587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3200" b="1" dirty="0" smtClean="0">
                <a:solidFill>
                  <a:srgbClr val="1B587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en-US" sz="3200" b="1" dirty="0" smtClean="0">
                <a:solidFill>
                  <a:srgbClr val="1B587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3200" b="1" dirty="0" smtClean="0">
                <a:solidFill>
                  <a:srgbClr val="1B587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ГОДОВ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52400"/>
            <a:ext cx="8796338" cy="1633538"/>
          </a:xfrm>
          <a:noFill/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ЗАТО город Заречный</a:t>
            </a:r>
            <a:br>
              <a:rPr lang="ru-RU" sz="36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Пензенской области</a:t>
            </a:r>
          </a:p>
        </p:txBody>
      </p:sp>
      <p:pic>
        <p:nvPicPr>
          <p:cNvPr id="4" name="Рисунок 3" descr="герб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367" y="183070"/>
            <a:ext cx="1323975" cy="16002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Номер слайда 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9C8240-B535-470C-A71E-42C35DC2A51E}" type="slidenum">
              <a:rPr lang="ru-RU">
                <a:solidFill>
                  <a:srgbClr val="E3DED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dirty="0">
              <a:solidFill>
                <a:srgbClr val="E3DED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7800" y="177800"/>
            <a:ext cx="87884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1B587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доходов бюджета городского округа </a:t>
            </a:r>
            <a:endParaRPr lang="ru-RU" sz="3200" dirty="0">
              <a:solidFill>
                <a:srgbClr val="1B587C">
                  <a:lumMod val="75000"/>
                </a:srgbClr>
              </a:solidFill>
              <a:latin typeface="Georgia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84185459"/>
              </p:ext>
            </p:extLst>
          </p:nvPr>
        </p:nvGraphicFramePr>
        <p:xfrm>
          <a:off x="245532" y="855134"/>
          <a:ext cx="8720668" cy="561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Левая фигурная скобка 6"/>
          <p:cNvSpPr/>
          <p:nvPr/>
        </p:nvSpPr>
        <p:spPr>
          <a:xfrm>
            <a:off x="511175" y="3409950"/>
            <a:ext cx="45719" cy="1195001"/>
          </a:xfrm>
          <a:prstGeom prst="lef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61763" y="3260250"/>
            <a:ext cx="507831" cy="1367481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специальные налоговые режимы</a:t>
            </a:r>
          </a:p>
        </p:txBody>
      </p:sp>
      <p:sp>
        <p:nvSpPr>
          <p:cNvPr id="9" name="Левая фигурная скобка 8"/>
          <p:cNvSpPr/>
          <p:nvPr/>
        </p:nvSpPr>
        <p:spPr>
          <a:xfrm>
            <a:off x="523875" y="4674637"/>
            <a:ext cx="45719" cy="587828"/>
          </a:xfrm>
          <a:prstGeom prst="leftBrac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291" y="4531945"/>
            <a:ext cx="492443" cy="87321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4E8542"/>
                </a:solidFill>
                <a:latin typeface="Times New Roman" pitchFamily="18" charset="0"/>
                <a:cs typeface="Times New Roman" pitchFamily="18" charset="0"/>
              </a:rPr>
              <a:t>налоги на имущество</a:t>
            </a:r>
          </a:p>
        </p:txBody>
      </p:sp>
    </p:spTree>
    <p:extLst>
      <p:ext uri="{BB962C8B-B14F-4D97-AF65-F5344CB8AC3E}">
        <p14:creationId xmlns:p14="http://schemas.microsoft.com/office/powerpoint/2010/main" val="83465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399" y="228600"/>
            <a:ext cx="8847667" cy="75895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</a:t>
            </a:r>
            <a:br>
              <a:rPr lang="ru-RU" sz="28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20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6-20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 годах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9E0B-0D9E-410C-8D6B-AD890AF26705}" type="slidenum">
              <a:rPr lang="ru-RU" smtClean="0"/>
              <a:pPr/>
              <a:t>11</a:t>
            </a:fld>
            <a:endParaRPr lang="ru-RU" dirty="0"/>
          </a:p>
        </p:txBody>
      </p:sp>
      <p:graphicFrame>
        <p:nvGraphicFramePr>
          <p:cNvPr id="4" name="Содержимое 5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73372316"/>
              </p:ext>
            </p:extLst>
          </p:nvPr>
        </p:nvGraphicFramePr>
        <p:xfrm>
          <a:off x="140918" y="1678577"/>
          <a:ext cx="4262437" cy="4647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40266" y="1278467"/>
            <a:ext cx="3928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Налоговые доходы (</a:t>
            </a: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млн.руб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76800" y="1278467"/>
            <a:ext cx="4097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Неналоговые доходы (</a:t>
            </a: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млн.руб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)</a:t>
            </a:r>
          </a:p>
        </p:txBody>
      </p:sp>
      <p:graphicFrame>
        <p:nvGraphicFramePr>
          <p:cNvPr id="8" name="Содержимое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7867889"/>
              </p:ext>
            </p:extLst>
          </p:nvPr>
        </p:nvGraphicFramePr>
        <p:xfrm>
          <a:off x="4613761" y="1678577"/>
          <a:ext cx="4189897" cy="4666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7478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Номер слайда 2"/>
          <p:cNvSpPr txBox="1">
            <a:spLocks noGrp="1"/>
          </p:cNvSpPr>
          <p:nvPr/>
        </p:nvSpPr>
        <p:spPr bwMode="auto">
          <a:xfrm>
            <a:off x="4316413" y="6299200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algn="ctr"/>
            <a:fld id="{D0CCC98E-1DCD-4A73-8051-79C7523CC1BD}" type="slidenum">
              <a:rPr lang="ru-RU" sz="1600">
                <a:solidFill>
                  <a:srgbClr val="E3DED1"/>
                </a:solidFill>
                <a:latin typeface="Georgia" pitchFamily="18" charset="0"/>
              </a:rPr>
              <a:pPr algn="ctr"/>
              <a:t>12</a:t>
            </a:fld>
            <a:endParaRPr lang="ru-RU" sz="1600">
              <a:solidFill>
                <a:srgbClr val="E3DED1"/>
              </a:solidFill>
              <a:latin typeface="Georgia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821738" cy="5873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Нормативы отчислений налоговых доходов*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171004805"/>
              </p:ext>
            </p:extLst>
          </p:nvPr>
        </p:nvGraphicFramePr>
        <p:xfrm>
          <a:off x="271849" y="1018007"/>
          <a:ext cx="8682681" cy="480697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{F2DE63D5-997A-4646-A377-4702673A728D}</a:tableStyleId>
              </a:tblPr>
              <a:tblGrid>
                <a:gridCol w="4132200"/>
                <a:gridCol w="1990864"/>
                <a:gridCol w="2559617"/>
              </a:tblGrid>
              <a:tr h="75524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налога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Норматив отчисления в бюджет города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Норматив отчисления в бюджет Пензенской области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44743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 по ставке 13% 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30%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70%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4012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Налог на доходы физических лиц по ставке 15%</a:t>
                      </a:r>
                      <a:endParaRPr kumimoji="0" lang="ru-RU" sz="14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26,1%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60,9%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4323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Налог на доходы физических лиц по ставке 18%</a:t>
                      </a:r>
                      <a:endParaRPr kumimoji="0" lang="ru-RU" sz="14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21,8%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50,2%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4074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Налог на доходы физических лиц по ставке 20%</a:t>
                      </a:r>
                      <a:endParaRPr kumimoji="0" lang="ru-RU" sz="14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19,8%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45,2%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4478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Налог на доходы физических лиц по ставке 22%</a:t>
                      </a:r>
                      <a:endParaRPr kumimoji="0" lang="ru-RU" sz="14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18%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42%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3776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Упрощенная система налогообложения</a:t>
                      </a:r>
                      <a:endParaRPr kumimoji="0" lang="ru-RU" sz="14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11%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89%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5554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патентной системы налогообложения 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3224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34523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31468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41988" name="TextBox 5"/>
          <p:cNvSpPr txBox="1">
            <a:spLocks noChangeArrowheads="1"/>
          </p:cNvSpPr>
          <p:nvPr/>
        </p:nvSpPr>
        <p:spPr bwMode="auto">
          <a:xfrm>
            <a:off x="139959" y="5915608"/>
            <a:ext cx="8854751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200" dirty="0">
                <a:solidFill>
                  <a:srgbClr val="1B587C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1100" dirty="0">
                <a:solidFill>
                  <a:srgbClr val="1B587C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Не все собираемые на территории г.Заречного налоги поступают в городской бюджет, часть доходов перераспределяется в бюджет Пензенской области</a:t>
            </a:r>
            <a:r>
              <a:rPr lang="en-US" sz="1100" dirty="0">
                <a:solidFill>
                  <a:srgbClr val="1B587C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>
                <a:solidFill>
                  <a:srgbClr val="1B587C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и федеральный бюджет</a:t>
            </a:r>
          </a:p>
        </p:txBody>
      </p:sp>
    </p:spTree>
    <p:extLst>
      <p:ext uri="{BB962C8B-B14F-4D97-AF65-F5344CB8AC3E}">
        <p14:creationId xmlns:p14="http://schemas.microsoft.com/office/powerpoint/2010/main" val="29311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Номер слайда 2"/>
          <p:cNvSpPr txBox="1">
            <a:spLocks noGrp="1"/>
          </p:cNvSpPr>
          <p:nvPr/>
        </p:nvSpPr>
        <p:spPr bwMode="auto">
          <a:xfrm>
            <a:off x="4328400" y="1022348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algn="ctr"/>
            <a:r>
              <a:rPr lang="en-US" sz="1600" dirty="0" smtClean="0">
                <a:solidFill>
                  <a:schemeClr val="accent3">
                    <a:shade val="75000"/>
                  </a:schemeClr>
                </a:solidFill>
                <a:latin typeface="+mn-lt"/>
              </a:rPr>
              <a:t> </a:t>
            </a:r>
            <a:fld id="{AC54176F-91BB-47D0-B94C-3FB308FCB36A}" type="slidenum">
              <a:rPr lang="ru-RU" sz="1600" smtClean="0">
                <a:solidFill>
                  <a:schemeClr val="accent3">
                    <a:shade val="75000"/>
                  </a:schemeClr>
                </a:solidFill>
                <a:latin typeface="+mn-lt"/>
              </a:rPr>
              <a:pPr algn="ctr"/>
              <a:t>13</a:t>
            </a:fld>
            <a:endParaRPr lang="ru-RU" sz="1600" dirty="0">
              <a:solidFill>
                <a:schemeClr val="accent3">
                  <a:shade val="75000"/>
                </a:schemeClr>
              </a:solidFill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695131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Информация для налогоплательщиков</a:t>
            </a:r>
          </a:p>
        </p:txBody>
      </p:sp>
      <p:pic>
        <p:nvPicPr>
          <p:cNvPr id="95236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 l="13307" t="6020" r="16830"/>
          <a:stretch>
            <a:fillRect/>
          </a:stretch>
        </p:blipFill>
        <p:spPr>
          <a:xfrm>
            <a:off x="177281" y="3138206"/>
            <a:ext cx="4958378" cy="3150627"/>
          </a:xfrm>
        </p:spPr>
      </p:pic>
      <p:sp>
        <p:nvSpPr>
          <p:cNvPr id="95237" name="Прямоугольник 5"/>
          <p:cNvSpPr>
            <a:spLocks noChangeArrowheads="1"/>
          </p:cNvSpPr>
          <p:nvPr/>
        </p:nvSpPr>
        <p:spPr bwMode="auto">
          <a:xfrm>
            <a:off x="205306" y="2335213"/>
            <a:ext cx="834072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Существует возможность оплатить начисляемые налоги в электронной форме. </a:t>
            </a:r>
          </a:p>
          <a:p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Соответствующий сервис представлен на официальном сайте Федеральной налоговой службы. </a:t>
            </a:r>
          </a:p>
          <a:p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Личный кабинет налогоплательщика: 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https://lk2.Service.Nalog.Ru/lk/ 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238" name="TextBox 7"/>
          <p:cNvSpPr txBox="1">
            <a:spLocks noChangeArrowheads="1"/>
          </p:cNvSpPr>
          <p:nvPr/>
        </p:nvSpPr>
        <p:spPr bwMode="auto">
          <a:xfrm>
            <a:off x="205306" y="1607132"/>
            <a:ext cx="84709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Срок уплаты местных налогов для физических лиц, зачисляемых в бюджет города – 1 декабря:</a:t>
            </a:r>
          </a:p>
          <a:p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-налог на имущество физических лиц</a:t>
            </a:r>
          </a:p>
          <a:p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-земельный налог</a:t>
            </a:r>
          </a:p>
        </p:txBody>
      </p:sp>
      <p:pic>
        <p:nvPicPr>
          <p:cNvPr id="95239" name="Picture 9" descr="unnam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69493" y="3113088"/>
            <a:ext cx="2906713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022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53126" cy="779106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800" dirty="0" smtClean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Безвозмездные поступления в бюджет города </a:t>
            </a:r>
            <a:r>
              <a:rPr lang="en-US" sz="2800" dirty="0" smtClean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 2026 году, </a:t>
            </a:r>
            <a:r>
              <a:rPr lang="ru-RU" sz="2800" dirty="0" err="1" smtClean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млн.руб</a:t>
            </a:r>
            <a:endParaRPr lang="ru-RU" sz="2000" dirty="0" smtClean="0">
              <a:solidFill>
                <a:srgbClr val="14425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7650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4343399" y="1008647"/>
            <a:ext cx="457200" cy="441325"/>
          </a:xfrm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  <a:norm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  </a:t>
            </a:r>
            <a:fld id="{4583DB86-2D07-4F98-B2C5-F81902348A87}" type="slidenum">
              <a:rPr lang="ru-RU" smtClean="0"/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dirty="0"/>
          </a:p>
        </p:txBody>
      </p:sp>
      <p:graphicFrame>
        <p:nvGraphicFramePr>
          <p:cNvPr id="44099" name="Group 67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301140678"/>
              </p:ext>
            </p:extLst>
          </p:nvPr>
        </p:nvGraphicFramePr>
        <p:xfrm>
          <a:off x="205273" y="1511560"/>
          <a:ext cx="8705462" cy="4861113"/>
        </p:xfrm>
        <a:graphic>
          <a:graphicData uri="http://schemas.openxmlformats.org/drawingml/2006/table">
            <a:tbl>
              <a:tblPr/>
              <a:tblGrid>
                <a:gridCol w="7663810"/>
                <a:gridCol w="1041652"/>
              </a:tblGrid>
              <a:tr h="2690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425D"/>
                          </a:solidFill>
                          <a:effectLst/>
                          <a:latin typeface="Courier New" pitchFamily="49" charset="0"/>
                        </a:rPr>
                        <a:t>Безвозмездные поступления, предусмотренные в виде субвенций: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4425D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E8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8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854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425D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994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425D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425D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E8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8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8542">
                        <a:alpha val="20000"/>
                      </a:srgbClr>
                    </a:solidFill>
                  </a:tcPr>
                </a:tc>
              </a:tr>
              <a:tr h="2690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425D"/>
                          </a:solidFill>
                          <a:effectLst/>
                          <a:latin typeface="Courier New" pitchFamily="49" charset="0"/>
                        </a:rPr>
                        <a:t>Обеспечение дошкольного и общего образования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4425D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E8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425D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630,8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E8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90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425D"/>
                          </a:solidFill>
                          <a:effectLst/>
                          <a:latin typeface="Courier New" pitchFamily="49" charset="0"/>
                        </a:rPr>
                        <a:t>Социальная поддержка ветеранов труда и тружеников тыла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4425D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854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425D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122,6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8542">
                        <a:alpha val="20000"/>
                      </a:srgbClr>
                    </a:solidFill>
                  </a:tcPr>
                </a:tc>
              </a:tr>
              <a:tr h="3900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425D"/>
                          </a:solidFill>
                          <a:effectLst/>
                          <a:latin typeface="Courier New" pitchFamily="49" charset="0"/>
                        </a:rPr>
                        <a:t>Социальное обслуживание граждан, признанных нуждающимися в социальном обслуживании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4425D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425D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53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425D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,8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425D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Социальная помощь на основании социального контракта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854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425D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36,7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8542">
                        <a:alpha val="20000"/>
                      </a:srgbClr>
                    </a:solidFill>
                  </a:tcPr>
                </a:tc>
              </a:tr>
              <a:tr h="3901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425D"/>
                          </a:solidFill>
                          <a:effectLst/>
                          <a:latin typeface="Courier New" pitchFamily="49" charset="0"/>
                        </a:rPr>
                        <a:t>Выплата пособий семьям, имеющим детей, в соответствии с законом Пензенской области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4425D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425D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17,0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90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425D"/>
                          </a:solidFill>
                          <a:effectLst/>
                          <a:latin typeface="Courier New" pitchFamily="49" charset="0"/>
                        </a:rPr>
                        <a:t>Организация отдыха и оздоровление детей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4425D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854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425D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28,0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8542">
                        <a:alpha val="20000"/>
                      </a:srgbClr>
                    </a:solidFill>
                  </a:tcPr>
                </a:tc>
              </a:tr>
              <a:tr h="2690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425D"/>
                          </a:solidFill>
                          <a:effectLst/>
                          <a:latin typeface="Courier New" pitchFamily="49" charset="0"/>
                        </a:rPr>
                        <a:t>Опека и попечительство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4425D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425D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18,6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48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425D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Предоставление жилых помещений детям-сиротам и детям, оставшимся без попечения родителей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854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425D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22,4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8542">
                        <a:alpha val="20000"/>
                      </a:srgbClr>
                    </a:solidFill>
                  </a:tcPr>
                </a:tc>
              </a:tr>
              <a:tr h="448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425D"/>
                          </a:solidFill>
                          <a:effectLst/>
                          <a:latin typeface="Courier New" pitchFamily="49" charset="0"/>
                        </a:rPr>
                        <a:t>Поддержка граждан (членов их семей),принимающих (принимавших) участие в специальной военной операции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425D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34,6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25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4425D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Иные субвенции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425D"/>
                          </a:solidFill>
                          <a:effectLst/>
                          <a:latin typeface="Courier New" pitchFamily="49" charset="0"/>
                        </a:rPr>
                        <a:t>30,4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690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425D"/>
                          </a:solidFill>
                          <a:effectLst/>
                          <a:latin typeface="Courier New" pitchFamily="49" charset="0"/>
                        </a:rPr>
                        <a:t>Безвозмездные поступления, предусмотренные в виде дотаций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4425D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425D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835,2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90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425D"/>
                          </a:solidFill>
                          <a:effectLst/>
                          <a:latin typeface="Courier New" pitchFamily="49" charset="0"/>
                        </a:rPr>
                        <a:t>Субсидии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425D"/>
                          </a:solidFill>
                          <a:effectLst/>
                          <a:latin typeface="Courier New" pitchFamily="49" charset="0"/>
                        </a:rPr>
                        <a:t>247,6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690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425D"/>
                          </a:solidFill>
                          <a:effectLst/>
                          <a:latin typeface="Courier New" pitchFamily="49" charset="0"/>
                        </a:rPr>
                        <a:t>Иные межбюджетные трансферты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425D"/>
                          </a:solidFill>
                          <a:effectLst/>
                          <a:latin typeface="Courier New" pitchFamily="49" charset="0"/>
                        </a:rPr>
                        <a:t>36,4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94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425D"/>
                          </a:solidFill>
                          <a:effectLst/>
                          <a:latin typeface="Courier New" pitchFamily="49" charset="0"/>
                        </a:rPr>
                        <a:t>Безвозмездные поступления, всего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4425D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E8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854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425D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2114,1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E8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8542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ru-RU" sz="2800" dirty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Функциональная структура расходов в </a:t>
            </a:r>
            <a:r>
              <a:rPr lang="ru-RU" sz="2800" dirty="0" smtClean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2800" dirty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sp>
        <p:nvSpPr>
          <p:cNvPr id="69634" name="Номер слайда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fld id="{74058DB5-C794-4B4F-B8D7-41E9B33E8593}" type="slidenum">
              <a:rPr lang="ru-RU">
                <a:latin typeface="+mn-lt"/>
              </a:rPr>
              <a:pPr>
                <a:defRPr/>
              </a:pPr>
              <a:t>15</a:t>
            </a:fld>
            <a:endParaRPr lang="ru-RU" dirty="0">
              <a:latin typeface="+mn-lt"/>
            </a:endParaRPr>
          </a:p>
        </p:txBody>
      </p:sp>
      <p:graphicFrame>
        <p:nvGraphicFramePr>
          <p:cNvPr id="6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5909325"/>
              </p:ext>
            </p:extLst>
          </p:nvPr>
        </p:nvGraphicFramePr>
        <p:xfrm>
          <a:off x="213892" y="1633311"/>
          <a:ext cx="8604250" cy="4571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9804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Функциональная структура расходов</a:t>
            </a:r>
            <a:endParaRPr lang="ru-RU" sz="22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38927" name="Номер слайда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F30675-CDEF-43C8-8188-C06C59D51E78}" type="slidenum">
              <a:rPr lang="ru-RU">
                <a:latin typeface="+mn-lt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9800" y="1231900"/>
            <a:ext cx="32512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 smtClean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1600" dirty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10200" y="1250950"/>
            <a:ext cx="26416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 smtClean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2028 </a:t>
            </a:r>
            <a:r>
              <a:rPr lang="ru-RU" sz="1600" dirty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graphicFrame>
        <p:nvGraphicFramePr>
          <p:cNvPr id="11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0986164"/>
              </p:ext>
            </p:extLst>
          </p:nvPr>
        </p:nvGraphicFramePr>
        <p:xfrm>
          <a:off x="209550" y="1570039"/>
          <a:ext cx="4306466" cy="4700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9769445"/>
              </p:ext>
            </p:extLst>
          </p:nvPr>
        </p:nvGraphicFramePr>
        <p:xfrm>
          <a:off x="4573523" y="1570038"/>
          <a:ext cx="4314954" cy="4681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73842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dirty="0" smtClean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расходов бюджета на реализацию муниципальных программ в 2026 году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1B4F9C1B-73DB-4D6F-96ED-0C4641CDDD88}" type="slidenum">
              <a:rPr lang="ru-RU">
                <a:latin typeface="+mn-lt"/>
              </a:rPr>
              <a:pPr>
                <a:defRPr/>
              </a:pPr>
              <a:t>17</a:t>
            </a:fld>
            <a:endParaRPr lang="ru-RU" dirty="0">
              <a:latin typeface="+mn-lt"/>
            </a:endParaRPr>
          </a:p>
        </p:txBody>
      </p:sp>
      <p:sp>
        <p:nvSpPr>
          <p:cNvPr id="66600" name="Text Box 6"/>
          <p:cNvSpPr txBox="1">
            <a:spLocks noChangeArrowheads="1"/>
          </p:cNvSpPr>
          <p:nvPr/>
        </p:nvSpPr>
        <p:spPr bwMode="auto">
          <a:xfrm>
            <a:off x="280468" y="1517372"/>
            <a:ext cx="8586551" cy="317002"/>
          </a:xfrm>
          <a:prstGeom prst="rect">
            <a:avLst/>
          </a:prstGeom>
          <a:solidFill>
            <a:srgbClr val="1A5478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Всего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муниципальных программ</a:t>
            </a:r>
          </a:p>
        </p:txBody>
      </p:sp>
      <p:sp>
        <p:nvSpPr>
          <p:cNvPr id="66598" name="Text Box 16"/>
          <p:cNvSpPr txBox="1">
            <a:spLocks noChangeArrowheads="1"/>
          </p:cNvSpPr>
          <p:nvPr/>
        </p:nvSpPr>
        <p:spPr bwMode="auto">
          <a:xfrm>
            <a:off x="443968" y="1921419"/>
            <a:ext cx="8258570" cy="309687"/>
          </a:xfrm>
          <a:prstGeom prst="rect">
            <a:avLst/>
          </a:prstGeom>
          <a:solidFill>
            <a:srgbClr val="1A5478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 направления</a:t>
            </a:r>
          </a:p>
        </p:txBody>
      </p:sp>
      <p:sp>
        <p:nvSpPr>
          <p:cNvPr id="66596" name="Номер слайда 2"/>
          <p:cNvSpPr txBox="1">
            <a:spLocks noGrp="1"/>
          </p:cNvSpPr>
          <p:nvPr/>
        </p:nvSpPr>
        <p:spPr bwMode="auto">
          <a:xfrm>
            <a:off x="4268788" y="6354763"/>
            <a:ext cx="4572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algn="ctr"/>
            <a:endParaRPr lang="ru-RU" sz="1600">
              <a:solidFill>
                <a:srgbClr val="E8F1D9"/>
              </a:solidFill>
              <a:latin typeface="Georgia" pitchFamily="18" charset="0"/>
            </a:endParaRPr>
          </a:p>
        </p:txBody>
      </p:sp>
      <p:graphicFrame>
        <p:nvGraphicFramePr>
          <p:cNvPr id="8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9052258"/>
              </p:ext>
            </p:extLst>
          </p:nvPr>
        </p:nvGraphicFramePr>
        <p:xfrm>
          <a:off x="177774" y="2304661"/>
          <a:ext cx="8791938" cy="4050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dirty="0" smtClean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расходов бюджета на реализацию муниципальных программ в 2026-2028 годах, </a:t>
            </a:r>
            <a:r>
              <a:rPr lang="ru-RU" sz="2400" dirty="0" err="1" smtClean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2400" dirty="0" smtClean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(часть1)</a:t>
            </a:r>
            <a:endParaRPr lang="ru-RU" sz="2400" dirty="0" smtClean="0"/>
          </a:p>
        </p:txBody>
      </p:sp>
      <p:sp>
        <p:nvSpPr>
          <p:cNvPr id="67586" name="Номер слайда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fld id="{65099809-22C8-4EAF-8F35-BFA2F0DBDF8C}" type="slidenum">
              <a:rPr lang="ru-RU">
                <a:latin typeface="+mn-lt"/>
              </a:rPr>
              <a:pPr>
                <a:defRPr/>
              </a:pPr>
              <a:t>18</a:t>
            </a:fld>
            <a:endParaRPr lang="ru-RU" dirty="0">
              <a:latin typeface="+mn-lt"/>
            </a:endParaRPr>
          </a:p>
        </p:txBody>
      </p:sp>
      <p:graphicFrame>
        <p:nvGraphicFramePr>
          <p:cNvPr id="67640" name="Group 56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69387006"/>
              </p:ext>
            </p:extLst>
          </p:nvPr>
        </p:nvGraphicFramePr>
        <p:xfrm>
          <a:off x="214605" y="1525339"/>
          <a:ext cx="8705460" cy="4791485"/>
        </p:xfrm>
        <a:graphic>
          <a:graphicData uri="http://schemas.openxmlformats.org/drawingml/2006/table">
            <a:tbl>
              <a:tblPr/>
              <a:tblGrid>
                <a:gridCol w="5622871"/>
                <a:gridCol w="1116328"/>
                <a:gridCol w="908603"/>
                <a:gridCol w="1057658"/>
              </a:tblGrid>
              <a:tr h="6274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муниципальных программ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B58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2026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B58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B58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2028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B587C"/>
                    </a:solidFill>
                  </a:tcPr>
                </a:tc>
              </a:tr>
              <a:tr h="55361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Муниципальные программы, направленные на развитие человеческого потенциала и достижение высокого уровня качества жизни населения: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2 196,5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2 607,8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2 517,8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</a:tr>
              <a:tr h="338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граждан в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г.Заречном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Пензенской области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505,4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</a:tr>
              <a:tr h="349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культуры и молодежной политики в городе Заречном Пензенской области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388,2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385,5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393,7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</a:tr>
              <a:tr h="3321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физической культуры и спорта в городе Заречном Пензенской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232,6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229,8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</a:tr>
              <a:tr h="3615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Развития образования в городе Заречном Пензенской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1 235,1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1 511,3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1 383,6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</a:tr>
              <a:tr h="553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2.Муниципальные программы, направленные на повышение темпов роста и обеспечение конкурентоспособности экономики города Заречного: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</a:tr>
              <a:tr h="5678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Малое и среднее предпринимательство и поддержка индивидуальной предпринимательской инициативы в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г.Заречном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Пензенской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</a:tr>
              <a:tr h="553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управления муниципальной собственностью города Заречного Пензенской области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</a:tr>
              <a:tr h="553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Управление муниципальными финансами и муниципальным долгом закрытого административно-территориального образования г. Заречного Пензенской области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u-RU" sz="2000" dirty="0" smtClean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расходов бюджета на реализацию муниципальных программ в </a:t>
            </a:r>
            <a:r>
              <a:rPr lang="ru-RU" sz="2000" dirty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2026-2028 годах, </a:t>
            </a:r>
            <a:r>
              <a:rPr lang="ru-RU" sz="2000" dirty="0" err="1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2000" dirty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(часть 2)</a:t>
            </a:r>
            <a:endParaRPr lang="ru-RU" sz="2000" dirty="0" smtClean="0">
              <a:solidFill>
                <a:srgbClr val="14425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8610" name="Номер слайда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fld id="{89D5AE52-9F9D-44D2-AF36-897739756AFA}" type="slidenum">
              <a:rPr lang="ru-RU">
                <a:latin typeface="+mn-lt"/>
              </a:rPr>
              <a:pPr>
                <a:defRPr/>
              </a:pPr>
              <a:t>19</a:t>
            </a:fld>
            <a:endParaRPr lang="ru-RU" dirty="0">
              <a:latin typeface="+mn-lt"/>
            </a:endParaRPr>
          </a:p>
        </p:txBody>
      </p:sp>
      <p:graphicFrame>
        <p:nvGraphicFramePr>
          <p:cNvPr id="68679" name="Group 71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148880161"/>
              </p:ext>
            </p:extLst>
          </p:nvPr>
        </p:nvGraphicFramePr>
        <p:xfrm>
          <a:off x="177281" y="1511561"/>
          <a:ext cx="8770776" cy="4770624"/>
        </p:xfrm>
        <a:graphic>
          <a:graphicData uri="http://schemas.openxmlformats.org/drawingml/2006/table">
            <a:tbl>
              <a:tblPr/>
              <a:tblGrid>
                <a:gridCol w="5450232"/>
                <a:gridCol w="1140453"/>
                <a:gridCol w="1038063"/>
                <a:gridCol w="1142028"/>
              </a:tblGrid>
              <a:tr h="2854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муниципальных программ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B58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B58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B58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B587C"/>
                    </a:solidFill>
                  </a:tcPr>
                </a:tc>
              </a:tr>
              <a:tr h="4281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3.Муниципальные программы, направленные на развитие территории, социальной и производственной инфраструктур: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190,8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</a:tr>
              <a:tr h="4281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социальной и инженерной инфраструктуры в г. Заречном Пензенской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</a:tr>
              <a:tr h="2568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Городская среда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219,4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136,6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</a:tr>
              <a:tr h="2568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современной городской среды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129,5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</a:tr>
              <a:tr h="5994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4.Муниципальные программы, направленные на повышение эффективности муниципального управления, обеспечение безопасности жизнедеятельности, укрепление гражданского общества: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229,4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236,8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</a:tr>
              <a:tr h="5994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Профилактика терроризма и экстремизма, минимизация и (или) ликвидация последствий проявлений терроризма и экстремизма на территории города Заречного Пензенской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</a:tr>
              <a:tr h="2568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гражданского общества в г. Заречном Пензенской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</a:tr>
              <a:tr h="5994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Защита населения и территории от чрезвычайных ситуаций, развитие служб гражданской обороны, обеспечение первичных мер пожарной безопасности и безопасности людей на водных объектах в городе Заречном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</a:tr>
              <a:tr h="2857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Профилактика правонарушений на территории города Заречного Пензенской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</a:tr>
              <a:tr h="4281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Централизация обеспечивающих функций органов местного самоуправления и муниципальных учреждений г. Заречного Пензенской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</a:tr>
              <a:tr h="2568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на реализацию муниципальных программ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2 896,3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3 091,6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3 014,9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Номер слайда 1"/>
          <p:cNvSpPr txBox="1">
            <a:spLocks noGrp="1"/>
          </p:cNvSpPr>
          <p:nvPr/>
        </p:nvSpPr>
        <p:spPr bwMode="auto">
          <a:xfrm>
            <a:off x="4267200" y="6324600"/>
            <a:ext cx="609600" cy="4413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45720" rIns="45720" anchor="ctr">
            <a:normAutofit/>
          </a:bodyPr>
          <a:lstStyle/>
          <a:p>
            <a:pPr algn="ctr">
              <a:defRPr/>
            </a:pPr>
            <a:fld id="{ACE3A29A-1FB5-4B8A-A69E-7C0E4F550D31}" type="slidenum">
              <a:rPr lang="ru-RU" sz="1600">
                <a:solidFill>
                  <a:srgbClr val="FFFFFF"/>
                </a:solidFill>
                <a:latin typeface="+mn-lt"/>
              </a:rPr>
              <a:pPr algn="ctr">
                <a:defRPr/>
              </a:pPr>
              <a:t>2</a:t>
            </a:fld>
            <a:endParaRPr lang="ru-RU" sz="16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90115" name="TextBox 2"/>
          <p:cNvSpPr txBox="1">
            <a:spLocks noChangeArrowheads="1"/>
          </p:cNvSpPr>
          <p:nvPr/>
        </p:nvSpPr>
        <p:spPr bwMode="auto">
          <a:xfrm>
            <a:off x="195263" y="271463"/>
            <a:ext cx="8770937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164C6C"/>
                </a:solidFill>
                <a:latin typeface="Georgia" pitchFamily="18" charset="0"/>
              </a:rPr>
              <a:t>СОДЕРЖАНИЕ</a:t>
            </a:r>
          </a:p>
          <a:p>
            <a:endParaRPr lang="ru-RU" sz="1200" dirty="0">
              <a:solidFill>
                <a:srgbClr val="164C6C"/>
              </a:solidFill>
              <a:latin typeface="Georgia" pitchFamily="18" charset="0"/>
            </a:endParaRPr>
          </a:p>
          <a:p>
            <a:r>
              <a:rPr lang="ru-RU" sz="1200" dirty="0">
                <a:solidFill>
                  <a:srgbClr val="0E2C3E"/>
                </a:solidFill>
                <a:latin typeface="Times New Roman" pitchFamily="18" charset="0"/>
                <a:cs typeface="Times New Roman" pitchFamily="18" charset="0"/>
              </a:rPr>
              <a:t>Основные термины и понятия_________________________________________________________________________________ 3</a:t>
            </a:r>
          </a:p>
          <a:p>
            <a:r>
              <a:rPr lang="ru-RU" sz="1200" dirty="0">
                <a:solidFill>
                  <a:srgbClr val="0E2C3E"/>
                </a:solidFill>
                <a:latin typeface="Times New Roman" pitchFamily="18" charset="0"/>
                <a:cs typeface="Times New Roman" pitchFamily="18" charset="0"/>
              </a:rPr>
              <a:t>Основные этапы бюджетного </a:t>
            </a:r>
            <a:r>
              <a:rPr lang="ru-RU" sz="1200" dirty="0" smtClean="0">
                <a:solidFill>
                  <a:srgbClr val="0E2C3E"/>
                </a:solidFill>
                <a:latin typeface="Times New Roman" pitchFamily="18" charset="0"/>
                <a:cs typeface="Times New Roman" pitchFamily="18" charset="0"/>
              </a:rPr>
              <a:t>процесса _________________________________________________________________________ </a:t>
            </a:r>
            <a:r>
              <a:rPr lang="ru-RU" sz="1200" dirty="0">
                <a:solidFill>
                  <a:srgbClr val="0E2C3E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r>
              <a:rPr lang="ru-RU" sz="1200" dirty="0">
                <a:solidFill>
                  <a:srgbClr val="0E2C3E"/>
                </a:solidFill>
                <a:latin typeface="Times New Roman" pitchFamily="18" charset="0"/>
                <a:cs typeface="Times New Roman" pitchFamily="18" charset="0"/>
              </a:rPr>
              <a:t>Основы составления </a:t>
            </a:r>
            <a:r>
              <a:rPr lang="ru-RU" sz="1200" dirty="0" smtClean="0">
                <a:solidFill>
                  <a:srgbClr val="0E2C3E"/>
                </a:solidFill>
                <a:latin typeface="Times New Roman" pitchFamily="18" charset="0"/>
                <a:cs typeface="Times New Roman" pitchFamily="18" charset="0"/>
              </a:rPr>
              <a:t>проекта бюджета__________________________________________________________________________ </a:t>
            </a:r>
            <a:r>
              <a:rPr lang="ru-RU" sz="1200" dirty="0">
                <a:solidFill>
                  <a:srgbClr val="0E2C3E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r>
              <a:rPr lang="ru-RU" sz="1200" dirty="0">
                <a:solidFill>
                  <a:srgbClr val="0E2C3E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политики____________________________________________________________________ 6</a:t>
            </a:r>
          </a:p>
          <a:p>
            <a:r>
              <a:rPr lang="ru-RU" sz="1200" dirty="0">
                <a:solidFill>
                  <a:srgbClr val="0E2C3E"/>
                </a:solidFill>
                <a:latin typeface="Times New Roman" pitchFamily="18" charset="0"/>
                <a:cs typeface="Times New Roman" pitchFamily="18" charset="0"/>
              </a:rPr>
              <a:t>Основные показатели социально-экономического развития города </a:t>
            </a:r>
            <a:r>
              <a:rPr lang="ru-RU" sz="1200" dirty="0" smtClean="0">
                <a:solidFill>
                  <a:srgbClr val="0E2C3E"/>
                </a:solidFill>
                <a:latin typeface="Times New Roman" pitchFamily="18" charset="0"/>
                <a:cs typeface="Times New Roman" pitchFamily="18" charset="0"/>
              </a:rPr>
              <a:t>Заречного   </a:t>
            </a:r>
            <a:r>
              <a:rPr lang="ru-RU" sz="1200" dirty="0">
                <a:solidFill>
                  <a:srgbClr val="0E2C3E"/>
                </a:solidFill>
                <a:latin typeface="Times New Roman" pitchFamily="18" charset="0"/>
                <a:cs typeface="Times New Roman" pitchFamily="18" charset="0"/>
              </a:rPr>
              <a:t>_________________________________________7 </a:t>
            </a:r>
          </a:p>
          <a:p>
            <a:r>
              <a:rPr lang="ru-RU" sz="1200" dirty="0">
                <a:solidFill>
                  <a:srgbClr val="0E2C3E"/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бюджета города Заречного на </a:t>
            </a:r>
            <a:r>
              <a:rPr lang="ru-RU" sz="1200" dirty="0" smtClean="0">
                <a:solidFill>
                  <a:srgbClr val="0E2C3E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1200" dirty="0" smtClean="0">
                <a:solidFill>
                  <a:srgbClr val="0E2C3E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200" dirty="0" smtClean="0">
                <a:solidFill>
                  <a:srgbClr val="0E2C3E"/>
                </a:solidFill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en-US" sz="1200" dirty="0" smtClean="0">
                <a:solidFill>
                  <a:srgbClr val="0E2C3E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200" dirty="0" smtClean="0">
                <a:solidFill>
                  <a:srgbClr val="0E2C3E"/>
                </a:solidFill>
                <a:latin typeface="Times New Roman" pitchFamily="18" charset="0"/>
                <a:cs typeface="Times New Roman" pitchFamily="18" charset="0"/>
              </a:rPr>
              <a:t> годы  </a:t>
            </a:r>
            <a:r>
              <a:rPr lang="ru-RU" sz="1200" dirty="0">
                <a:solidFill>
                  <a:srgbClr val="0E2C3E"/>
                </a:solidFill>
                <a:latin typeface="Times New Roman" pitchFamily="18" charset="0"/>
                <a:cs typeface="Times New Roman" pitchFamily="18" charset="0"/>
              </a:rPr>
              <a:t>____________________________________________ 8 </a:t>
            </a:r>
          </a:p>
          <a:p>
            <a:r>
              <a:rPr lang="ru-RU" sz="1200" dirty="0">
                <a:solidFill>
                  <a:srgbClr val="0E2C3E"/>
                </a:solidFill>
                <a:latin typeface="Times New Roman" pitchFamily="18" charset="0"/>
                <a:cs typeface="Times New Roman" pitchFamily="18" charset="0"/>
              </a:rPr>
              <a:t>Часть 1 Доходы</a:t>
            </a:r>
          </a:p>
          <a:p>
            <a:r>
              <a:rPr lang="ru-RU" sz="1200" dirty="0">
                <a:solidFill>
                  <a:srgbClr val="0E2C3E"/>
                </a:solidFill>
                <a:latin typeface="Times New Roman" pitchFamily="18" charset="0"/>
                <a:cs typeface="Times New Roman" pitchFamily="18" charset="0"/>
              </a:rPr>
              <a:t>Доходы бюджета города______________________________________________________________________________________ 9 </a:t>
            </a:r>
          </a:p>
          <a:p>
            <a:r>
              <a:rPr lang="ru-RU" sz="1200" dirty="0">
                <a:solidFill>
                  <a:srgbClr val="0E2C3E"/>
                </a:solidFill>
                <a:latin typeface="Times New Roman" pitchFamily="18" charset="0"/>
                <a:cs typeface="Times New Roman" pitchFamily="18" charset="0"/>
              </a:rPr>
              <a:t>Структура доходов бюджета городского </a:t>
            </a:r>
            <a:r>
              <a:rPr lang="ru-RU" sz="1200" dirty="0" smtClean="0">
                <a:solidFill>
                  <a:srgbClr val="0E2C3E"/>
                </a:solidFill>
                <a:latin typeface="Times New Roman" pitchFamily="18" charset="0"/>
                <a:cs typeface="Times New Roman" pitchFamily="18" charset="0"/>
              </a:rPr>
              <a:t>округа __________________________________________________________________</a:t>
            </a:r>
            <a:r>
              <a:rPr lang="ru-RU" sz="1200" dirty="0">
                <a:solidFill>
                  <a:srgbClr val="0E2C3E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  <a:p>
            <a:r>
              <a:rPr lang="ru-RU" sz="1200" dirty="0">
                <a:solidFill>
                  <a:srgbClr val="0E2C3E"/>
                </a:solidFill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бюджета города_____________________________________________________ 11</a:t>
            </a:r>
          </a:p>
          <a:p>
            <a:r>
              <a:rPr lang="ru-RU" sz="1200" dirty="0">
                <a:solidFill>
                  <a:srgbClr val="0E2C3E"/>
                </a:solidFill>
                <a:latin typeface="Times New Roman" pitchFamily="18" charset="0"/>
                <a:cs typeface="Times New Roman" pitchFamily="18" charset="0"/>
              </a:rPr>
              <a:t>Нормативы отчислений налоговых доходов ____________________________________________________________________  12 </a:t>
            </a:r>
          </a:p>
          <a:p>
            <a:r>
              <a:rPr lang="ru-RU" sz="1200" dirty="0">
                <a:solidFill>
                  <a:srgbClr val="0E2C3E"/>
                </a:solidFill>
                <a:latin typeface="Times New Roman" pitchFamily="18" charset="0"/>
                <a:cs typeface="Times New Roman" pitchFamily="18" charset="0"/>
              </a:rPr>
              <a:t>Информация для налогоплательщиков _________________________________________________________________________ 13 </a:t>
            </a:r>
          </a:p>
          <a:p>
            <a:r>
              <a:rPr lang="ru-RU" sz="1200" dirty="0">
                <a:solidFill>
                  <a:srgbClr val="0E2C3E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в бюджет города в </a:t>
            </a:r>
            <a:r>
              <a:rPr lang="ru-RU" sz="1200" dirty="0" smtClean="0">
                <a:solidFill>
                  <a:srgbClr val="0E2C3E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1200" dirty="0" smtClean="0">
                <a:solidFill>
                  <a:srgbClr val="0E2C3E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200" dirty="0" smtClean="0">
                <a:solidFill>
                  <a:srgbClr val="0E2C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rgbClr val="0E2C3E"/>
                </a:solidFill>
                <a:latin typeface="Times New Roman" pitchFamily="18" charset="0"/>
                <a:cs typeface="Times New Roman" pitchFamily="18" charset="0"/>
              </a:rPr>
              <a:t>году ________________________________________________________  14 </a:t>
            </a:r>
          </a:p>
          <a:p>
            <a:r>
              <a:rPr lang="ru-RU" sz="1200" dirty="0">
                <a:solidFill>
                  <a:srgbClr val="0E2C3E"/>
                </a:solidFill>
                <a:latin typeface="Times New Roman" pitchFamily="18" charset="0"/>
                <a:cs typeface="Times New Roman" pitchFamily="18" charset="0"/>
              </a:rPr>
              <a:t>Часть 2 Расходы</a:t>
            </a:r>
          </a:p>
          <a:p>
            <a:r>
              <a:rPr lang="ru-RU" sz="1200" dirty="0">
                <a:solidFill>
                  <a:srgbClr val="0E2C3E"/>
                </a:solidFill>
                <a:latin typeface="Times New Roman" pitchFamily="18" charset="0"/>
                <a:cs typeface="Times New Roman" pitchFamily="18" charset="0"/>
              </a:rPr>
              <a:t>Функциональная структура расходов ________________________________________________________________________15-16</a:t>
            </a:r>
          </a:p>
          <a:p>
            <a:r>
              <a:rPr lang="ru-RU" sz="1200" dirty="0">
                <a:solidFill>
                  <a:srgbClr val="0E2C3E"/>
                </a:solidFill>
                <a:latin typeface="Times New Roman" pitchFamily="18" charset="0"/>
                <a:cs typeface="Times New Roman" pitchFamily="18" charset="0"/>
              </a:rPr>
              <a:t>Структура расходов на реализацию муниципальных программ в </a:t>
            </a:r>
            <a:r>
              <a:rPr lang="ru-RU" sz="1200" dirty="0" smtClean="0">
                <a:solidFill>
                  <a:srgbClr val="0E2C3E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1200" dirty="0" smtClean="0">
                <a:solidFill>
                  <a:srgbClr val="0E2C3E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200" dirty="0" smtClean="0">
                <a:solidFill>
                  <a:srgbClr val="0E2C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rgbClr val="0E2C3E"/>
                </a:solidFill>
                <a:latin typeface="Times New Roman" pitchFamily="18" charset="0"/>
                <a:cs typeface="Times New Roman" pitchFamily="18" charset="0"/>
              </a:rPr>
              <a:t>году  _________________________________________  17</a:t>
            </a:r>
          </a:p>
          <a:p>
            <a:r>
              <a:rPr lang="ru-RU" sz="1200" dirty="0">
                <a:solidFill>
                  <a:srgbClr val="0E2C3E"/>
                </a:solidFill>
                <a:latin typeface="Times New Roman" pitchFamily="18" charset="0"/>
                <a:cs typeface="Times New Roman" pitchFamily="18" charset="0"/>
              </a:rPr>
              <a:t>Структура расходов на реализацию муниципальных программ в </a:t>
            </a:r>
            <a:r>
              <a:rPr lang="ru-RU" sz="1200" dirty="0" smtClean="0">
                <a:solidFill>
                  <a:srgbClr val="0E2C3E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1200" dirty="0" smtClean="0">
                <a:solidFill>
                  <a:srgbClr val="0E2C3E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200" dirty="0" smtClean="0">
                <a:solidFill>
                  <a:srgbClr val="0E2C3E"/>
                </a:solidFill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en-US" sz="1200" dirty="0" smtClean="0">
                <a:solidFill>
                  <a:srgbClr val="0E2C3E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200" dirty="0" smtClean="0">
                <a:solidFill>
                  <a:srgbClr val="0E2C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rgbClr val="0E2C3E"/>
                </a:solidFill>
                <a:latin typeface="Times New Roman" pitchFamily="18" charset="0"/>
                <a:cs typeface="Times New Roman" pitchFamily="18" charset="0"/>
              </a:rPr>
              <a:t>годах (часть 1)_____________________________ 18 </a:t>
            </a:r>
          </a:p>
          <a:p>
            <a:r>
              <a:rPr lang="ru-RU" sz="1200" dirty="0">
                <a:solidFill>
                  <a:srgbClr val="0E2C3E"/>
                </a:solidFill>
                <a:latin typeface="Times New Roman" pitchFamily="18" charset="0"/>
                <a:cs typeface="Times New Roman" pitchFamily="18" charset="0"/>
              </a:rPr>
              <a:t>Структура расходов на реализацию муниципальных программ в </a:t>
            </a:r>
            <a:r>
              <a:rPr lang="ru-RU" sz="1200" dirty="0" smtClean="0">
                <a:solidFill>
                  <a:srgbClr val="0E2C3E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1200" dirty="0" smtClean="0">
                <a:solidFill>
                  <a:srgbClr val="0E2C3E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200" dirty="0" smtClean="0">
                <a:solidFill>
                  <a:srgbClr val="0E2C3E"/>
                </a:solidFill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en-US" sz="1200" dirty="0" smtClean="0">
                <a:solidFill>
                  <a:srgbClr val="0E2C3E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200" dirty="0" smtClean="0">
                <a:solidFill>
                  <a:srgbClr val="0E2C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rgbClr val="0E2C3E"/>
                </a:solidFill>
                <a:latin typeface="Times New Roman" pitchFamily="18" charset="0"/>
                <a:cs typeface="Times New Roman" pitchFamily="18" charset="0"/>
              </a:rPr>
              <a:t>годах (часть 2)_____________________________ 19 </a:t>
            </a:r>
          </a:p>
          <a:p>
            <a:r>
              <a:rPr lang="ru-RU" sz="1200" dirty="0">
                <a:solidFill>
                  <a:srgbClr val="0E2C3E"/>
                </a:solidFill>
                <a:latin typeface="Times New Roman" pitchFamily="18" charset="0"/>
                <a:cs typeface="Times New Roman" pitchFamily="18" charset="0"/>
              </a:rPr>
              <a:t>Финансирование образования ________________________________________________________________________________ 20 </a:t>
            </a:r>
          </a:p>
          <a:p>
            <a:r>
              <a:rPr lang="ru-RU" sz="1200" dirty="0">
                <a:solidFill>
                  <a:srgbClr val="0E2C3E"/>
                </a:solidFill>
                <a:latin typeface="Times New Roman" pitchFamily="18" charset="0"/>
                <a:cs typeface="Times New Roman" pitchFamily="18" charset="0"/>
              </a:rPr>
              <a:t>Оздоровительная кампания детей _____________________________________________________________________________ 21 </a:t>
            </a:r>
          </a:p>
          <a:p>
            <a:r>
              <a:rPr lang="ru-RU" sz="1200" dirty="0">
                <a:solidFill>
                  <a:srgbClr val="0E2C3E"/>
                </a:solidFill>
                <a:latin typeface="Times New Roman" pitchFamily="18" charset="0"/>
                <a:cs typeface="Times New Roman" pitchFamily="18" charset="0"/>
              </a:rPr>
              <a:t>Финансирование культуры___________________________________________________________________________________ 22</a:t>
            </a:r>
          </a:p>
          <a:p>
            <a:r>
              <a:rPr lang="ru-RU" sz="1200" dirty="0">
                <a:solidFill>
                  <a:srgbClr val="0E2C3E"/>
                </a:solidFill>
                <a:latin typeface="Times New Roman" pitchFamily="18" charset="0"/>
                <a:cs typeface="Times New Roman" pitchFamily="18" charset="0"/>
              </a:rPr>
              <a:t>Расходы на физическую культуру и спорт______________________________________________________________________  23</a:t>
            </a:r>
          </a:p>
          <a:p>
            <a:r>
              <a:rPr lang="ru-RU" sz="1200" dirty="0">
                <a:solidFill>
                  <a:srgbClr val="0E2C3E"/>
                </a:solidFill>
                <a:latin typeface="Times New Roman" pitchFamily="18" charset="0"/>
                <a:cs typeface="Times New Roman" pitchFamily="18" charset="0"/>
              </a:rPr>
              <a:t>Расходы на социальную политику ____________________________________________________________________________  24</a:t>
            </a:r>
          </a:p>
          <a:p>
            <a:r>
              <a:rPr lang="ru-RU" sz="1200" dirty="0">
                <a:solidFill>
                  <a:srgbClr val="0E2C3E"/>
                </a:solidFill>
                <a:latin typeface="Times New Roman" pitchFamily="18" charset="0"/>
                <a:cs typeface="Times New Roman" pitchFamily="18" charset="0"/>
              </a:rPr>
              <a:t>Меры социальной поддержки </a:t>
            </a:r>
            <a:r>
              <a:rPr lang="ru-RU" sz="1200" dirty="0" smtClean="0">
                <a:solidFill>
                  <a:srgbClr val="0E2C3E"/>
                </a:solidFill>
                <a:latin typeface="Times New Roman" pitchFamily="18" charset="0"/>
                <a:cs typeface="Times New Roman" pitchFamily="18" charset="0"/>
              </a:rPr>
              <a:t>_____________________________________________________________________________  25-26</a:t>
            </a:r>
          </a:p>
          <a:p>
            <a:r>
              <a:rPr lang="ru-RU" sz="1200" dirty="0" smtClean="0">
                <a:solidFill>
                  <a:srgbClr val="0E2C3E"/>
                </a:solidFill>
                <a:latin typeface="Times New Roman" pitchFamily="18" charset="0"/>
                <a:cs typeface="Times New Roman" pitchFamily="18" charset="0"/>
              </a:rPr>
              <a:t>Расходы на капитальный ремонт объектов города _____________________________________________________________      27</a:t>
            </a:r>
            <a:endParaRPr lang="ru-RU" sz="1200" dirty="0">
              <a:solidFill>
                <a:srgbClr val="0E2C3E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solidFill>
                  <a:srgbClr val="0E2C3E"/>
                </a:solidFill>
                <a:latin typeface="Times New Roman" pitchFamily="18" charset="0"/>
                <a:cs typeface="Times New Roman" pitchFamily="18" charset="0"/>
              </a:rPr>
              <a:t>Часть 3 Дополнительная информация</a:t>
            </a:r>
          </a:p>
          <a:p>
            <a:r>
              <a:rPr lang="ru-RU" sz="1200" dirty="0">
                <a:solidFill>
                  <a:srgbClr val="0E2C3E"/>
                </a:solidFill>
                <a:latin typeface="Times New Roman" pitchFamily="18" charset="0"/>
                <a:cs typeface="Times New Roman" pitchFamily="18" charset="0"/>
              </a:rPr>
              <a:t>Контактные </a:t>
            </a:r>
            <a:r>
              <a:rPr lang="ru-RU" sz="1200" dirty="0" smtClean="0">
                <a:solidFill>
                  <a:srgbClr val="0E2C3E"/>
                </a:solidFill>
                <a:latin typeface="Times New Roman" pitchFamily="18" charset="0"/>
                <a:cs typeface="Times New Roman" pitchFamily="18" charset="0"/>
              </a:rPr>
              <a:t>данные  ________________________________________________________________________________________ 28</a:t>
            </a:r>
            <a:endParaRPr lang="ru-RU" sz="1200" dirty="0">
              <a:solidFill>
                <a:srgbClr val="0E2C3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92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ts val="0"/>
              </a:spcBef>
              <a:defRPr/>
            </a:pPr>
            <a:r>
              <a:rPr lang="ru-RU" sz="2400" u="sng" dirty="0">
                <a:solidFill>
                  <a:srgbClr val="1B587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Приоритетные направления расходов бюджета:</a:t>
            </a:r>
            <a:br>
              <a:rPr lang="ru-RU" sz="2400" u="sng" dirty="0">
                <a:solidFill>
                  <a:srgbClr val="1B587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dirty="0">
                <a:solidFill>
                  <a:srgbClr val="1B587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образование в городе </a:t>
            </a:r>
            <a:r>
              <a:rPr lang="ru-RU" sz="2400" dirty="0" smtClean="0">
                <a:solidFill>
                  <a:srgbClr val="1B587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Заречном</a:t>
            </a:r>
            <a:endParaRPr lang="ru-RU" dirty="0"/>
          </a:p>
        </p:txBody>
      </p:sp>
      <p:sp>
        <p:nvSpPr>
          <p:cNvPr id="69633" name="Номер слайда 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fld id="{F91E5819-9B1A-441E-B781-4FC016AFC20D}" type="slidenum">
              <a:rPr lang="ru-RU">
                <a:latin typeface="+mn-lt"/>
              </a:rPr>
              <a:pPr>
                <a:defRPr/>
              </a:pPr>
              <a:t>20</a:t>
            </a:fld>
            <a:endParaRPr lang="ru-RU" dirty="0">
              <a:latin typeface="+mn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3844880"/>
              </p:ext>
            </p:extLst>
          </p:nvPr>
        </p:nvGraphicFramePr>
        <p:xfrm>
          <a:off x="195264" y="1576873"/>
          <a:ext cx="8715472" cy="4767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2744"/>
                <a:gridCol w="2294992"/>
                <a:gridCol w="1815148"/>
                <a:gridCol w="2542588"/>
              </a:tblGrid>
              <a:tr h="466124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системе  образования детей города Заречного функционирует 2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учреждений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70620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дошкольных образовательных  учреждений (численность воспитанников – </a:t>
                      </a:r>
                      <a:endParaRPr lang="en-US" sz="1200" b="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1 877</a:t>
                      </a:r>
                      <a:r>
                        <a:rPr lang="ru-RU" sz="1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человек)</a:t>
                      </a: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Финансирование</a:t>
                      </a:r>
                      <a:r>
                        <a:rPr lang="ru-RU" sz="1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</a:t>
                      </a:r>
                    </a:p>
                    <a:p>
                      <a:pPr algn="ctr"/>
                      <a:r>
                        <a:rPr lang="ru-RU" sz="1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 запланировано </a:t>
                      </a:r>
                    </a:p>
                    <a:p>
                      <a:pPr algn="ctr"/>
                      <a:r>
                        <a:rPr lang="ru-RU" sz="1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сумме 425,6* млн.рублей </a:t>
                      </a:r>
                    </a:p>
                    <a:p>
                      <a:pPr algn="ctr"/>
                      <a:endParaRPr lang="ru-RU" sz="1200" b="0" baseline="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2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 общеобразовательных учреждений</a:t>
                      </a:r>
                    </a:p>
                    <a:p>
                      <a:pPr marL="0" algn="ctr" rtl="0" eaLnBrk="1" latinLnBrk="0" hangingPunct="1"/>
                      <a:r>
                        <a:rPr kumimoji="0" lang="ru-RU" sz="12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(численность учащихся – 5 548 человек)</a:t>
                      </a: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Финансирование</a:t>
                      </a:r>
                      <a:r>
                        <a:rPr lang="ru-RU" sz="1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</a:t>
                      </a:r>
                    </a:p>
                    <a:p>
                      <a:pPr algn="ctr"/>
                      <a:r>
                        <a:rPr lang="ru-RU" sz="1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 запланировано </a:t>
                      </a:r>
                    </a:p>
                    <a:p>
                      <a:pPr algn="ctr"/>
                      <a:r>
                        <a:rPr lang="ru-RU" sz="1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сумме 569,4* млн.рублей </a:t>
                      </a:r>
                    </a:p>
                  </a:txBody>
                  <a:tcPr/>
                </a:tc>
              </a:tr>
              <a:tr h="259561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ru-RU" sz="1200" b="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rtl="0" eaLnBrk="1" latinLnBrk="0" hangingPunct="1"/>
                      <a:endParaRPr kumimoji="0" lang="ru-RU" sz="1200" b="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rtl="0" eaLnBrk="1" latinLnBrk="0" hangingPunct="1"/>
                      <a:endParaRPr kumimoji="0" lang="ru-RU" sz="1200" b="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rtl="0" eaLnBrk="1" latinLnBrk="0" hangingPunct="1"/>
                      <a:r>
                        <a:rPr kumimoji="0" lang="ru-RU" sz="12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учреждения дополнительного образования детей (численность воспитанников – 4 989 человек</a:t>
                      </a: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Финансирование</a:t>
                      </a:r>
                      <a:r>
                        <a:rPr lang="ru-RU" sz="1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</a:t>
                      </a:r>
                    </a:p>
                    <a:p>
                      <a:pPr algn="ctr"/>
                      <a:r>
                        <a:rPr lang="ru-RU" sz="1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 запланировано </a:t>
                      </a:r>
                    </a:p>
                    <a:p>
                      <a:pPr algn="ctr"/>
                      <a:r>
                        <a:rPr lang="ru-RU" sz="1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сумме 116,3 млн.рублей 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ru-RU" sz="1200" b="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rtl="0" eaLnBrk="1" latinLnBrk="0" hangingPunct="1"/>
                      <a:endParaRPr kumimoji="0" lang="ru-RU" sz="1200" b="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rtl="0" eaLnBrk="1" latinLnBrk="0" hangingPunct="1"/>
                      <a:r>
                        <a:rPr kumimoji="0" lang="ru-RU" sz="12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прочих учреждения образования: КУ «Информационно-методический центр системы образования г.Заречного», МУ «Психолого-социальный центр системы образования «Надежда», Департамент образования</a:t>
                      </a: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Финансирование</a:t>
                      </a:r>
                      <a:r>
                        <a:rPr lang="ru-RU" sz="1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</a:t>
                      </a:r>
                    </a:p>
                    <a:p>
                      <a:pPr algn="ctr"/>
                      <a:r>
                        <a:rPr lang="ru-RU" sz="1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 запланировано </a:t>
                      </a:r>
                    </a:p>
                    <a:p>
                      <a:pPr algn="ctr"/>
                      <a:r>
                        <a:rPr lang="ru-RU" sz="1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сумме 73,3 млн.рублей 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685" name="Рисунок 4" descr="DSCN950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263" y="2071395"/>
            <a:ext cx="2053415" cy="1670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6" name="Рисунок 5" descr="21-03-2011___17-06-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43425" y="2071396"/>
            <a:ext cx="1819275" cy="1670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7" name="Рисунок 6" descr="1461319515_deti10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7800" y="3956180"/>
            <a:ext cx="2070878" cy="2127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8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43426" y="3956180"/>
            <a:ext cx="1819274" cy="2127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9" name="Прямоугольник 8"/>
          <p:cNvSpPr>
            <a:spLocks noChangeArrowheads="1"/>
          </p:cNvSpPr>
          <p:nvPr/>
        </p:nvSpPr>
        <p:spPr bwMode="auto">
          <a:xfrm>
            <a:off x="146050" y="6416675"/>
            <a:ext cx="4572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Без учета расходов на капитальное строительство/ремонт</a:t>
            </a:r>
            <a:endParaRPr lang="ru-RU" sz="1000" dirty="0">
              <a:latin typeface="Georgia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ts val="0"/>
              </a:spcBef>
              <a:defRPr/>
            </a:pPr>
            <a:r>
              <a:rPr lang="ru-RU" sz="2400" u="sng" dirty="0">
                <a:solidFill>
                  <a:srgbClr val="1B587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Приоритетные направления расходов бюджета:</a:t>
            </a:r>
            <a:br>
              <a:rPr lang="ru-RU" sz="2400" u="sng" dirty="0">
                <a:solidFill>
                  <a:srgbClr val="1B587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dirty="0">
                <a:solidFill>
                  <a:srgbClr val="1B587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оздоровительная кампания </a:t>
            </a:r>
            <a:r>
              <a:rPr lang="ru-RU" sz="2400" dirty="0" smtClean="0">
                <a:solidFill>
                  <a:srgbClr val="1B587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детей</a:t>
            </a:r>
            <a:endParaRPr lang="ru-RU" dirty="0"/>
          </a:p>
        </p:txBody>
      </p:sp>
      <p:sp>
        <p:nvSpPr>
          <p:cNvPr id="70657" name="Номер слайда 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  <a:norm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07BDFF-6D1D-426E-BC22-048D6F972021}" type="slidenum">
              <a:rPr lang="ru-RU">
                <a:latin typeface="+mn-lt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ru-RU" dirty="0">
              <a:latin typeface="+mn-lt"/>
            </a:endParaRPr>
          </a:p>
        </p:txBody>
      </p:sp>
      <p:graphicFrame>
        <p:nvGraphicFramePr>
          <p:cNvPr id="72720" name="Group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84521"/>
              </p:ext>
            </p:extLst>
          </p:nvPr>
        </p:nvGraphicFramePr>
        <p:xfrm>
          <a:off x="184150" y="1520891"/>
          <a:ext cx="8786813" cy="1859741"/>
        </p:xfrm>
        <a:graphic>
          <a:graphicData uri="http://schemas.openxmlformats.org/drawingml/2006/table">
            <a:tbl>
              <a:tblPr/>
              <a:tblGrid>
                <a:gridCol w="8786813"/>
              </a:tblGrid>
              <a:tr h="5363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Impact" pitchFamily="34" charset="0"/>
                        </a:rPr>
                        <a:t>50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Impact" pitchFamily="34" charset="0"/>
                        </a:rPr>
                        <a:t>,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Impact" pitchFamily="34" charset="0"/>
                        </a:rPr>
                        <a:t>5 млн рублей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Georgia" pitchFamily="18" charset="0"/>
                        </a:rPr>
                        <a:t>–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Impact" pitchFamily="34" charset="0"/>
                        </a:rPr>
                        <a:t> расходы на организацию отдыха и оздоровление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Impact" pitchFamily="34" charset="0"/>
                        </a:rPr>
                        <a:t>детей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Impact" pitchFamily="34" charset="0"/>
                        </a:rPr>
                        <a:t>на 2026 год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Impact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959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Оздоровительный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лагерь с дневным пребыванием детей в каникулярное время 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  7 общеобразовательных учреждений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eorgia" pitchFamily="18" charset="0"/>
                        </a:rPr>
                        <a:t>–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1500 детей.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7151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 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Загородный стационарный лагерь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eorgia" pitchFamily="18" charset="0"/>
                        </a:rPr>
                        <a:t>«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Звездочка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eorgia" pitchFamily="18" charset="0"/>
                        </a:rPr>
                        <a:t>»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  4 смены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eorgia" pitchFamily="18" charset="0"/>
                        </a:rPr>
                        <a:t>–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1280 детей.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2718" name="Picture 21" descr="BfYEKlpi8W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475" y="3481388"/>
            <a:ext cx="4283075" cy="2897187"/>
          </a:xfrm>
          <a:prstGeom prst="rect">
            <a:avLst/>
          </a:prstGeom>
          <a:noFill/>
          <a:ln w="222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72719" name="Picture 22" descr="8Q8QIfgTXo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22788" y="3481388"/>
            <a:ext cx="4386262" cy="2897187"/>
          </a:xfrm>
          <a:prstGeom prst="rect">
            <a:avLst/>
          </a:prstGeom>
          <a:noFill/>
          <a:ln w="222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u-RU" sz="2400" u="sng" dirty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Приоритетные направления расходов бюджета: </a:t>
            </a:r>
            <a:br>
              <a:rPr lang="ru-RU" sz="2400" u="sng" dirty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учреждения культуры </a:t>
            </a:r>
            <a:r>
              <a:rPr lang="ru-RU" sz="1800" dirty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dirty="0" smtClean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388,4* </a:t>
            </a:r>
            <a:r>
              <a:rPr lang="ru-RU" sz="1800" dirty="0" err="1" smtClean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800" dirty="0" smtClean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на 2026 </a:t>
            </a:r>
            <a:r>
              <a:rPr lang="ru-RU" sz="1800" dirty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год)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594A9E0B-0D9E-410C-8D6B-AD890AF26705}" type="slidenum">
              <a:rPr lang="ru-RU" smtClean="0">
                <a:latin typeface="+mn-lt"/>
              </a:rPr>
              <a:pPr>
                <a:defRPr/>
              </a:pPr>
              <a:t>22</a:t>
            </a:fld>
            <a:endParaRPr lang="ru-RU" dirty="0">
              <a:latin typeface="+mn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667629"/>
              </p:ext>
            </p:extLst>
          </p:nvPr>
        </p:nvGraphicFramePr>
        <p:xfrm>
          <a:off x="1968758" y="1583610"/>
          <a:ext cx="5402426" cy="47715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1213"/>
                <a:gridCol w="2701213"/>
              </a:tblGrid>
              <a:tr h="1178251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Театр юного зрителя</a:t>
                      </a:r>
                    </a:p>
                    <a:p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(58 воспитанников) </a:t>
                      </a:r>
                      <a:r>
                        <a:rPr kumimoji="0" lang="ru-RU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Финансирование на 2026 год запланировано</a:t>
                      </a:r>
                      <a:r>
                        <a:rPr kumimoji="0" lang="ru-RU" sz="1200" b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сумме 50,3 </a:t>
                      </a:r>
                      <a:r>
                        <a:rPr kumimoji="0" lang="ru-RU" sz="1200" b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</a:t>
                      </a:r>
                      <a:endParaRPr kumimoji="0" lang="ru-RU" sz="12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Молодежно</a:t>
                      </a:r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-досуговый центр «Ровесник»</a:t>
                      </a:r>
                    </a:p>
                    <a:p>
                      <a:r>
                        <a:rPr kumimoji="0" lang="ru-RU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(169 воспитанников) Финансирование на 2026 год запланировано в сумме 41,6 </a:t>
                      </a:r>
                      <a:r>
                        <a:rPr kumimoji="0" lang="ru-RU" sz="1200" b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</a:t>
                      </a:r>
                      <a:endParaRPr kumimoji="0" lang="ru-RU" sz="1200" b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117565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Центр здоровья и досуга</a:t>
                      </a:r>
                    </a:p>
                    <a:p>
                      <a:pPr marL="0" algn="l" rtl="0" eaLnBrk="1" latinLnBrk="0" hangingPunct="1"/>
                      <a:r>
                        <a:rPr kumimoji="0" lang="ru-RU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(621 воспитанник) </a:t>
                      </a:r>
                    </a:p>
                    <a:p>
                      <a:pPr marL="0" algn="l" rtl="0" eaLnBrk="1" latinLnBrk="0" hangingPunct="1"/>
                      <a:r>
                        <a:rPr kumimoji="0" lang="ru-RU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Финансирование на 2026 год запланировано в сумме 51,3 </a:t>
                      </a:r>
                      <a:r>
                        <a:rPr kumimoji="0" lang="ru-RU" sz="1200" b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</a:t>
                      </a:r>
                      <a:endParaRPr kumimoji="0" lang="ru-RU" sz="1200" b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Музейно-выставочный центр</a:t>
                      </a:r>
                    </a:p>
                    <a:p>
                      <a:r>
                        <a:rPr kumimoji="0" lang="ru-RU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Финансирование </a:t>
                      </a:r>
                      <a:r>
                        <a:rPr kumimoji="0" lang="ru-RU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2026 год запланировано в сумме 20,7 </a:t>
                      </a:r>
                      <a:r>
                        <a:rPr kumimoji="0" lang="ru-RU" sz="1200" b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</a:t>
                      </a:r>
                      <a:endParaRPr kumimoji="0" lang="ru-RU" sz="1200" b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124973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Дворец культуры «Современник»</a:t>
                      </a:r>
                    </a:p>
                    <a:p>
                      <a:pPr marL="0" algn="l" rtl="0" eaLnBrk="1" latinLnBrk="0" hangingPunct="1"/>
                      <a:r>
                        <a:rPr kumimoji="0" lang="ru-RU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(1318 воспитанников) Финансирование на 2026 год запланировано в сумме 74,7 </a:t>
                      </a:r>
                      <a:r>
                        <a:rPr kumimoji="0" lang="ru-RU" sz="1200" b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</a:t>
                      </a:r>
                      <a:endParaRPr kumimoji="0" lang="ru-RU" sz="1200" b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Информационно-библиотечное объединение</a:t>
                      </a:r>
                    </a:p>
                    <a:p>
                      <a:r>
                        <a:rPr kumimoji="0" lang="ru-RU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Финансирование </a:t>
                      </a:r>
                      <a:r>
                        <a:rPr kumimoji="0" lang="ru-RU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2026 год запланировано в сумме 37,6 </a:t>
                      </a:r>
                      <a:r>
                        <a:rPr kumimoji="0" lang="ru-RU" sz="1200" b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</a:t>
                      </a:r>
                      <a:endParaRPr kumimoji="0" lang="ru-RU" sz="1200" b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1167909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Дом культуры «Дружба»</a:t>
                      </a:r>
                    </a:p>
                    <a:p>
                      <a:r>
                        <a:rPr kumimoji="0" lang="ru-RU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(948 воспитанников) Финансирование на 2026 год запланировано в сумме 25,6 </a:t>
                      </a:r>
                      <a:r>
                        <a:rPr kumimoji="0" lang="ru-RU" sz="1200" b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</a:t>
                      </a:r>
                      <a:endParaRPr kumimoji="0" lang="ru-RU" sz="1200" b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Детская школа искусств </a:t>
                      </a:r>
                      <a:r>
                        <a:rPr lang="ru-RU" sz="85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(дополнительное образование детей)</a:t>
                      </a:r>
                    </a:p>
                    <a:p>
                      <a:r>
                        <a:rPr kumimoji="0" lang="ru-RU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(800 воспитанников) Финансирование на 2026 год запланировано в сумме 68,5 </a:t>
                      </a:r>
                      <a:r>
                        <a:rPr kumimoji="0" lang="ru-RU" sz="1200" b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</a:t>
                      </a:r>
                      <a:endParaRPr kumimoji="0" lang="ru-RU" sz="1200" b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3" y="1585521"/>
            <a:ext cx="1772292" cy="11670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46" y="2752531"/>
            <a:ext cx="1786289" cy="12223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51" y="3974841"/>
            <a:ext cx="1800285" cy="12036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16" y="1585521"/>
            <a:ext cx="1632334" cy="116701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51" y="5178490"/>
            <a:ext cx="1800285" cy="120364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17" y="2752531"/>
            <a:ext cx="1632334" cy="122231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16" y="3979165"/>
            <a:ext cx="1632335" cy="11993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18" y="5178490"/>
            <a:ext cx="1632334" cy="1203649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67951" y="6419462"/>
            <a:ext cx="28536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* С учетом прочих расходов в области </a:t>
            </a:r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культуры</a:t>
            </a:r>
            <a:endParaRPr lang="ru-RU" sz="1000" dirty="0">
              <a:solidFill>
                <a:prstClr val="black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57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37931"/>
            <a:ext cx="8534400" cy="75895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u="sng" dirty="0" smtClean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Приоритетные направления расходов бюджета:</a:t>
            </a:r>
            <a:br>
              <a:rPr lang="ru-RU" sz="2400" u="sng" dirty="0" smtClean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на физическую культуру и </a:t>
            </a:r>
            <a:r>
              <a:rPr lang="ru-RU" sz="2400" smtClean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спорт </a:t>
            </a:r>
            <a:r>
              <a:rPr lang="ru-RU" sz="1800" smtClean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(233,8* </a:t>
            </a:r>
            <a:r>
              <a:rPr lang="ru-RU" sz="1800" dirty="0" err="1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800" dirty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на 2026 год) </a:t>
            </a:r>
            <a:endParaRPr lang="ru-RU" sz="1800" dirty="0" smtClean="0"/>
          </a:p>
        </p:txBody>
      </p:sp>
      <p:sp>
        <p:nvSpPr>
          <p:cNvPr id="73754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4352730" y="1045351"/>
            <a:ext cx="457200" cy="441325"/>
          </a:xfrm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23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094417"/>
              </p:ext>
            </p:extLst>
          </p:nvPr>
        </p:nvGraphicFramePr>
        <p:xfrm>
          <a:off x="2388636" y="1567543"/>
          <a:ext cx="4273421" cy="4755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1459"/>
                <a:gridCol w="2131962"/>
              </a:tblGrid>
              <a:tr h="1573763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МБУ ДО «СШОР «Русь» (самбо, бокс) </a:t>
                      </a:r>
                    </a:p>
                    <a:p>
                      <a:r>
                        <a:rPr lang="ru-RU" sz="13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276 занимающихся Финансирование на 202</a:t>
                      </a:r>
                      <a:r>
                        <a:rPr lang="en-US" sz="13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13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 запланировано в сумме </a:t>
                      </a:r>
                      <a:r>
                        <a:rPr lang="en-US" sz="13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3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3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13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b="0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млн.рублей</a:t>
                      </a:r>
                      <a:endParaRPr lang="ru-RU" sz="13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300" b="0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МБУ ДО СШ (баскетбол, легкая атлетика) </a:t>
                      </a:r>
                    </a:p>
                    <a:p>
                      <a:pPr marL="0" algn="l" rtl="0" eaLnBrk="1" latinLnBrk="0" hangingPunct="1"/>
                      <a:r>
                        <a:rPr kumimoji="0" lang="ru-RU" sz="1300" b="0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  <a:r>
                        <a:rPr kumimoji="0" lang="en-US" sz="1300" b="0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</a:t>
                      </a:r>
                      <a:r>
                        <a:rPr kumimoji="0" lang="ru-RU" sz="1300" b="0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занимающихся Финансирование на 202</a:t>
                      </a:r>
                      <a:r>
                        <a:rPr kumimoji="0" lang="en-US" sz="1300" b="0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  <a:r>
                        <a:rPr kumimoji="0" lang="ru-RU" sz="1300" b="0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год запланировано в сумме 2</a:t>
                      </a:r>
                      <a:r>
                        <a:rPr kumimoji="0" lang="en-US" sz="1300" b="0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  <a:r>
                        <a:rPr kumimoji="0" lang="ru-RU" sz="1300" b="0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1300" b="0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300" b="0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300" b="0" kern="1200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endParaRPr kumimoji="0" lang="ru-RU" sz="1300" b="0" kern="1200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505339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300" b="0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МБУ ДО «СШОР «Союз» (плавание, художественная гимнастика, пауэрлифтинг) </a:t>
                      </a:r>
                      <a:r>
                        <a:rPr kumimoji="0" lang="en-US" sz="1300" b="0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400</a:t>
                      </a:r>
                      <a:r>
                        <a:rPr kumimoji="0" lang="ru-RU" sz="1300" b="0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занимающихся Финансирование на 202</a:t>
                      </a:r>
                      <a:r>
                        <a:rPr kumimoji="0" lang="en-US" sz="1300" b="0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  <a:r>
                        <a:rPr kumimoji="0" lang="ru-RU" sz="1300" b="0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год запланировано в сумме </a:t>
                      </a:r>
                      <a:r>
                        <a:rPr kumimoji="0" lang="en-US" sz="1300" b="0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74</a:t>
                      </a:r>
                      <a:r>
                        <a:rPr kumimoji="0" lang="ru-RU" sz="1300" b="0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1300" b="0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</a:t>
                      </a:r>
                      <a:r>
                        <a:rPr kumimoji="0" lang="ru-RU" sz="1300" b="0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300" b="0" kern="1200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endParaRPr kumimoji="0" lang="ru-RU" sz="1300" b="0" kern="12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300" b="0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МАУ «СКК «Союз» (фигурное катание, хоккей) </a:t>
                      </a:r>
                    </a:p>
                    <a:p>
                      <a:pPr marL="0" algn="l" rtl="0" eaLnBrk="1" latinLnBrk="0" hangingPunct="1"/>
                      <a:r>
                        <a:rPr kumimoji="0" lang="ru-RU" sz="1300" b="0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214 занимающихся</a:t>
                      </a:r>
                    </a:p>
                    <a:p>
                      <a:pPr marL="0" algn="l" rtl="0" eaLnBrk="1" latinLnBrk="0" hangingPunct="1"/>
                      <a:r>
                        <a:rPr kumimoji="0" lang="ru-RU" sz="1300" b="0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Финансирование на 202</a:t>
                      </a:r>
                      <a:r>
                        <a:rPr kumimoji="0" lang="en-US" sz="1300" b="0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  <a:r>
                        <a:rPr kumimoji="0" lang="ru-RU" sz="1300" b="0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год запланировано в сумме </a:t>
                      </a:r>
                      <a:r>
                        <a:rPr kumimoji="0" lang="en-US" sz="1300" b="0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41</a:t>
                      </a:r>
                      <a:r>
                        <a:rPr kumimoji="0" lang="ru-RU" sz="1300" b="0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1300" b="0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r>
                        <a:rPr kumimoji="0" lang="ru-RU" sz="1300" b="0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300" b="0" kern="1200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endParaRPr kumimoji="0" lang="ru-RU" sz="1300" b="0" kern="1200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573763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300" b="0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МБУ ДО КСШОР (лыжные гонки, танцевальный спорт, пулевая стрельба, футбол, каратэ, </a:t>
                      </a:r>
                      <a:r>
                        <a:rPr kumimoji="0" lang="ru-RU" sz="1300" b="0" kern="1200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всестилевое</a:t>
                      </a:r>
                      <a:r>
                        <a:rPr kumimoji="0" lang="ru-RU" sz="1300" b="0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каратэ) </a:t>
                      </a:r>
                      <a:r>
                        <a:rPr kumimoji="0" lang="en-US" sz="1300" b="0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350</a:t>
                      </a:r>
                      <a:r>
                        <a:rPr kumimoji="0" lang="ru-RU" sz="1300" b="0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занимающихся</a:t>
                      </a:r>
                    </a:p>
                    <a:p>
                      <a:pPr marL="0" algn="l" rtl="0" eaLnBrk="1" latinLnBrk="0" hangingPunct="1"/>
                      <a:r>
                        <a:rPr kumimoji="0" lang="ru-RU" sz="1300" b="0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Финансирование на 202</a:t>
                      </a:r>
                      <a:r>
                        <a:rPr kumimoji="0" lang="en-US" sz="1300" b="0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  <a:r>
                        <a:rPr kumimoji="0" lang="ru-RU" sz="1300" b="0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год запланировано в сумме 3</a:t>
                      </a:r>
                      <a:r>
                        <a:rPr kumimoji="0" lang="en-US" sz="1300" b="0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  <a:r>
                        <a:rPr kumimoji="0" lang="ru-RU" sz="1300" b="0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,6 </a:t>
                      </a:r>
                      <a:r>
                        <a:rPr kumimoji="0" lang="ru-RU" sz="1300" b="0" kern="1200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endParaRPr kumimoji="0" lang="ru-RU" sz="1300" b="0" kern="1200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5F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300" b="0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МАУ «ФОК «Лесной» (баскетбол, бокс, волейбол) </a:t>
                      </a:r>
                    </a:p>
                    <a:p>
                      <a:pPr marL="0" algn="l" rtl="0" eaLnBrk="1" latinLnBrk="0" hangingPunct="1"/>
                      <a:r>
                        <a:rPr kumimoji="0" lang="ru-RU" sz="1300" b="0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300" b="0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67</a:t>
                      </a:r>
                      <a:r>
                        <a:rPr kumimoji="0" lang="ru-RU" sz="1300" b="0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занимающихся</a:t>
                      </a:r>
                    </a:p>
                    <a:p>
                      <a:pPr marL="0" algn="l" rtl="0" eaLnBrk="1" latinLnBrk="0" hangingPunct="1"/>
                      <a:r>
                        <a:rPr kumimoji="0" lang="ru-RU" sz="1300" b="0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Финансирование на 202</a:t>
                      </a:r>
                      <a:r>
                        <a:rPr kumimoji="0" lang="en-US" sz="1300" b="0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  <a:r>
                        <a:rPr kumimoji="0" lang="ru-RU" sz="1300" b="0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год запланировано в сумме </a:t>
                      </a:r>
                      <a:r>
                        <a:rPr kumimoji="0" lang="en-US" sz="1300" b="0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</a:t>
                      </a:r>
                      <a:r>
                        <a:rPr kumimoji="0" lang="ru-RU" sz="1300" b="0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1300" b="0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</a:t>
                      </a:r>
                      <a:r>
                        <a:rPr kumimoji="0" lang="ru-RU" sz="1300" b="0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300" b="0" kern="1200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endParaRPr kumimoji="0" lang="ru-RU" sz="1300" b="0" kern="12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5FCFF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09" y="1575691"/>
            <a:ext cx="2225619" cy="15500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08" y="3161895"/>
            <a:ext cx="2225619" cy="14754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08" y="4712549"/>
            <a:ext cx="2225619" cy="15762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947" y="1575690"/>
            <a:ext cx="2326433" cy="155006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947" y="3151973"/>
            <a:ext cx="2326433" cy="148534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947" y="4728257"/>
            <a:ext cx="2326433" cy="156057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5509" y="6422314"/>
            <a:ext cx="270298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 учетом прочих расходов в области спорта</a:t>
            </a:r>
            <a:endParaRPr lang="ru-RU" sz="1000" dirty="0">
              <a:solidFill>
                <a:prstClr val="black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52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u="sng" dirty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Приоритетные направления расходов бюджета:</a:t>
            </a:r>
            <a:br>
              <a:rPr lang="ru-RU" sz="2400" u="sng" dirty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на социальную поддержку </a:t>
            </a:r>
            <a:r>
              <a:rPr lang="ru-RU" sz="2000" dirty="0" smtClean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(339,0 </a:t>
            </a:r>
            <a:r>
              <a:rPr lang="ru-RU" sz="2000" dirty="0" err="1" smtClean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2000" dirty="0" smtClean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dirty="0" smtClean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2000" dirty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год)</a:t>
            </a:r>
            <a:endParaRPr lang="ru-RU" sz="2000" dirty="0"/>
          </a:p>
        </p:txBody>
      </p:sp>
      <p:sp>
        <p:nvSpPr>
          <p:cNvPr id="50185" name="Номер слайда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  <a:norm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E8AE13-245A-4856-B0AA-809ED4546A10}" type="slidenum">
              <a:rPr lang="ru-RU">
                <a:latin typeface="+mn-lt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ru-RU" dirty="0">
              <a:latin typeface="+mn-lt"/>
            </a:endParaRPr>
          </a:p>
        </p:txBody>
      </p:sp>
      <p:pic>
        <p:nvPicPr>
          <p:cNvPr id="50187" name="Picture 12" descr="b92178f900a945b38a8ecdbddcce7be0_origin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88038" y="3965575"/>
            <a:ext cx="3076575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7958228"/>
              </p:ext>
            </p:extLst>
          </p:nvPr>
        </p:nvGraphicFramePr>
        <p:xfrm>
          <a:off x="287304" y="1656215"/>
          <a:ext cx="4863193" cy="4511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u="sng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Приоритетные направления расходов бюджета:</a:t>
            </a:r>
            <a:br>
              <a:rPr lang="ru-RU" sz="2800" u="sng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поддержка семей с детьми</a:t>
            </a:r>
          </a:p>
        </p:txBody>
      </p:sp>
      <p:sp>
        <p:nvSpPr>
          <p:cNvPr id="76802" name="Номер слайда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fld id="{C1459A59-92A6-407C-A944-FB5F463C8709}" type="slidenum">
              <a:rPr lang="ru-RU" altLang="ru-RU">
                <a:latin typeface="+mn-lt"/>
              </a:rPr>
              <a:pPr>
                <a:defRPr/>
              </a:pPr>
              <a:t>25</a:t>
            </a:fld>
            <a:endParaRPr lang="ru-RU" altLang="ru-RU" dirty="0">
              <a:latin typeface="+mn-lt"/>
            </a:endParaRPr>
          </a:p>
        </p:txBody>
      </p:sp>
      <p:graphicFrame>
        <p:nvGraphicFramePr>
          <p:cNvPr id="76835" name="Group 35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388635779"/>
              </p:ext>
            </p:extLst>
          </p:nvPr>
        </p:nvGraphicFramePr>
        <p:xfrm>
          <a:off x="223935" y="1591680"/>
          <a:ext cx="8724123" cy="4231532"/>
        </p:xfrm>
        <a:graphic>
          <a:graphicData uri="http://schemas.openxmlformats.org/drawingml/2006/table">
            <a:tbl>
              <a:tblPr/>
              <a:tblGrid>
                <a:gridCol w="8724123"/>
              </a:tblGrid>
              <a:tr h="3452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Ежемесячное пособие на обеспечение питанием детей до трех лет в сумме 580 рублей</a:t>
                      </a:r>
                    </a:p>
                  </a:txBody>
                  <a:tcPr marL="91435" marR="91435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72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Ежемесячное пособие на обеспечение питанием беременных женщин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сумме 580 рублей</a:t>
                      </a:r>
                    </a:p>
                  </a:txBody>
                  <a:tcPr marL="91435" marR="91435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05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Ежемесячное пособие на обеспечение питанием кормящих матерей в сумме 580 рублей</a:t>
                      </a:r>
                    </a:p>
                  </a:txBody>
                  <a:tcPr marL="91435" marR="91435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72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Единовременное пособие при рождении, усыновлении (удочерении) одновременно двух и более детей в сумме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40 000 рублей на каждого ребенка</a:t>
                      </a:r>
                    </a:p>
                  </a:txBody>
                  <a:tcPr marL="91435" marR="91435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05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Ежемесячное пособие на третьего и последующих детей в возрасте от 3-х до 16 лет в сумме 560 рублей</a:t>
                      </a:r>
                    </a:p>
                  </a:txBody>
                  <a:tcPr marL="91435" marR="91435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72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Денежная выплата на детей в возрасте от 6 лет до окончания обучения в общеобразовательной организации в размере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5 000 рублей на одного ребенка</a:t>
                      </a:r>
                    </a:p>
                  </a:txBody>
                  <a:tcPr marL="91435" marR="91435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05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Ежегодная денежная выплата на детей из многодетных семей до 6 лет в сумме 610 рублей</a:t>
                      </a:r>
                    </a:p>
                  </a:txBody>
                  <a:tcPr marL="91435" marR="91435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805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Ежемесячная денежная компенсация одиноким матерям за наем жилого помещения в сумме от 3200 до 6400 рублей</a:t>
                      </a:r>
                    </a:p>
                  </a:txBody>
                  <a:tcPr marL="91435" marR="91435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05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Ежемесячная выплата на детей из многодетных семей от 6 лет в сумме 290 рублей</a:t>
                      </a:r>
                    </a:p>
                  </a:txBody>
                  <a:tcPr marL="91435" marR="91435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72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Ежемесячная денежная выплата на оплату проезда автомобильным транспортом (за исключением такси) в городском и пригородном сообщении, городским наземным электрическим транспортом в размере 594 рубля на одного ребенка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период с сентября по май</a:t>
                      </a:r>
                    </a:p>
                  </a:txBody>
                  <a:tcPr marL="91435" marR="91435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05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Ежемесячная денежная компенсация расходов на оплату жилого помещения и коммунальных услуг в размере 30%</a:t>
                      </a:r>
                    </a:p>
                  </a:txBody>
                  <a:tcPr marL="91435" marR="91435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6834" name="Picture 35" descr="unnam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12966" y="580118"/>
            <a:ext cx="2023123" cy="2023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500" u="sng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Приоритетные направления расходов бюджета:</a:t>
            </a:r>
            <a:br>
              <a:rPr lang="ru-RU" sz="2500" u="sng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5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поддержка ветеранов</a:t>
            </a:r>
          </a:p>
        </p:txBody>
      </p:sp>
      <p:sp>
        <p:nvSpPr>
          <p:cNvPr id="15363" name="Номер слайда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fld id="{9FF90544-852F-4480-AE0F-BF2034A72C22}" type="slidenum">
              <a:rPr lang="ru-RU" altLang="ru-RU">
                <a:latin typeface="+mn-lt"/>
              </a:rPr>
              <a:pPr>
                <a:defRPr/>
              </a:pPr>
              <a:t>26</a:t>
            </a:fld>
            <a:endParaRPr lang="ru-RU" altLang="ru-RU" dirty="0">
              <a:latin typeface="+mn-lt"/>
            </a:endParaRPr>
          </a:p>
        </p:txBody>
      </p:sp>
      <p:graphicFrame>
        <p:nvGraphicFramePr>
          <p:cNvPr id="76837" name="Group 37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785390962"/>
              </p:ext>
            </p:extLst>
          </p:nvPr>
        </p:nvGraphicFramePr>
        <p:xfrm>
          <a:off x="298580" y="1642187"/>
          <a:ext cx="8509518" cy="4736404"/>
        </p:xfrm>
        <a:graphic>
          <a:graphicData uri="http://schemas.openxmlformats.org/drawingml/2006/table">
            <a:tbl>
              <a:tblPr/>
              <a:tblGrid>
                <a:gridCol w="8509518"/>
              </a:tblGrid>
              <a:tr h="2793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Ежемесячные денежные выплаты (9 135 человек):</a:t>
                      </a:r>
                    </a:p>
                  </a:txBody>
                  <a:tcPr marL="91444" marR="91444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05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ветеранам труда и ветеранам военной службы, труженикам тыла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сумме 500 рублей;</a:t>
                      </a:r>
                    </a:p>
                  </a:txBody>
                  <a:tcPr marL="91444" marR="91444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05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реабилитированным гражданам и лицам, признанным пострадавшими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политических репрессий  в сумме 550 рублей;</a:t>
                      </a:r>
                    </a:p>
                  </a:txBody>
                  <a:tcPr marL="91444" marR="91444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05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женщинам, награжденным наградой Пензенской области медалью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«Материнская доблесть» </a:t>
                      </a:r>
                      <a:r>
                        <a:rPr kumimoji="0" lang="en-US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 </a:t>
                      </a: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</a:t>
                      </a:r>
                      <a:r>
                        <a:rPr kumimoji="0" lang="en-US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степени в сумме 500 рублей.</a:t>
                      </a:r>
                    </a:p>
                  </a:txBody>
                  <a:tcPr marL="91444" marR="91444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05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Ежемесячные денежные компенсации по оплате жилого помещения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коммунальных услуг (9 135 человек):</a:t>
                      </a:r>
                    </a:p>
                  </a:txBody>
                  <a:tcPr marL="91444" marR="91444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28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ветеранам труда, ветеранам военной службы, труженикам тыла, реабилитированным гражданам и лицам, признанным пострадавшими от политических репрессий , женщинам, награжденным наградой Пензенской области медалью «Материнская доблесть» </a:t>
                      </a:r>
                      <a:r>
                        <a:rPr kumimoji="0" lang="en-US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 </a:t>
                      </a: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</a:t>
                      </a:r>
                      <a:r>
                        <a:rPr kumimoji="0" lang="en-US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степени  в размере 50% от своей доли в фактических расходах на оплату жилого помещения и коммунальных услуг</a:t>
                      </a:r>
                    </a:p>
                  </a:txBody>
                  <a:tcPr marL="91444" marR="91444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05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Ежемесячная денежная компенсация расходов на отплату пользования услугами местной телефонной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связи (5 935 человек):</a:t>
                      </a: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91444" marR="91444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37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ветеранам труда, ветеранам военной службы, труженикам тыла, женщинам, награжденным наградой Пензенской области медалью «Материнская доблесть» </a:t>
                      </a:r>
                      <a:r>
                        <a:rPr kumimoji="0" lang="en-US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 </a:t>
                      </a: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</a:t>
                      </a:r>
                      <a:r>
                        <a:rPr kumimoji="0" lang="en-US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степени  в сумме 180 рублей</a:t>
                      </a:r>
                    </a:p>
                  </a:txBody>
                  <a:tcPr marL="91444" marR="91444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05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Ежемесячные денежные выплаты  ветеранам труда Пензенской области (290 человек) </a:t>
                      </a: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сумме 500 рублей</a:t>
                      </a:r>
                    </a:p>
                  </a:txBody>
                  <a:tcPr marL="91444" marR="91444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7850" name="Picture 28" descr="FF9CN0MC"/>
          <p:cNvPicPr>
            <a:picLocks noChangeAspect="1" noChangeArrowheads="1"/>
          </p:cNvPicPr>
          <p:nvPr/>
        </p:nvPicPr>
        <p:blipFill>
          <a:blip r:embed="rId3"/>
          <a:srcRect l="5360" r="4333" b="6329"/>
          <a:stretch>
            <a:fillRect/>
          </a:stretch>
        </p:blipFill>
        <p:spPr bwMode="auto">
          <a:xfrm>
            <a:off x="5916613" y="998375"/>
            <a:ext cx="3070459" cy="2799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6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3187149"/>
              </p:ext>
            </p:extLst>
          </p:nvPr>
        </p:nvGraphicFramePr>
        <p:xfrm>
          <a:off x="277648" y="1502228"/>
          <a:ext cx="8670409" cy="4876800"/>
        </p:xfrm>
        <a:graphic>
          <a:graphicData uri="http://schemas.openxmlformats.org/drawingml/2006/table">
            <a:tbl>
              <a:tblPr/>
              <a:tblGrid>
                <a:gridCol w="7632587"/>
                <a:gridCol w="1037822"/>
              </a:tblGrid>
              <a:tr h="2421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Объекты образования: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6D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14 600,0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6D7E"/>
                    </a:solidFill>
                  </a:tcPr>
                </a:tc>
              </a:tr>
              <a:tr h="2421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МБОУ «СОШ № 225», ул. Ленина, 7 (монтаж системы АПС и СОУЭ)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9 600,0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1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МДОУ «Детский сад № 15», ул. Ленина, 48 (капитальный ремонт бассейна, снос 2-х веранд)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C9CE">
                        <a:alpha val="2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5 000,0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C9CE">
                        <a:alpha val="20000"/>
                      </a:srgbClr>
                    </a:solidFill>
                  </a:tcPr>
                </a:tc>
              </a:tr>
              <a:tr h="2421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МДОУ «Детский сад № 15», ул. Ленина, 36а (капитальный ремонт помещений, ремонт асфальтного покрытия)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C9CE">
                        <a:alpha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1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Объекты культуры: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6D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14 500,0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6D7E"/>
                    </a:solidFill>
                  </a:tcPr>
                </a:tc>
              </a:tr>
              <a:tr h="2421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МУК «Информационно - библиотечное объединение» (капитальный ремонт кровли)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6 000,0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2421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МАОУ ДО «Детская школа искусств» (ПИР на капитальный ремонт здания)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C9C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2 000,0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C9CE">
                        <a:alpha val="20000"/>
                      </a:srgbClr>
                    </a:solidFill>
                  </a:tcPr>
                </a:tc>
              </a:tr>
              <a:tr h="2421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МАУ «Центр здоровья и досуга» (ремонт кабельной линии от ТП-136 до ЩР-2)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1 500,00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2421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МАУ «</a:t>
                      </a:r>
                      <a:r>
                        <a:rPr kumimoji="0" lang="ru-RU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Молодежно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-досуговый центр «Ровесник» (основа для установки оборудования площадки ГТО)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C9C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5 000,00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C9CE">
                        <a:alpha val="20000"/>
                      </a:srgbClr>
                    </a:solidFill>
                  </a:tcPr>
                </a:tc>
              </a:tr>
              <a:tr h="2421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Объекты спорта: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6D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1 100,0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6D7E"/>
                    </a:solidFill>
                  </a:tcPr>
                </a:tc>
              </a:tr>
              <a:tr h="2421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МБУ ДО «СШОР «СОЮЗ», ул. </a:t>
                      </a:r>
                      <a:r>
                        <a:rPr kumimoji="0" lang="ru-RU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Озерская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строение 3 (ПСД на капитальный ремонт)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1 100,0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1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Комфортная городская среда: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6D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124 310,2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6D7E"/>
                    </a:solidFill>
                  </a:tcPr>
                </a:tc>
              </a:tr>
              <a:tr h="2421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Зона отдыха «Лесная» (ПИР)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C9C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1 200,00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C9CE">
                        <a:alpha val="20000"/>
                      </a:srgbClr>
                    </a:solidFill>
                  </a:tcPr>
                </a:tc>
              </a:tr>
              <a:tr h="2421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Инициативные проекты жителей в сфере благоустройства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11 199,70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21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Благоустройство территории Храма Серафима Саровского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C9C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101 405,00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C9CE">
                        <a:alpha val="20000"/>
                      </a:srgbClr>
                    </a:solidFill>
                  </a:tcPr>
                </a:tc>
              </a:tr>
              <a:tr h="2421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Благоустройство сквера ул. </a:t>
                      </a:r>
                      <a:r>
                        <a:rPr kumimoji="0" lang="ru-RU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Ахунская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21А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10 505,50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2421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Прочие объекты: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6D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16 230,00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6D7E"/>
                    </a:solidFill>
                  </a:tcPr>
                </a:tc>
              </a:tr>
              <a:tr h="2421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ул. Светлая (обустройство пешеходного перехода по новым стандартам у МОУ «СОШ №221»)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1 230,00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21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Ремонт улично-дорожной сети города Участок ул. Транспортной с остановочной площадкой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C9C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11 000,00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C9CE">
                        <a:alpha val="20000"/>
                      </a:srgbClr>
                    </a:solidFill>
                  </a:tcPr>
                </a:tc>
              </a:tr>
              <a:tr h="2421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Ремонт внутриквартальных проездов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4 000,00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u-RU" sz="2400" dirty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Выделено в </a:t>
            </a:r>
            <a:r>
              <a:rPr lang="ru-RU" sz="2400" dirty="0" smtClean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2400" dirty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году на капитальный ремонт объектов города </a:t>
            </a:r>
            <a:r>
              <a:rPr lang="ru-RU" sz="2000" dirty="0" smtClean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(170 740,2 </a:t>
            </a:r>
            <a:r>
              <a:rPr lang="ru-RU" sz="2000" dirty="0" err="1" smtClean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000" dirty="0" smtClean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dirty="0">
              <a:solidFill>
                <a:srgbClr val="14425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Номер слайда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fld id="{9FF90544-852F-4480-AE0F-BF2034A72C22}" type="slidenum">
              <a:rPr lang="ru-RU" altLang="ru-RU">
                <a:latin typeface="+mn-lt"/>
              </a:rPr>
              <a:pPr>
                <a:defRPr/>
              </a:pPr>
              <a:t>27</a:t>
            </a:fld>
            <a:endParaRPr lang="ru-RU" alt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980317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TextBox 2"/>
          <p:cNvSpPr txBox="1">
            <a:spLocks noChangeArrowheads="1"/>
          </p:cNvSpPr>
          <p:nvPr/>
        </p:nvSpPr>
        <p:spPr bwMode="auto">
          <a:xfrm>
            <a:off x="303212" y="1613548"/>
            <a:ext cx="8537575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600" dirty="0" smtClean="0">
                <a:solidFill>
                  <a:srgbClr val="1B587C">
                    <a:shade val="75000"/>
                  </a:srgbClr>
                </a:solidFill>
                <a:latin typeface="Georgia"/>
              </a:rPr>
              <a:t>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Контактные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данные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Почтовый адрес: проспект 30-летия Победы дом 27, 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Заречный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Пензенской области,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442960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Адрес электронной почты: </a:t>
            </a:r>
            <a:r>
              <a:rPr lang="fr-FR" dirty="0">
                <a:latin typeface="Times New Roman" pitchFamily="18" charset="0"/>
                <a:cs typeface="Times New Roman" pitchFamily="18" charset="0"/>
                <a:hlinkClick r:id="rId2"/>
              </a:rPr>
              <a:t>gorfi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2"/>
              </a:rPr>
              <a:t>@</a:t>
            </a:r>
            <a:r>
              <a:rPr lang="fr-FR" dirty="0">
                <a:latin typeface="Times New Roman" pitchFamily="18" charset="0"/>
                <a:cs typeface="Times New Roman" pitchFamily="18" charset="0"/>
                <a:hlinkClick r:id="rId2"/>
              </a:rPr>
              <a:t>zarechny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fr-FR" dirty="0">
                <a:latin typeface="Times New Roman" pitchFamily="18" charset="0"/>
                <a:cs typeface="Times New Roman" pitchFamily="18" charset="0"/>
                <a:hlinkClick r:id="rId2"/>
              </a:rPr>
              <a:t>zato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fr-FR" dirty="0">
                <a:latin typeface="Times New Roman" pitchFamily="18" charset="0"/>
                <a:cs typeface="Times New Roman" pitchFamily="18" charset="0"/>
                <a:hlinkClick r:id="rId2"/>
              </a:rPr>
              <a:t>ru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Режим работы: понедельник-пятница с 9-00 до 18-00,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обеденный перерыв с 13-00 до 14-00</a:t>
            </a:r>
          </a:p>
          <a:p>
            <a:endParaRPr lang="ru-RU" u="sng" dirty="0">
              <a:latin typeface="Georgia" pitchFamily="18" charset="0"/>
            </a:endParaRPr>
          </a:p>
          <a:p>
            <a:endParaRPr lang="ru-RU" u="sng" dirty="0" smtClean="0">
              <a:latin typeface="Georgia" pitchFamily="18" charset="0"/>
            </a:endParaRPr>
          </a:p>
          <a:p>
            <a:endParaRPr lang="ru-RU" u="sng" dirty="0">
              <a:latin typeface="Georgia" pitchFamily="18" charset="0"/>
            </a:endParaRPr>
          </a:p>
          <a:p>
            <a:endParaRPr lang="ru-RU" u="sng" dirty="0" smtClean="0">
              <a:latin typeface="Georgia" pitchFamily="18" charset="0"/>
            </a:endParaRPr>
          </a:p>
          <a:p>
            <a:endParaRPr lang="ru-RU" u="sng" dirty="0">
              <a:latin typeface="Georgia" pitchFamily="18" charset="0"/>
            </a:endParaRPr>
          </a:p>
          <a:p>
            <a:endParaRPr lang="ru-RU" u="sng" dirty="0">
              <a:latin typeface="Georgia" pitchFamily="18" charset="0"/>
            </a:endParaRPr>
          </a:p>
          <a:p>
            <a:endParaRPr lang="ru-RU" u="sng" dirty="0">
              <a:latin typeface="Georgia" pitchFamily="18" charset="0"/>
            </a:endParaRP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Все фотографии взяты из открытых источников сети Интернет и опубликованы с ознакомительной целью</a:t>
            </a:r>
          </a:p>
          <a:p>
            <a:r>
              <a:rPr lang="ru-RU" dirty="0">
                <a:latin typeface="Georgia" pitchFamily="18" charset="0"/>
              </a:rPr>
              <a:t>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62048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2700" u="sng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Финансовое управление города Заречного Пензенской области</a:t>
            </a:r>
          </a:p>
        </p:txBody>
      </p:sp>
      <p:sp>
        <p:nvSpPr>
          <p:cNvPr id="77825" name="Номер слайда 1"/>
          <p:cNvSpPr txBox="1">
            <a:spLocks noGrp="1"/>
          </p:cNvSpPr>
          <p:nvPr/>
        </p:nvSpPr>
        <p:spPr bwMode="auto">
          <a:xfrm>
            <a:off x="4267200" y="1034143"/>
            <a:ext cx="609600" cy="4413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45720" rIns="45720" anchor="ctr">
            <a:normAutofit/>
          </a:bodyPr>
          <a:lstStyle/>
          <a:p>
            <a:pPr lvl="0" algn="ctr">
              <a:defRPr/>
            </a:pPr>
            <a:fld id="{9FF90544-852F-4480-AE0F-BF2034A72C22}" type="slidenum">
              <a:rPr lang="ru-RU" altLang="ru-RU" sz="1600">
                <a:solidFill>
                  <a:srgbClr val="1B587C">
                    <a:shade val="75000"/>
                  </a:srgbClr>
                </a:solidFill>
                <a:latin typeface="Georgia"/>
              </a:rPr>
              <a:pPr lvl="0" algn="ctr">
                <a:defRPr/>
              </a:pPr>
              <a:t>28</a:t>
            </a:fld>
            <a:endParaRPr lang="ru-RU" altLang="ru-RU" sz="1600" dirty="0">
              <a:solidFill>
                <a:srgbClr val="1B587C">
                  <a:shade val="75000"/>
                </a:srgbClr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041501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387" y="253999"/>
            <a:ext cx="8643998" cy="70007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термины и понятия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9E0B-0D9E-410C-8D6B-AD890AF26705}" type="slidenum">
              <a:rPr lang="ru-RU" smtClean="0">
                <a:solidFill>
                  <a:srgbClr val="1B587C">
                    <a:shade val="75000"/>
                  </a:srgbClr>
                </a:solidFill>
              </a:rPr>
              <a:pPr/>
              <a:t>3</a:t>
            </a:fld>
            <a:endParaRPr lang="ru-RU" dirty="0">
              <a:solidFill>
                <a:srgbClr val="1B587C">
                  <a:shade val="75000"/>
                </a:srgb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7241" y="1428736"/>
            <a:ext cx="8574831" cy="63555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1400" u="sng" dirty="0" smtClean="0">
                <a:solidFill>
                  <a:srgbClr val="1B587C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400" dirty="0" smtClean="0">
                <a:solidFill>
                  <a:srgbClr val="1B587C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–это план доходов и расходов денежных средств, предназначенных для финансового обеспечения задач и функций государства и местного самоуправления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endParaRPr lang="ru-RU" sz="300" dirty="0" smtClean="0">
              <a:solidFill>
                <a:srgbClr val="1B587C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1400" u="sng" dirty="0" smtClean="0">
                <a:solidFill>
                  <a:srgbClr val="1B587C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sz="1400" dirty="0" smtClean="0">
                <a:solidFill>
                  <a:srgbClr val="1B587C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– поступающие в бюджет денежные средства в виде налогов, неналоговых доходов (доходы от использования имущества, доходы от продажи имущества, штрафы и проч.) и безвозмездных поступлений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endParaRPr lang="ru-RU" sz="300" dirty="0" smtClean="0">
              <a:solidFill>
                <a:srgbClr val="1B587C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1400" u="sng" dirty="0" smtClean="0">
                <a:solidFill>
                  <a:srgbClr val="1B587C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400" dirty="0" smtClean="0">
                <a:solidFill>
                  <a:srgbClr val="1B587C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- выплачиваемые из бюджета денежные средства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endParaRPr lang="ru-RU" sz="300" dirty="0" smtClean="0">
              <a:solidFill>
                <a:srgbClr val="1B587C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1400" u="sng" dirty="0" smtClean="0">
                <a:solidFill>
                  <a:srgbClr val="1B587C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Дефицит бюджета </a:t>
            </a:r>
            <a:r>
              <a:rPr lang="ru-RU" sz="1400" dirty="0" smtClean="0">
                <a:solidFill>
                  <a:srgbClr val="1B587C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- превышение расходов бюджета над его доходами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endParaRPr lang="ru-RU" sz="300" dirty="0" smtClean="0">
              <a:solidFill>
                <a:srgbClr val="1B587C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1400" u="sng" dirty="0" err="1" smtClean="0">
                <a:solidFill>
                  <a:srgbClr val="1B587C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1400" u="sng" dirty="0" smtClean="0">
                <a:solidFill>
                  <a:srgbClr val="1B587C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бюджета </a:t>
            </a:r>
            <a:r>
              <a:rPr lang="ru-RU" sz="1400" dirty="0" smtClean="0">
                <a:solidFill>
                  <a:srgbClr val="1B587C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– превышение доходов бюджета над его расходами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endParaRPr lang="ru-RU" sz="500" dirty="0" smtClean="0">
              <a:solidFill>
                <a:srgbClr val="1B587C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1400" u="sng" dirty="0" smtClean="0">
                <a:solidFill>
                  <a:srgbClr val="1B587C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Источники финансирования дефицита </a:t>
            </a:r>
            <a:r>
              <a:rPr lang="ru-RU" sz="1400" dirty="0" smtClean="0">
                <a:solidFill>
                  <a:srgbClr val="1B587C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– средства, привлекаемые для покрытия дефицита бюджета (кредиты банков, кредиты от бюджетов других уровней, ценные бумаги и иные источники)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endParaRPr lang="ru-RU" sz="300" dirty="0" smtClean="0">
              <a:solidFill>
                <a:srgbClr val="1B587C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1400" u="sng" dirty="0" smtClean="0">
                <a:solidFill>
                  <a:srgbClr val="1B587C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1400" dirty="0" smtClean="0">
                <a:solidFill>
                  <a:srgbClr val="1B587C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- документ стратегического планирования, который содержит комплекс планируемых мероприятий, взаимоувязанных по задачам, срокам осуществления, исполнителям и ресурсам и обеспечивающих наиболее эффективное достижение целей и решение задач социально-экономического развития муниципального образования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endParaRPr lang="ru-RU" sz="300" dirty="0" smtClean="0">
              <a:solidFill>
                <a:srgbClr val="1B587C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1400" u="sng" dirty="0" err="1" smtClean="0">
                <a:solidFill>
                  <a:srgbClr val="1B587C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Непрограммные</a:t>
            </a:r>
            <a:r>
              <a:rPr lang="ru-RU" sz="1400" u="sng" dirty="0" smtClean="0">
                <a:solidFill>
                  <a:srgbClr val="1B587C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расходы </a:t>
            </a:r>
            <a:r>
              <a:rPr lang="ru-RU" sz="1400" dirty="0" smtClean="0">
                <a:solidFill>
                  <a:srgbClr val="1B587C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dirty="0" err="1" smtClean="0">
                <a:solidFill>
                  <a:srgbClr val="1B587C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  <a:r>
              <a:rPr lang="ru-RU" sz="1400" dirty="0" smtClean="0">
                <a:solidFill>
                  <a:srgbClr val="1B587C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бюджета, не включенные в муниципальные программы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endParaRPr lang="ru-RU" sz="300" dirty="0" smtClean="0">
              <a:solidFill>
                <a:srgbClr val="1B587C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1400" u="sng" dirty="0" smtClean="0">
                <a:solidFill>
                  <a:srgbClr val="1B587C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Дотации</a:t>
            </a:r>
            <a:r>
              <a:rPr lang="ru-RU" sz="1400" dirty="0" smtClean="0">
                <a:solidFill>
                  <a:srgbClr val="1B587C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- средства, предоставляемые одним бюджетом бюджетной системы РФ другому бюджету на безвозмездной и безвозвратной основе без указания конкретных целей использования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endParaRPr lang="ru-RU" sz="300" dirty="0" smtClean="0">
              <a:solidFill>
                <a:srgbClr val="1B587C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1400" u="sng" dirty="0" smtClean="0">
                <a:solidFill>
                  <a:srgbClr val="1B587C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Субсидии</a:t>
            </a:r>
            <a:r>
              <a:rPr lang="ru-RU" sz="1400" dirty="0" smtClean="0">
                <a:solidFill>
                  <a:srgbClr val="1B587C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- бюджетные средства, предоставляемые бюджету другого уровня бюджетной системы Российской Федерации на условиях долевого финансирования целевых расходов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endParaRPr lang="ru-RU" sz="300" dirty="0" smtClean="0">
              <a:solidFill>
                <a:srgbClr val="1B587C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1400" u="sng" dirty="0" smtClean="0">
                <a:solidFill>
                  <a:srgbClr val="1B587C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Субвенции</a:t>
            </a:r>
            <a:r>
              <a:rPr lang="ru-RU" sz="1400" dirty="0" smtClean="0">
                <a:solidFill>
                  <a:srgbClr val="1B587C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- бюджетные средства, предоставляемые бюджету другого уровня бюджетной системы Российской Федерации на осуществление определенных целевых расходов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200" dirty="0" smtClean="0">
              <a:solidFill>
                <a:prstClr val="black"/>
              </a:solidFill>
              <a:latin typeface="Georgi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400" dirty="0" smtClean="0">
              <a:solidFill>
                <a:prstClr val="black"/>
              </a:solidFill>
              <a:latin typeface="Georgi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400" dirty="0" smtClean="0">
              <a:solidFill>
                <a:prstClr val="black"/>
              </a:solidFill>
              <a:latin typeface="Georgi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400" dirty="0" smtClean="0">
              <a:solidFill>
                <a:prstClr val="black"/>
              </a:solidFill>
              <a:latin typeface="Georgi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400" dirty="0" smtClean="0">
              <a:solidFill>
                <a:prstClr val="black"/>
              </a:solidFill>
              <a:latin typeface="Georgi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400" dirty="0" smtClean="0">
              <a:solidFill>
                <a:prstClr val="black"/>
              </a:solidFill>
              <a:latin typeface="Georgi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300" dirty="0" smtClean="0">
              <a:solidFill>
                <a:prstClr val="black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78869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62863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этапы бюджетного процесса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9E0B-0D9E-410C-8D6B-AD890AF26705}" type="slidenum">
              <a:rPr lang="ru-RU" smtClean="0">
                <a:solidFill>
                  <a:srgbClr val="1B587C">
                    <a:shade val="75000"/>
                  </a:srgbClr>
                </a:solidFill>
              </a:rPr>
              <a:pPr/>
              <a:t>4</a:t>
            </a:fld>
            <a:endParaRPr lang="ru-RU">
              <a:solidFill>
                <a:srgbClr val="1B587C">
                  <a:shade val="75000"/>
                </a:srgbClr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214282" y="1500174"/>
          <a:ext cx="8786874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669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9001156" cy="687514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Основы составления проекта бюджета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9E0B-0D9E-410C-8D6B-AD890AF26705}" type="slidenum">
              <a:rPr lang="ru-RU" smtClean="0">
                <a:solidFill>
                  <a:srgbClr val="1B587C">
                    <a:shade val="75000"/>
                  </a:srgbClr>
                </a:solidFill>
              </a:rPr>
              <a:pPr/>
              <a:t>5</a:t>
            </a:fld>
            <a:endParaRPr lang="ru-RU" dirty="0">
              <a:solidFill>
                <a:srgbClr val="1B587C">
                  <a:shade val="75000"/>
                </a:srgbClr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204359810"/>
              </p:ext>
            </p:extLst>
          </p:nvPr>
        </p:nvGraphicFramePr>
        <p:xfrm>
          <a:off x="321733" y="2911150"/>
          <a:ext cx="8542867" cy="3447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739310293"/>
              </p:ext>
            </p:extLst>
          </p:nvPr>
        </p:nvGraphicFramePr>
        <p:xfrm>
          <a:off x="270588" y="1564951"/>
          <a:ext cx="8677469" cy="1215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Рисунок 5" descr="8a7eacb7a228abdc187ecece4128652b_XL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63894" y="1586203"/>
            <a:ext cx="1772818" cy="116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95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333" y="142852"/>
            <a:ext cx="8788400" cy="88351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бюджетной политики </a:t>
            </a:r>
            <a:b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г.Заречного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9E0B-0D9E-410C-8D6B-AD890AF26705}" type="slidenum">
              <a:rPr lang="ru-RU" smtClean="0"/>
              <a:pPr/>
              <a:t>6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253927"/>
              </p:ext>
            </p:extLst>
          </p:nvPr>
        </p:nvGraphicFramePr>
        <p:xfrm>
          <a:off x="186612" y="1548881"/>
          <a:ext cx="8752115" cy="4223272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71639"/>
                <a:gridCol w="8380476"/>
              </a:tblGrid>
              <a:tr h="867748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Обеспечение сбалансированности и устойчивости местного бюджета</a:t>
                      </a:r>
                    </a:p>
                    <a:p>
                      <a:pPr marL="0" algn="l" rtl="0" eaLnBrk="1" latinLnBrk="0" hangingPunct="1"/>
                      <a:endParaRPr kumimoji="0"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110490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Повышение эффективности бюджетных</a:t>
                      </a:r>
                      <a:r>
                        <a:rPr kumimoji="0" lang="ru-RU" sz="16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расходов</a:t>
                      </a:r>
                      <a:endParaRPr kumimoji="0"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121865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Повышение качества оказания муниципальных услуг (выполнения работ)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103196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Повышение эффективности муниципального управления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518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0870"/>
            <a:ext cx="8534400" cy="882881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основных показателей 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социально-экономического развития г.Заречного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4343400" y="1027113"/>
            <a:ext cx="457200" cy="441325"/>
          </a:xfrm>
        </p:spPr>
        <p:txBody>
          <a:bodyPr/>
          <a:lstStyle/>
          <a:p>
            <a:fld id="{594A9E0B-0D9E-410C-8D6B-AD890AF26705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6" name="Group 1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4762360"/>
              </p:ext>
            </p:extLst>
          </p:nvPr>
        </p:nvGraphicFramePr>
        <p:xfrm>
          <a:off x="301751" y="1527051"/>
          <a:ext cx="8503920" cy="4690970"/>
        </p:xfrm>
        <a:graphic>
          <a:graphicData uri="http://schemas.openxmlformats.org/drawingml/2006/table">
            <a:tbl>
              <a:tblPr/>
              <a:tblGrid>
                <a:gridCol w="2797138"/>
                <a:gridCol w="1831127"/>
                <a:gridCol w="775131"/>
                <a:gridCol w="775131"/>
                <a:gridCol w="775131"/>
                <a:gridCol w="775131"/>
                <a:gridCol w="775131"/>
              </a:tblGrid>
              <a:tr h="4645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B58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B58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B58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B58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B58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B58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2028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B587C"/>
                    </a:solidFill>
                  </a:tcPr>
                </a:tc>
              </a:tr>
              <a:tr h="4336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населения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(в среднегодовом исчислении)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тысяч человек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58,675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58,539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58,450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58,455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58,520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</a:tr>
              <a:tr h="4336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Оборот розничной торговли (без субъектов малого предпринимательства)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% к предыдущему году </a:t>
                      </a: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фактических ценах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151,8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117,3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</a:tr>
              <a:tr h="4336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платных услуг населению (без субъектов малого предпринимательства)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% к предыдущему году </a:t>
                      </a: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фактических ценах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</a:tr>
              <a:tr h="9259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Номинальная начисленная среднемесячная заработная плата работников организаций (без субъектов малого предпринимательства) 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% к предыдущему году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123,6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</a:tr>
              <a:tr h="5420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Индекс потребительских цен на конец года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 декабрю предыдущего года,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</a:tr>
              <a:tr h="4336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зарегистрированной безработицы (на конец года) 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к рабочей силе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</a:tr>
              <a:tr h="3010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Ввод в действие жилых домов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тысяч кв. 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0713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285" y="321732"/>
            <a:ext cx="8534400" cy="742019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характеристики бюджета города Заречного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14823" cy="465785"/>
          </a:xfrm>
        </p:spPr>
        <p:txBody>
          <a:bodyPr/>
          <a:lstStyle/>
          <a:p>
            <a:fld id="{594A9E0B-0D9E-410C-8D6B-AD890AF26705}" type="slidenum">
              <a:rPr lang="ru-RU" smtClean="0"/>
              <a:pPr/>
              <a:t>8</a:t>
            </a:fld>
            <a:endParaRPr lang="ru-RU" dirty="0"/>
          </a:p>
        </p:txBody>
      </p:sp>
      <p:graphicFrame>
        <p:nvGraphicFramePr>
          <p:cNvPr id="6" name="Chart 1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790224252"/>
              </p:ext>
            </p:extLst>
          </p:nvPr>
        </p:nvGraphicFramePr>
        <p:xfrm>
          <a:off x="320286" y="1530220"/>
          <a:ext cx="8504238" cy="4870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9008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752" y="289249"/>
            <a:ext cx="8534400" cy="606490"/>
          </a:xfrm>
        </p:spPr>
        <p:txBody>
          <a:bodyPr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города в 20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6-2028 годах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4348066" y="1039813"/>
            <a:ext cx="452534" cy="387771"/>
          </a:xfrm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594A9E0B-0D9E-410C-8D6B-AD890AF26705}" type="slidenum">
              <a:rPr lang="ru-RU"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</a:t>
            </a:fld>
            <a:endParaRPr lang="ru-RU" dirty="0">
              <a:latin typeface="+mn-lt"/>
            </a:endParaRPr>
          </a:p>
        </p:txBody>
      </p:sp>
      <p:graphicFrame>
        <p:nvGraphicFramePr>
          <p:cNvPr id="9" name="Char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9420367"/>
              </p:ext>
            </p:extLst>
          </p:nvPr>
        </p:nvGraphicFramePr>
        <p:xfrm>
          <a:off x="410547" y="1156996"/>
          <a:ext cx="8916149" cy="5421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9998895"/>
              </p:ext>
            </p:extLst>
          </p:nvPr>
        </p:nvGraphicFramePr>
        <p:xfrm>
          <a:off x="6746033" y="2306396"/>
          <a:ext cx="2174032" cy="1528486"/>
        </p:xfrm>
        <a:graphic>
          <a:graphicData uri="http://schemas.openxmlformats.org/drawingml/2006/table">
            <a:tbl>
              <a:tblPr/>
              <a:tblGrid>
                <a:gridCol w="1082351"/>
                <a:gridCol w="1091681"/>
              </a:tblGrid>
              <a:tr h="30417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Impact"/>
                        </a:rPr>
                        <a:t>Всего доходов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02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Impact"/>
                        </a:rPr>
                        <a:t>2026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Impact"/>
                        </a:rPr>
                        <a:t>3 082,5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4258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2060"/>
                          </a:solidFill>
                          <a:effectLst/>
                          <a:latin typeface="Impact"/>
                        </a:rPr>
                        <a:t>2027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Impact"/>
                        </a:rPr>
                        <a:t>3 290,8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4182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2060"/>
                          </a:solidFill>
                          <a:effectLst/>
                          <a:latin typeface="Impact"/>
                        </a:rPr>
                        <a:t>2028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Impact"/>
                        </a:rPr>
                        <a:t>3229,0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866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Официальн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Официальн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10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11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12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4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5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6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7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8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9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23518</TotalTime>
  <Words>3046</Words>
  <Application>Microsoft Office PowerPoint</Application>
  <PresentationFormat>Экран (4:3)</PresentationFormat>
  <Paragraphs>652</Paragraphs>
  <Slides>28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28</vt:i4>
      </vt:variant>
    </vt:vector>
  </HeadingPairs>
  <TitlesOfParts>
    <vt:vector size="31" baseType="lpstr">
      <vt:lpstr>Официальная</vt:lpstr>
      <vt:lpstr>1_Официальная</vt:lpstr>
      <vt:lpstr>3_Официальная</vt:lpstr>
      <vt:lpstr>ЗАТО город Заречный Пензенской области</vt:lpstr>
      <vt:lpstr>Презентация PowerPoint</vt:lpstr>
      <vt:lpstr>Основные термины и понятия</vt:lpstr>
      <vt:lpstr>Основные этапы бюджетного процесса</vt:lpstr>
      <vt:lpstr>Основы составления проекта бюджета</vt:lpstr>
      <vt:lpstr>Основные направления бюджетной политики  г.Заречного </vt:lpstr>
      <vt:lpstr>Динамика основных показателей  социально-экономического развития г.Заречного</vt:lpstr>
      <vt:lpstr>Основные характеристики бюджета города Заречного</vt:lpstr>
      <vt:lpstr>Доходы бюджета города в 2026-2028 годах</vt:lpstr>
      <vt:lpstr>Презентация PowerPoint</vt:lpstr>
      <vt:lpstr>Структура налоговых и неналоговых доходов  в 2026-2028 годах</vt:lpstr>
      <vt:lpstr>Нормативы отчислений налоговых доходов*</vt:lpstr>
      <vt:lpstr>Информация для налогоплательщиков</vt:lpstr>
      <vt:lpstr>Безвозмездные поступления в бюджет города  в 2026 году, млн.руб</vt:lpstr>
      <vt:lpstr>Функциональная структура расходов в 2026 году</vt:lpstr>
      <vt:lpstr>Функциональная структура расходов</vt:lpstr>
      <vt:lpstr>Структура расходов бюджета на реализацию муниципальных программ в 2026 году</vt:lpstr>
      <vt:lpstr>Структура расходов бюджета на реализацию муниципальных программ в 2026-2028 годах, млн.руб (часть1)</vt:lpstr>
      <vt:lpstr>Структура расходов бюджета на реализацию муниципальных программ в 2026-2028 годах, млн.руб (часть 2)</vt:lpstr>
      <vt:lpstr>Приоритетные направления расходов бюджета: образование в городе Заречном</vt:lpstr>
      <vt:lpstr>Приоритетные направления расходов бюджета: оздоровительная кампания детей</vt:lpstr>
      <vt:lpstr>Приоритетные направления расходов бюджета:  учреждения культуры (388,4* млн.руб на 2026 год)</vt:lpstr>
      <vt:lpstr>Приоритетные направления расходов бюджета: расходы на физическую культуру и спорт (233,8* млн.руб на 2026 год) </vt:lpstr>
      <vt:lpstr>Приоритетные направления расходов бюджета: расходы на социальную поддержку (339,0 млн.руб на 2026 год)</vt:lpstr>
      <vt:lpstr>Приоритетные направления расходов бюджета: поддержка семей с детьми</vt:lpstr>
      <vt:lpstr>Приоритетные направления расходов бюджета: поддержка ветеранов</vt:lpstr>
      <vt:lpstr>Выделено в 2026 году на капитальный ремонт объектов города (170 740,2 тыс.руб)</vt:lpstr>
      <vt:lpstr>  Финансовое управление города Заречного Пензенской области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 О. Тюмина</dc:creator>
  <cp:lastModifiedBy>Юлия н. Кочеткова</cp:lastModifiedBy>
  <cp:revision>2057</cp:revision>
  <cp:lastPrinted>2025-11-19T09:19:53Z</cp:lastPrinted>
  <dcterms:created xsi:type="dcterms:W3CDTF">2016-09-13T13:21:36Z</dcterms:created>
  <dcterms:modified xsi:type="dcterms:W3CDTF">2025-11-27T05:56:51Z</dcterms:modified>
</cp:coreProperties>
</file>