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280" r:id="rId4"/>
    <p:sldId id="281" r:id="rId5"/>
    <p:sldId id="282" r:id="rId6"/>
    <p:sldId id="283" r:id="rId7"/>
    <p:sldId id="264" r:id="rId8"/>
    <p:sldId id="284" r:id="rId9"/>
    <p:sldId id="278" r:id="rId10"/>
    <p:sldId id="285" r:id="rId11"/>
    <p:sldId id="286" r:id="rId12"/>
    <p:sldId id="287" r:id="rId13"/>
    <p:sldId id="288" r:id="rId14"/>
    <p:sldId id="290" r:id="rId15"/>
    <p:sldId id="265" r:id="rId16"/>
    <p:sldId id="266" r:id="rId17"/>
    <p:sldId id="267" r:id="rId1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B5DEE1"/>
    <a:srgbClr val="CCFFFF"/>
    <a:srgbClr val="84C9CE"/>
    <a:srgbClr val="CCFF66"/>
    <a:srgbClr val="CC9900"/>
    <a:srgbClr val="49B182"/>
    <a:srgbClr val="558EC7"/>
    <a:srgbClr val="78A5D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8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80808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636361427043842"/>
          <c:y val="2.2332042926555079E-2"/>
          <c:w val="0.81818181818181823"/>
          <c:h val="0.850301058627001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Лист1!$L$4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808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67453020700572"/>
                  <c:y val="-6.8267940168514896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0.16712025187538926"/>
                  <c:y val="-1.1446920801989502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spPr>
              <a:solidFill>
                <a:srgbClr val="FF99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3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Лист1!$M$3:$N$3</c:f>
              <c:strCache>
                <c:ptCount val="2"/>
                <c:pt idx="0">
                  <c:v>План 2024 год</c:v>
                </c:pt>
                <c:pt idx="1">
                  <c:v>Факт 2024 год</c:v>
                </c:pt>
              </c:strCache>
            </c:strRef>
          </c:cat>
          <c:val>
            <c:numRef>
              <c:f>Лист1!$M$4:$N$4</c:f>
              <c:numCache>
                <c:formatCode>#,##0.0</c:formatCode>
                <c:ptCount val="2"/>
                <c:pt idx="0">
                  <c:v>2909.7</c:v>
                </c:pt>
                <c:pt idx="1">
                  <c:v>2916.2</c:v>
                </c:pt>
              </c:numCache>
            </c:numRef>
          </c:val>
        </c:ser>
        <c:ser>
          <c:idx val="1"/>
          <c:order val="1"/>
          <c:tx>
            <c:strRef>
              <c:f>Лист1!$L$5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FFCC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17966117871629683"/>
                  <c:y val="-6.4678741418837671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0.18100633762243123"/>
                  <c:y val="-3.1041629828207351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spPr>
              <a:solidFill>
                <a:srgbClr val="00808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3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Лист1!$M$3:$N$3</c:f>
              <c:strCache>
                <c:ptCount val="2"/>
                <c:pt idx="0">
                  <c:v>План 2024 год</c:v>
                </c:pt>
                <c:pt idx="1">
                  <c:v>Факт 2024 год</c:v>
                </c:pt>
              </c:strCache>
            </c:strRef>
          </c:cat>
          <c:val>
            <c:numRef>
              <c:f>Лист1!$M$5:$N$5</c:f>
              <c:numCache>
                <c:formatCode>#,##0.0</c:formatCode>
                <c:ptCount val="2"/>
                <c:pt idx="0">
                  <c:v>2962.4</c:v>
                </c:pt>
                <c:pt idx="1">
                  <c:v>2949.9</c:v>
                </c:pt>
              </c:numCache>
            </c:numRef>
          </c:val>
        </c:ser>
        <c:dLbls>
          <c:showLegendKey val="0"/>
          <c:showVal val="1"/>
          <c:showCatName val="0"/>
          <c:showSerName val="1"/>
          <c:showPercent val="0"/>
          <c:showBubbleSize val="0"/>
          <c:separator> </c:separator>
        </c:dLbls>
        <c:gapWidth val="70"/>
        <c:shape val="box"/>
        <c:axId val="68285952"/>
        <c:axId val="108223232"/>
        <c:axId val="0"/>
      </c:bar3DChart>
      <c:catAx>
        <c:axId val="68285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822323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08223232"/>
        <c:scaling>
          <c:orientation val="minMax"/>
          <c:min val="0"/>
        </c:scaling>
        <c:delete val="0"/>
        <c:axPos val="b"/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333333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8285952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786885245901639E-3"/>
          <c:y val="0.14868105515587529"/>
          <c:w val="0.99836065573770494"/>
          <c:h val="0.5803357314148680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7514">
              <a:noFill/>
            </a:ln>
          </c:spPr>
          <c:explosion val="6"/>
          <c:dPt>
            <c:idx val="0"/>
            <c:bubble3D val="0"/>
            <c:spPr>
              <a:solidFill>
                <a:srgbClr val="FF9900"/>
              </a:solidFill>
              <a:ln w="17514">
                <a:noFill/>
              </a:ln>
            </c:spPr>
          </c:dPt>
          <c:dPt>
            <c:idx val="1"/>
            <c:bubble3D val="0"/>
            <c:spPr>
              <a:solidFill>
                <a:srgbClr val="FFCC99"/>
              </a:solidFill>
              <a:ln w="17514">
                <a:noFill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7514">
                <a:noFill/>
              </a:ln>
            </c:spPr>
          </c:dPt>
          <c:dPt>
            <c:idx val="3"/>
            <c:bubble3D val="0"/>
            <c:spPr>
              <a:solidFill>
                <a:srgbClr val="FFCC00"/>
              </a:solidFill>
              <a:ln w="17514">
                <a:noFill/>
              </a:ln>
            </c:spPr>
          </c:dPt>
          <c:dPt>
            <c:idx val="4"/>
            <c:bubble3D val="0"/>
            <c:spPr>
              <a:solidFill>
                <a:srgbClr val="993300"/>
              </a:solidFill>
              <a:ln w="17514">
                <a:noFill/>
              </a:ln>
            </c:spPr>
          </c:dPt>
          <c:dLbls>
            <c:dLbl>
              <c:idx val="0"/>
              <c:layout>
                <c:manualLayout>
                  <c:x val="-5.445808392131854E-2"/>
                  <c:y val="-0.151000332704890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439016527056386"/>
                  <c:y val="7.45314406121770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618924635635558E-2"/>
                  <c:y val="-4.08535728808546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3656988397461377E-2"/>
                  <c:y val="-4.72330043251635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8088288704891121E-2"/>
                  <c:y val="-9.51942626889947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17514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Лист1!$I$32:$M$32</c:f>
              <c:strCache>
                <c:ptCount val="5"/>
                <c:pt idx="0">
                  <c:v>расходы на общее образование</c:v>
                </c:pt>
                <c:pt idx="1">
                  <c:v>расходы на учреждения дошкольного образования</c:v>
                </c:pt>
                <c:pt idx="2">
                  <c:v>расходы на дополнительное образования детей</c:v>
                </c:pt>
                <c:pt idx="3">
                  <c:v>расходы на другие вопросы в области образования</c:v>
                </c:pt>
                <c:pt idx="4">
                  <c:v>расходы на проведение оздоровительной кампании</c:v>
                </c:pt>
              </c:strCache>
            </c:strRef>
          </c:cat>
          <c:val>
            <c:numRef>
              <c:f>Лист1!$I$33:$M$33</c:f>
              <c:numCache>
                <c:formatCode>General</c:formatCode>
                <c:ptCount val="5"/>
                <c:pt idx="0">
                  <c:v>525.1</c:v>
                </c:pt>
                <c:pt idx="1">
                  <c:v>409.9</c:v>
                </c:pt>
                <c:pt idx="2">
                  <c:v>113.7</c:v>
                </c:pt>
                <c:pt idx="3">
                  <c:v>82.6</c:v>
                </c:pt>
                <c:pt idx="4">
                  <c:v>23.7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17514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52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968162083936326E-2"/>
          <c:y val="0.16260162601626016"/>
          <c:w val="0.87409551374819106"/>
          <c:h val="0.65040650406504064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5503">
              <a:noFill/>
            </a:ln>
          </c:spPr>
          <c:explosion val="4"/>
          <c:dPt>
            <c:idx val="0"/>
            <c:bubble3D val="0"/>
            <c:spPr>
              <a:solidFill>
                <a:srgbClr val="99CCFF"/>
              </a:solidFill>
              <a:ln w="15503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15503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15503">
                <a:noFill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5503">
                <a:noFill/>
              </a:ln>
            </c:spPr>
          </c:dPt>
          <c:dPt>
            <c:idx val="4"/>
            <c:bubble3D val="0"/>
            <c:spPr>
              <a:solidFill>
                <a:srgbClr val="CCFFCC"/>
              </a:solidFill>
              <a:ln w="15503">
                <a:noFill/>
              </a:ln>
            </c:spPr>
          </c:dPt>
          <c:dPt>
            <c:idx val="5"/>
            <c:bubble3D val="0"/>
            <c:spPr>
              <a:solidFill>
                <a:srgbClr val="99CC00"/>
              </a:solidFill>
              <a:ln w="15503">
                <a:noFill/>
              </a:ln>
            </c:spPr>
          </c:dPt>
          <c:dPt>
            <c:idx val="6"/>
            <c:bubble3D val="0"/>
            <c:spPr>
              <a:solidFill>
                <a:srgbClr val="339966"/>
              </a:solidFill>
              <a:ln w="15503">
                <a:noFill/>
              </a:ln>
            </c:spPr>
          </c:dPt>
          <c:dLbls>
            <c:dLbl>
              <c:idx val="0"/>
              <c:layout>
                <c:manualLayout>
                  <c:x val="-8.1690523508842539E-2"/>
                  <c:y val="-5.84899017532174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200774823274889E-3"/>
                  <c:y val="-5.88177082094345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8.95301757975117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2889235490931042E-2"/>
                  <c:y val="8.0458167804553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0394832834394103E-2"/>
                  <c:y val="5.96888455408330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3482428115015971E-2"/>
                  <c:y val="-0.109670528344077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0212573268597075E-2"/>
                  <c:y val="-3.73661298379998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5503">
                <a:noFill/>
              </a:ln>
            </c:spPr>
            <c:txPr>
              <a:bodyPr/>
              <a:lstStyle/>
              <a:p>
                <a:pPr>
                  <a:defRPr sz="1236" b="1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Лист1!$I$35:$O$35</c:f>
              <c:strCache>
                <c:ptCount val="7"/>
                <c:pt idx="0">
                  <c:v>библиотеки</c:v>
                </c:pt>
                <c:pt idx="1">
                  <c:v>музеи</c:v>
                </c:pt>
                <c:pt idx="2">
                  <c:v>театралльное исскуство</c:v>
                </c:pt>
                <c:pt idx="3">
                  <c:v>культурно-досуговые формирования</c:v>
                </c:pt>
                <c:pt idx="4">
                  <c:v>дополнительное образование детей</c:v>
                </c:pt>
                <c:pt idx="5">
                  <c:v>проведение культурно-массовых мероприятий</c:v>
                </c:pt>
                <c:pt idx="6">
                  <c:v>другие вопросы в области культуры</c:v>
                </c:pt>
              </c:strCache>
            </c:strRef>
          </c:cat>
          <c:val>
            <c:numRef>
              <c:f>Лист1!$I$36:$O$36</c:f>
              <c:numCache>
                <c:formatCode>General</c:formatCode>
                <c:ptCount val="7"/>
                <c:pt idx="0">
                  <c:v>34.9</c:v>
                </c:pt>
                <c:pt idx="1">
                  <c:v>24.4</c:v>
                </c:pt>
                <c:pt idx="2">
                  <c:v>42</c:v>
                </c:pt>
                <c:pt idx="3">
                  <c:v>56.8</c:v>
                </c:pt>
                <c:pt idx="4">
                  <c:v>57.6</c:v>
                </c:pt>
                <c:pt idx="5">
                  <c:v>85.1</c:v>
                </c:pt>
                <c:pt idx="6">
                  <c:v>19.600000000000001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5503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8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18279569892473E-2"/>
          <c:y val="8.8516746411483258E-2"/>
          <c:w val="0.92473118279569888"/>
          <c:h val="0.8181818181818182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1394">
              <a:noFill/>
            </a:ln>
          </c:spPr>
          <c:explosion val="4"/>
          <c:dPt>
            <c:idx val="0"/>
            <c:bubble3D val="0"/>
            <c:spPr>
              <a:solidFill>
                <a:srgbClr val="FF8080"/>
              </a:solidFill>
              <a:ln w="11394">
                <a:noFill/>
              </a:ln>
            </c:spPr>
          </c:dPt>
          <c:dPt>
            <c:idx val="1"/>
            <c:bubble3D val="0"/>
            <c:spPr>
              <a:solidFill>
                <a:srgbClr val="FF99CC"/>
              </a:solidFill>
              <a:ln w="11394">
                <a:noFill/>
              </a:ln>
            </c:spPr>
          </c:dPt>
          <c:dPt>
            <c:idx val="2"/>
            <c:bubble3D val="0"/>
            <c:spPr>
              <a:solidFill>
                <a:srgbClr val="993366"/>
              </a:solidFill>
              <a:ln w="11394">
                <a:noFill/>
              </a:ln>
            </c:spPr>
          </c:dPt>
          <c:dLbls>
            <c:dLbl>
              <c:idx val="0"/>
              <c:layout>
                <c:manualLayout>
                  <c:x val="-3.3135237657336628E-2"/>
                  <c:y val="-0.1480697081982399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6810033782273564E-2"/>
                  <c:y val="2.273911533117197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272237868076708E-2"/>
                  <c:y val="-0.422564265863825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11394">
                <a:noFill/>
              </a:ln>
            </c:spPr>
            <c:txPr>
              <a:bodyPr/>
              <a:lstStyle/>
              <a:p>
                <a:pPr>
                  <a:defRPr sz="1245" b="0" i="0" u="none" strike="noStrike" baseline="0">
                    <a:solidFill>
                      <a:srgbClr val="333333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Лист1!$I$38:$K$38</c:f>
              <c:strCache>
                <c:ptCount val="3"/>
                <c:pt idx="0">
                  <c:v>Спорт высших достижений</c:v>
                </c:pt>
                <c:pt idx="1">
                  <c:v>други вопросы в области физической культуры и спорта</c:v>
                </c:pt>
                <c:pt idx="2">
                  <c:v>массовый спорт</c:v>
                </c:pt>
              </c:strCache>
            </c:strRef>
          </c:cat>
          <c:val>
            <c:numRef>
              <c:f>Лист1!$I$39:$K$39</c:f>
              <c:numCache>
                <c:formatCode>General</c:formatCode>
                <c:ptCount val="3"/>
                <c:pt idx="0">
                  <c:v>118.5</c:v>
                </c:pt>
                <c:pt idx="1">
                  <c:v>10.3</c:v>
                </c:pt>
                <c:pt idx="2">
                  <c:v>49.1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11394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37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490797546012275E-2"/>
          <c:y val="9.6000000000000002E-2"/>
          <c:w val="0.84355828220858897"/>
          <c:h val="0.872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1315">
              <a:noFill/>
            </a:ln>
          </c:spPr>
          <c:explosion val="6"/>
          <c:dPt>
            <c:idx val="0"/>
            <c:bubble3D val="0"/>
            <c:spPr>
              <a:solidFill>
                <a:srgbClr val="333399"/>
              </a:solidFill>
              <a:ln w="21315">
                <a:noFill/>
              </a:ln>
            </c:spPr>
          </c:dPt>
          <c:dPt>
            <c:idx val="1"/>
            <c:bubble3D val="0"/>
            <c:spPr>
              <a:solidFill>
                <a:srgbClr val="99CCFF"/>
              </a:solidFill>
              <a:ln w="21315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21315">
                <a:noFill/>
              </a:ln>
            </c:spPr>
          </c:dPt>
          <c:dPt>
            <c:idx val="3"/>
            <c:bubble3D val="0"/>
            <c:spPr>
              <a:solidFill>
                <a:srgbClr val="666699"/>
              </a:solidFill>
              <a:ln w="21315">
                <a:noFill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21315">
                <a:noFill/>
              </a:ln>
            </c:spPr>
          </c:dPt>
          <c:dLbls>
            <c:dLbl>
              <c:idx val="0"/>
              <c:layout>
                <c:manualLayout>
                  <c:x val="1.21973560644369E-2"/>
                  <c:y val="5.38736858935113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84769679019486E-3"/>
                  <c:y val="-8.14298655145982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1762575549615935E-2"/>
                  <c:y val="-0.1524358349011683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4799971104529363E-2"/>
                  <c:y val="-4.6454370194876084E-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9490332057116736E-2"/>
                  <c:y val="5.23127308201519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1315">
                <a:noFill/>
              </a:ln>
            </c:spPr>
            <c:txPr>
              <a:bodyPr/>
              <a:lstStyle/>
              <a:p>
                <a:pPr>
                  <a:defRPr sz="136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Лист1!$I$41:$L$41</c:f>
              <c:strCache>
                <c:ptCount val="4"/>
                <c:pt idx="0">
                  <c:v>другие вопросы в облсти социальной политики</c:v>
                </c:pt>
                <c:pt idx="1">
                  <c:v>социальное обслуживание население</c:v>
                </c:pt>
                <c:pt idx="2">
                  <c:v>социальное обеспечение население</c:v>
                </c:pt>
                <c:pt idx="3">
                  <c:v>охрана семьи и детства</c:v>
                </c:pt>
              </c:strCache>
            </c:strRef>
          </c:cat>
          <c:val>
            <c:numRef>
              <c:f>Лист1!$I$42:$M$42</c:f>
              <c:numCache>
                <c:formatCode>General</c:formatCode>
                <c:ptCount val="5"/>
                <c:pt idx="0">
                  <c:v>44.2</c:v>
                </c:pt>
                <c:pt idx="1">
                  <c:v>52.5</c:v>
                </c:pt>
                <c:pt idx="2">
                  <c:v>227.1</c:v>
                </c:pt>
                <c:pt idx="3">
                  <c:v>56.7</c:v>
                </c:pt>
                <c:pt idx="4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1315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48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90"/>
      <c:rotY val="20"/>
      <c:depthPercent val="100"/>
      <c:rAngAx val="1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solidFill>
          <a:srgbClr val="FFFFFF"/>
        </a:solidFill>
        <a:ln w="25400">
          <a:noFill/>
        </a:ln>
      </c:spPr>
    </c:sideWall>
    <c:backWall>
      <c:thickness val="0"/>
      <c:spPr>
        <a:solidFill>
          <a:srgbClr val="FFFFFF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134715025906736"/>
          <c:y val="1.9963702359346643E-2"/>
          <c:w val="0.80932642487046635"/>
          <c:h val="0.85117967332123412"/>
        </c:manualLayout>
      </c:layout>
      <c:bar3DChart>
        <c:barDir val="bar"/>
        <c:grouping val="stacked"/>
        <c:varyColors val="0"/>
        <c:ser>
          <c:idx val="2"/>
          <c:order val="0"/>
          <c:tx>
            <c:strRef>
              <c:f>Лист1!$L$10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339966"/>
            </a:solidFill>
            <a:ln w="23467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2164,5</a:t>
                    </a:r>
                  </a:p>
                </c:rich>
              </c:tx>
              <c:spPr>
                <a:solidFill>
                  <a:srgbClr val="CCFFCC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2077,4</a:t>
                    </a:r>
                  </a:p>
                </c:rich>
              </c:tx>
              <c:spPr>
                <a:solidFill>
                  <a:srgbClr val="CCFFCC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333333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2079,5</a:t>
                    </a:r>
                    <a:endParaRPr lang="ru-RU" dirty="0"/>
                  </a:p>
                </c:rich>
              </c:tx>
              <c:spPr>
                <a:solidFill>
                  <a:srgbClr val="CCFFCC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solidFill>
                <a:srgbClr val="CCFFCC"/>
              </a:solidFill>
              <a:ln w="23467">
                <a:noFill/>
              </a:ln>
            </c:spPr>
            <c:txPr>
              <a:bodyPr/>
              <a:lstStyle/>
              <a:p>
                <a:pPr>
                  <a:defRPr sz="1340" b="0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Лист1!$M$7:$O$7</c:f>
              <c:strCache>
                <c:ptCount val="3"/>
                <c:pt idx="0">
                  <c:v>Факт 2023 год</c:v>
                </c:pt>
                <c:pt idx="1">
                  <c:v>Факт 2024 год</c:v>
                </c:pt>
                <c:pt idx="2">
                  <c:v>План на 2024 год</c:v>
                </c:pt>
              </c:strCache>
            </c:strRef>
          </c:cat>
          <c:val>
            <c:numRef>
              <c:f>Лист1!$M$10:$O$10</c:f>
              <c:numCache>
                <c:formatCode>#,##0.00</c:formatCode>
                <c:ptCount val="3"/>
                <c:pt idx="0">
                  <c:v>2164.48</c:v>
                </c:pt>
                <c:pt idx="1">
                  <c:v>2077.37</c:v>
                </c:pt>
                <c:pt idx="2">
                  <c:v>2079.4699999999998</c:v>
                </c:pt>
              </c:numCache>
            </c:numRef>
          </c:val>
        </c:ser>
        <c:ser>
          <c:idx val="0"/>
          <c:order val="1"/>
          <c:tx>
            <c:strRef>
              <c:f>Лист1!$L$8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666699"/>
            </a:solidFill>
            <a:ln w="23467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612,0</a:t>
                    </a:r>
                    <a:endParaRPr lang="ru-RU" dirty="0"/>
                  </a:p>
                </c:rich>
              </c:tx>
              <c:spPr>
                <a:solidFill>
                  <a:srgbClr val="CC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760,0</a:t>
                    </a:r>
                  </a:p>
                </c:rich>
              </c:tx>
              <c:spPr>
                <a:solidFill>
                  <a:srgbClr val="CC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753,3</a:t>
                    </a:r>
                    <a:endParaRPr lang="ru-RU" dirty="0"/>
                  </a:p>
                </c:rich>
              </c:tx>
              <c:spPr>
                <a:solidFill>
                  <a:srgbClr val="CC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solidFill>
                <a:srgbClr val="CCCCFF"/>
              </a:solidFill>
              <a:ln w="23467">
                <a:noFill/>
              </a:ln>
            </c:spPr>
            <c:txPr>
              <a:bodyPr/>
              <a:lstStyle/>
              <a:p>
                <a:pPr>
                  <a:defRPr sz="134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Лист1!$M$7:$O$7</c:f>
              <c:strCache>
                <c:ptCount val="3"/>
                <c:pt idx="0">
                  <c:v>Факт 2023 год</c:v>
                </c:pt>
                <c:pt idx="1">
                  <c:v>Факт 2024 год</c:v>
                </c:pt>
                <c:pt idx="2">
                  <c:v>План на 2024 год</c:v>
                </c:pt>
              </c:strCache>
            </c:strRef>
          </c:cat>
          <c:val>
            <c:numRef>
              <c:f>Лист1!$M$8:$O$8</c:f>
              <c:numCache>
                <c:formatCode>#,##0.00</c:formatCode>
                <c:ptCount val="3"/>
                <c:pt idx="0" formatCode="General">
                  <c:v>611.97</c:v>
                </c:pt>
                <c:pt idx="1">
                  <c:v>759.99</c:v>
                </c:pt>
                <c:pt idx="2">
                  <c:v>753.31</c:v>
                </c:pt>
              </c:numCache>
            </c:numRef>
          </c:val>
        </c:ser>
        <c:ser>
          <c:idx val="1"/>
          <c:order val="2"/>
          <c:tx>
            <c:strRef>
              <c:f>Лист1!$L$9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9CCFF"/>
            </a:solidFill>
            <a:ln w="23467">
              <a:noFill/>
            </a:ln>
          </c:spPr>
          <c:invertIfNegative val="0"/>
          <c:dLbls>
            <c:dLbl>
              <c:idx val="0"/>
              <c:layout>
                <c:manualLayout>
                  <c:x val="5.2025415173222678E-2"/>
                  <c:y val="-1.1391330250432041E-4"/>
                </c:manualLayout>
              </c:layout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68,8</a:t>
                    </a:r>
                  </a:p>
                </c:rich>
              </c:tx>
              <c:spPr>
                <a:solidFill>
                  <a:srgbClr val="99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1922448027221E-2"/>
                  <c:y val="-9.3042074840998801E-3"/>
                </c:manualLayout>
              </c:layout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78,8</a:t>
                    </a:r>
                    <a:endParaRPr lang="ru-RU" dirty="0"/>
                  </a:p>
                </c:rich>
              </c:tx>
              <c:spPr>
                <a:solidFill>
                  <a:srgbClr val="99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62900597866549E-2"/>
                  <c:y val="-1.4864944471073921E-2"/>
                </c:manualLayout>
              </c:layout>
              <c:tx>
                <c:rich>
                  <a:bodyPr/>
                  <a:lstStyle/>
                  <a:p>
                    <a:pPr>
                      <a:defRPr sz="1339" b="0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dirty="0" smtClean="0"/>
                      <a:t>76,9</a:t>
                    </a:r>
                  </a:p>
                </c:rich>
              </c:tx>
              <c:spPr>
                <a:solidFill>
                  <a:srgbClr val="99CCFF"/>
                </a:solidFill>
                <a:ln w="23467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.00" sourceLinked="0"/>
            <c:spPr>
              <a:solidFill>
                <a:srgbClr val="99CCFF"/>
              </a:solidFill>
              <a:ln w="23467">
                <a:noFill/>
              </a:ln>
            </c:spPr>
            <c:txPr>
              <a:bodyPr/>
              <a:lstStyle/>
              <a:p>
                <a:pPr>
                  <a:defRPr sz="134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Лист1!$M$7:$O$7</c:f>
              <c:strCache>
                <c:ptCount val="3"/>
                <c:pt idx="0">
                  <c:v>Факт 2023 год</c:v>
                </c:pt>
                <c:pt idx="1">
                  <c:v>Факт 2024 год</c:v>
                </c:pt>
                <c:pt idx="2">
                  <c:v>План на 2024 год</c:v>
                </c:pt>
              </c:strCache>
            </c:strRef>
          </c:cat>
          <c:val>
            <c:numRef>
              <c:f>Лист1!$M$9:$O$9</c:f>
              <c:numCache>
                <c:formatCode>#,##0.00</c:formatCode>
                <c:ptCount val="3"/>
                <c:pt idx="0" formatCode="General">
                  <c:v>68.790000000000006</c:v>
                </c:pt>
                <c:pt idx="1">
                  <c:v>78.84</c:v>
                </c:pt>
                <c:pt idx="2">
                  <c:v>76.89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00"/>
        <c:shape val="box"/>
        <c:axId val="131897344"/>
        <c:axId val="113110400"/>
        <c:axId val="0"/>
      </c:bar3DChart>
      <c:catAx>
        <c:axId val="131897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9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80" b="1" i="0" u="none" strike="noStrike" baseline="0">
                <a:solidFill>
                  <a:srgbClr val="003366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3110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11040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spPr>
          <a:ln w="29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1897344"/>
        <c:crosses val="autoZero"/>
        <c:crossBetween val="between"/>
        <c:majorUnit val="500"/>
        <c:minorUnit val="10"/>
      </c:valAx>
      <c:spPr>
        <a:noFill/>
        <a:ln w="25403">
          <a:noFill/>
        </a:ln>
      </c:spPr>
    </c:plotArea>
    <c:legend>
      <c:legendPos val="b"/>
      <c:layout>
        <c:manualLayout>
          <c:xMode val="edge"/>
          <c:yMode val="edge"/>
          <c:x val="3.5233171611124367E-2"/>
          <c:y val="0.92921962510591694"/>
          <c:w val="0.96062179096299827"/>
          <c:h val="6.8965424597515868E-2"/>
        </c:manualLayout>
      </c:layout>
      <c:overlay val="0"/>
      <c:spPr>
        <a:solidFill>
          <a:srgbClr val="FFFFFF"/>
        </a:solidFill>
        <a:ln w="23467">
          <a:noFill/>
        </a:ln>
      </c:spPr>
      <c:txPr>
        <a:bodyPr/>
        <a:lstStyle/>
        <a:p>
          <a:pPr>
            <a:defRPr sz="1358" b="1" i="0" u="none" strike="noStrike" baseline="0">
              <a:solidFill>
                <a:srgbClr val="333333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7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6783266495548"/>
          <c:y val="6.5086248623858284E-2"/>
          <c:w val="0.71481845265551314"/>
          <c:h val="0.79106139051388846"/>
        </c:manualLayout>
      </c:layout>
      <c:doughnutChart>
        <c:varyColors val="1"/>
        <c:ser>
          <c:idx val="0"/>
          <c:order val="0"/>
          <c:tx>
            <c:strRef>
              <c:f>'[Диаграмма в Microsoft PowerPoint.xlsx]Лист1'!$M$13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25400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dirty="0" smtClean="0"/>
                      <a:t>634,8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100"/>
                      <a:t>72,7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887087758524295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39,8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34291477559254E-3"/>
                  <c:y val="2.4594745667970933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10,1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768484877363172E-2"/>
                  <c:y val="-2.1887387050347068E-2"/>
                </c:manualLayout>
              </c:layout>
              <c:tx>
                <c:rich>
                  <a:bodyPr/>
                  <a:lstStyle/>
                  <a:p>
                    <a:pPr>
                      <a:defRPr sz="1100" b="1" i="0" u="none" strike="noStrike" baseline="0">
                        <a:solidFill>
                          <a:schemeClr val="bg1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 sz="1100">
                        <a:solidFill>
                          <a:schemeClr val="bg1"/>
                        </a:solidFill>
                      </a:rPr>
                      <a:t>2,6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PowerPoint.xlsx]Лист1'!$L$14:$L$18</c:f>
              <c:strCache>
                <c:ptCount val="5"/>
                <c:pt idx="0">
                  <c:v>налог на доходы физических лиц</c:v>
                </c:pt>
                <c:pt idx="1">
                  <c:v>специальные налоговые режимы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акцизы</c:v>
                </c:pt>
              </c:strCache>
            </c:strRef>
          </c:cat>
          <c:val>
            <c:numRef>
              <c:f>'[Диаграмма в Microsoft PowerPoint.xlsx]Лист1'!$M$14:$M$18</c:f>
              <c:numCache>
                <c:formatCode>General</c:formatCode>
                <c:ptCount val="5"/>
                <c:pt idx="0">
                  <c:v>634.79999999999995</c:v>
                </c:pt>
                <c:pt idx="1">
                  <c:v>72.7</c:v>
                </c:pt>
                <c:pt idx="2">
                  <c:v>39.799999999999997</c:v>
                </c:pt>
                <c:pt idx="3">
                  <c:v>10.1</c:v>
                </c:pt>
                <c:pt idx="4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2081234817901"/>
          <c:y val="4.5560019614136978E-2"/>
          <c:w val="0.71975617387223367"/>
          <c:h val="0.83990112811712914"/>
        </c:manualLayout>
      </c:layout>
      <c:doughnutChart>
        <c:varyColors val="1"/>
        <c:ser>
          <c:idx val="0"/>
          <c:order val="0"/>
          <c:tx>
            <c:strRef>
              <c:f>'[Диаграмма в Microsoft PowerPoint.xlsx]Лист1'!$N$13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99FF"/>
            </a:solidFill>
            <a:ln w="25400">
              <a:noFill/>
            </a:ln>
          </c:spPr>
          <c:dPt>
            <c:idx val="0"/>
            <c:bubble3D val="0"/>
            <c:spPr>
              <a:solidFill>
                <a:srgbClr val="800080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rgbClr val="666699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CC99FF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rgbClr val="333399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2.0048449588744521E-2"/>
                  <c:y val="6.6760417911214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2701073307195E-4"/>
                  <c:y val="-7.61981226302815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056224899598393E-2"/>
                  <c:y val="-1.1990407673860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9184652278177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798532713531292E-2"/>
                  <c:y val="-2.9405389074567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PowerPoint.xlsx]Лист1'!$L$14:$L$18</c:f>
              <c:strCache>
                <c:ptCount val="5"/>
                <c:pt idx="0">
                  <c:v>налог на доходы физических лиц</c:v>
                </c:pt>
                <c:pt idx="1">
                  <c:v>специальные налоговые режимы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акцизы</c:v>
                </c:pt>
              </c:strCache>
            </c:strRef>
          </c:cat>
          <c:val>
            <c:numRef>
              <c:f>'[Диаграмма в Microsoft PowerPoint.xlsx]Лист1'!$N$14:$N$18</c:f>
              <c:numCache>
                <c:formatCode>#,##0.0</c:formatCode>
                <c:ptCount val="5"/>
                <c:pt idx="0">
                  <c:v>520.20000000000005</c:v>
                </c:pt>
                <c:pt idx="1">
                  <c:v>47.9</c:v>
                </c:pt>
                <c:pt idx="2">
                  <c:v>37.200000000000003</c:v>
                </c:pt>
                <c:pt idx="3">
                  <c:v>4.4000000000000004</c:v>
                </c:pt>
                <c:pt idx="4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97" b="1" i="0" u="none" strike="noStrike" baseline="0">
                <a:solidFill>
                  <a:srgbClr val="003366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 w="1892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439252336448593E-2"/>
          <c:y val="7.269155206286837E-2"/>
          <c:w val="0.71962616822429903"/>
          <c:h val="0.90766208251473479"/>
        </c:manualLayout>
      </c:layout>
      <c:doughnutChart>
        <c:varyColors val="1"/>
        <c:ser>
          <c:idx val="0"/>
          <c:order val="0"/>
          <c:tx>
            <c:strRef>
              <c:f>Лист1!$Q$13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999FF"/>
            </a:solidFill>
            <a:ln w="18926">
              <a:noFill/>
            </a:ln>
          </c:spPr>
          <c:dPt>
            <c:idx val="0"/>
            <c:bubble3D val="0"/>
            <c:spPr>
              <a:solidFill>
                <a:srgbClr val="666699"/>
              </a:solidFill>
              <a:ln w="18926">
                <a:noFill/>
              </a:ln>
            </c:spPr>
          </c:dPt>
          <c:dPt>
            <c:idx val="1"/>
            <c:bubble3D val="0"/>
            <c:spPr>
              <a:solidFill>
                <a:srgbClr val="333399"/>
              </a:solidFill>
              <a:ln w="18926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18926">
                <a:noFill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18926">
                <a:noFill/>
              </a:ln>
            </c:spPr>
          </c:dPt>
          <c:dPt>
            <c:idx val="4"/>
            <c:bubble3D val="0"/>
            <c:spPr>
              <a:solidFill>
                <a:srgbClr val="008080"/>
              </a:solidFill>
              <a:ln w="18926">
                <a:noFill/>
              </a:ln>
            </c:spPr>
          </c:dPt>
          <c:dLbls>
            <c:dLbl>
              <c:idx val="0"/>
              <c:layout>
                <c:manualLayout>
                  <c:x val="-5.6398147347314027E-2"/>
                  <c:y val="6.4857597587535606E-2"/>
                </c:manualLayout>
              </c:layout>
              <c:tx>
                <c:rich>
                  <a:bodyPr/>
                  <a:lstStyle/>
                  <a:p>
                    <a:pPr>
                      <a:defRPr sz="1043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48,5</a:t>
                    </a:r>
                    <a:endParaRPr lang="en-US" dirty="0"/>
                  </a:p>
                </c:rich>
              </c:tx>
              <c:spPr>
                <a:noFill/>
                <a:ln w="1892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956486667290338E-4"/>
                  <c:y val="-1.7775171720555557E-3"/>
                </c:manualLayout>
              </c:layout>
              <c:tx>
                <c:rich>
                  <a:bodyPr/>
                  <a:lstStyle/>
                  <a:p>
                    <a:pPr>
                      <a:defRPr sz="1043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4,5</a:t>
                    </a:r>
                    <a:endParaRPr lang="en-US" dirty="0"/>
                  </a:p>
                </c:rich>
              </c:tx>
              <c:spPr>
                <a:noFill/>
                <a:ln w="1892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040839200831976E-3"/>
                  <c:y val="-7.0522700619869974E-3"/>
                </c:manualLayout>
              </c:layout>
              <c:tx>
                <c:rich>
                  <a:bodyPr/>
                  <a:lstStyle/>
                  <a:p>
                    <a:pPr>
                      <a:defRPr sz="1043" b="1" i="0" u="none" strike="noStrike" baseline="0">
                        <a:solidFill>
                          <a:srgbClr val="333333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3,9</a:t>
                    </a:r>
                    <a:endParaRPr lang="ru-RU" dirty="0"/>
                  </a:p>
                </c:rich>
              </c:tx>
              <c:spPr>
                <a:noFill/>
                <a:ln w="1892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275317321490664E-2"/>
                  <c:y val="-1.6751828893728709E-2"/>
                </c:manualLayout>
              </c:layout>
              <c:tx>
                <c:rich>
                  <a:bodyPr/>
                  <a:lstStyle/>
                  <a:p>
                    <a:pPr>
                      <a:defRPr sz="1043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1,2</a:t>
                    </a:r>
                    <a:endParaRPr lang="ru-RU" dirty="0"/>
                  </a:p>
                </c:rich>
              </c:tx>
              <c:spPr>
                <a:noFill/>
                <a:ln w="1892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874377580360752E-3"/>
                  <c:y val="-3.4190540012285697E-3"/>
                </c:manualLayout>
              </c:layout>
              <c:tx>
                <c:rich>
                  <a:bodyPr/>
                  <a:lstStyle/>
                  <a:p>
                    <a:pPr>
                      <a:defRPr sz="1043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10,7</a:t>
                    </a:r>
                    <a:endParaRPr lang="ru-RU" dirty="0"/>
                  </a:p>
                </c:rich>
              </c:tx>
              <c:spPr>
                <a:noFill/>
                <a:ln w="1892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18926">
                <a:noFill/>
              </a:ln>
            </c:spPr>
            <c:txPr>
              <a:bodyPr/>
              <a:lstStyle/>
              <a:p>
                <a:pPr>
                  <a:defRPr sz="1045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Лист1!$P$14:$P$18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 и компенсацииции затрат </c:v>
                </c:pt>
                <c:pt idx="2">
                  <c:v>штрафы</c:v>
                </c:pt>
                <c:pt idx="3">
                  <c:v>прочие неналоговые доходы</c:v>
                </c:pt>
                <c:pt idx="4">
                  <c:v>доходы от продажи</c:v>
                </c:pt>
              </c:strCache>
            </c:strRef>
          </c:cat>
          <c:val>
            <c:numRef>
              <c:f>Лист1!$Q$14:$Q$18</c:f>
              <c:numCache>
                <c:formatCode>General</c:formatCode>
                <c:ptCount val="5"/>
                <c:pt idx="0">
                  <c:v>48.46</c:v>
                </c:pt>
                <c:pt idx="1">
                  <c:v>4.49</c:v>
                </c:pt>
                <c:pt idx="2">
                  <c:v>3.92</c:v>
                </c:pt>
                <c:pt idx="3">
                  <c:v>1.18</c:v>
                </c:pt>
                <c:pt idx="4">
                  <c:v>10.74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65"/>
      </c:doughnutChart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9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1" b="1" i="0" u="none" strike="noStrike" baseline="0">
                <a:solidFill>
                  <a:srgbClr val="003366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79509073635734184"/>
          <c:y val="1.3889707636812777E-3"/>
        </c:manualLayout>
      </c:layout>
      <c:overlay val="0"/>
      <c:spPr>
        <a:noFill/>
        <a:ln w="1334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2870864461046"/>
          <c:y val="8.1944444444444445E-2"/>
          <c:w val="0.69690501600853794"/>
          <c:h val="0.90694444444444444"/>
        </c:manualLayout>
      </c:layout>
      <c:doughnutChart>
        <c:varyColors val="1"/>
        <c:ser>
          <c:idx val="0"/>
          <c:order val="0"/>
          <c:tx>
            <c:strRef>
              <c:f>Лист1!$R$13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999FF"/>
            </a:solidFill>
            <a:ln w="13349">
              <a:noFill/>
            </a:ln>
          </c:spPr>
          <c:dPt>
            <c:idx val="0"/>
            <c:bubble3D val="0"/>
            <c:spPr>
              <a:solidFill>
                <a:srgbClr val="666699"/>
              </a:solidFill>
              <a:ln w="13349">
                <a:noFill/>
              </a:ln>
            </c:spPr>
          </c:dPt>
          <c:dPt>
            <c:idx val="1"/>
            <c:bubble3D val="0"/>
            <c:spPr>
              <a:solidFill>
                <a:srgbClr val="333399"/>
              </a:solidFill>
              <a:ln w="13349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13349">
                <a:noFill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13349">
                <a:noFill/>
              </a:ln>
            </c:spPr>
          </c:dPt>
          <c:dPt>
            <c:idx val="4"/>
            <c:bubble3D val="0"/>
            <c:spPr>
              <a:solidFill>
                <a:srgbClr val="008080"/>
              </a:solidFill>
              <a:ln w="13349">
                <a:noFill/>
              </a:ln>
            </c:spPr>
          </c:dPt>
          <c:dLbls>
            <c:dLbl>
              <c:idx val="0"/>
              <c:layout>
                <c:manualLayout>
                  <c:x val="-4.3461345648736167E-2"/>
                  <c:y val="8.7997004711339449E-2"/>
                </c:manualLayout>
              </c:layout>
              <c:tx>
                <c:rich>
                  <a:bodyPr/>
                  <a:lstStyle/>
                  <a:p>
                    <a:pPr>
                      <a:defRPr sz="1051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50,4</a:t>
                    </a:r>
                    <a:endParaRPr lang="ru-RU" dirty="0"/>
                  </a:p>
                </c:rich>
              </c:tx>
              <c:spPr>
                <a:noFill/>
                <a:ln w="1334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386456998307003E-3"/>
                  <c:y val="-3.1384638895221029E-3"/>
                </c:manualLayout>
              </c:layout>
              <c:tx>
                <c:rich>
                  <a:bodyPr/>
                  <a:lstStyle/>
                  <a:p>
                    <a:pPr>
                      <a:defRPr sz="1051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2,7</a:t>
                    </a:r>
                    <a:endParaRPr lang="ru-RU" dirty="0"/>
                  </a:p>
                </c:rich>
              </c:tx>
              <c:spPr>
                <a:noFill/>
                <a:ln w="1334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388062506949241E-2"/>
                  <c:y val="7.1396707937150189E-3"/>
                </c:manualLayout>
              </c:layout>
              <c:tx>
                <c:rich>
                  <a:bodyPr/>
                  <a:lstStyle/>
                  <a:p>
                    <a:pPr>
                      <a:defRPr sz="1051" b="1" i="0" u="none" strike="noStrike" baseline="0">
                        <a:solidFill>
                          <a:srgbClr val="333333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3,5</a:t>
                    </a:r>
                    <a:endParaRPr lang="ru-RU" dirty="0"/>
                  </a:p>
                </c:rich>
              </c:tx>
              <c:spPr>
                <a:noFill/>
                <a:ln w="1334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25446692504384E-2"/>
                  <c:y val="-1.070950619057243E-2"/>
                </c:manualLayout>
              </c:layout>
              <c:tx>
                <c:rich>
                  <a:bodyPr/>
                  <a:lstStyle/>
                  <a:p>
                    <a:pPr>
                      <a:defRPr sz="1051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8,9</a:t>
                    </a:r>
                  </a:p>
                </c:rich>
              </c:tx>
              <c:spPr>
                <a:noFill/>
                <a:ln w="1334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221657680234032E-3"/>
                  <c:y val="1.051780321886717E-2"/>
                </c:manualLayout>
              </c:layout>
              <c:tx>
                <c:rich>
                  <a:bodyPr/>
                  <a:lstStyle/>
                  <a:p>
                    <a:pPr>
                      <a:defRPr sz="1051" b="1" i="0" u="none" strike="noStrike" baseline="0">
                        <a:solidFill>
                          <a:srgbClr val="FFFFFF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13,3</a:t>
                    </a:r>
                    <a:endParaRPr lang="ru-RU" dirty="0"/>
                  </a:p>
                </c:rich>
              </c:tx>
              <c:spPr>
                <a:noFill/>
                <a:ln w="1334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13349">
                <a:noFill/>
              </a:ln>
            </c:spPr>
            <c:txPr>
              <a:bodyPr/>
              <a:lstStyle/>
              <a:p>
                <a:pPr>
                  <a:defRPr sz="1049" b="1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Лист1!$P$14:$P$18</c:f>
              <c:strCache>
                <c:ptCount val="5"/>
                <c:pt idx="0">
                  <c:v>доходы от использования имущества</c:v>
                </c:pt>
                <c:pt idx="1">
                  <c:v>доходы от оказания платных услуг и компенсацииции затрат </c:v>
                </c:pt>
                <c:pt idx="2">
                  <c:v>штрафы</c:v>
                </c:pt>
                <c:pt idx="3">
                  <c:v>прочие неналоговые доходы</c:v>
                </c:pt>
                <c:pt idx="4">
                  <c:v>доходы от продажи</c:v>
                </c:pt>
              </c:strCache>
            </c:strRef>
          </c:cat>
          <c:val>
            <c:numRef>
              <c:f>Лист1!$R$14:$R$18</c:f>
              <c:numCache>
                <c:formatCode>#,##0.00</c:formatCode>
                <c:ptCount val="5"/>
                <c:pt idx="0">
                  <c:v>50.39</c:v>
                </c:pt>
                <c:pt idx="1">
                  <c:v>2.72</c:v>
                </c:pt>
                <c:pt idx="2">
                  <c:v>3.48</c:v>
                </c:pt>
                <c:pt idx="3" formatCode="General">
                  <c:v>8.9600000000000009</c:v>
                </c:pt>
                <c:pt idx="4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65"/>
      </c:doughnutChart>
      <c:spPr>
        <a:noFill/>
        <a:ln w="25367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2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66101694915255"/>
          <c:y val="0.10416666666666667"/>
          <c:w val="0.71398305084745761"/>
          <c:h val="0.87760416666666663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26903">
              <a:noFill/>
            </a:ln>
          </c:spPr>
          <c:dPt>
            <c:idx val="0"/>
            <c:bubble3D val="0"/>
            <c:spPr>
              <a:solidFill>
                <a:srgbClr val="808000"/>
              </a:solidFill>
              <a:ln w="26903">
                <a:noFill/>
              </a:ln>
            </c:spPr>
          </c:dPt>
          <c:dPt>
            <c:idx val="1"/>
            <c:bubble3D val="0"/>
            <c:spPr>
              <a:solidFill>
                <a:srgbClr val="0066CC"/>
              </a:solidFill>
              <a:ln w="26903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26903">
                <a:noFill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26903">
                <a:noFill/>
              </a:ln>
            </c:spPr>
          </c:dPt>
          <c:dPt>
            <c:idx val="4"/>
            <c:bubble3D val="0"/>
            <c:spPr>
              <a:solidFill>
                <a:srgbClr val="008080"/>
              </a:solidFill>
              <a:ln w="26903">
                <a:noFill/>
              </a:ln>
            </c:spPr>
          </c:dPt>
          <c:dLbls>
            <c:dLbl>
              <c:idx val="0"/>
              <c:layout>
                <c:manualLayout>
                  <c:x val="2.0172378519307338E-2"/>
                  <c:y val="-0.11701367795855985"/>
                </c:manualLayout>
              </c:layout>
              <c:tx>
                <c:rich>
                  <a:bodyPr/>
                  <a:lstStyle/>
                  <a:p>
                    <a:pPr>
                      <a:defRPr sz="1298" b="0" i="0" u="none" strike="noStrike" baseline="0">
                        <a:solidFill>
                          <a:srgbClr val="333333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2,7</a:t>
                    </a:r>
                    <a:endParaRPr lang="ru-RU" dirty="0"/>
                  </a:p>
                </c:rich>
              </c:tx>
              <c:spPr>
                <a:noFill/>
                <a:ln w="26903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765386801608914E-3"/>
                  <c:y val="-2.98704753429163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814,2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94670219853528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29077203124418E-2"/>
                  <c:y val="-6.84605081996825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950376513970833E-4"/>
                  <c:y val="1.41656227630636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11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03">
                <a:noFill/>
              </a:ln>
            </c:spPr>
            <c:txPr>
              <a:bodyPr/>
              <a:lstStyle/>
              <a:p>
                <a:pPr>
                  <a:defRPr sz="1299" b="0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Лист1!$L$22:$P$22</c:f>
              <c:strCache>
                <c:ptCount val="5"/>
                <c:pt idx="0">
                  <c:v>Прочие дотации бюджетам городских округов </c:v>
                </c:pt>
                <c:pt idx="1">
                  <c:v>дотации, связанные с особым режимом функционирования ЗАТО</c:v>
                </c:pt>
                <c:pt idx="2">
                  <c:v>дотации на поддержку мер по обеспечению сбалансированности бюджета</c:v>
                </c:pt>
                <c:pt idx="3">
                  <c:v>субсидии (средства, поступающие в бюджет города на условиях софинансированияя)</c:v>
                </c:pt>
                <c:pt idx="4">
                  <c:v>другие безвозмездные поступления (субвенции, иные межбюджетные трансферты, возвраты прошлых лет)</c:v>
                </c:pt>
              </c:strCache>
            </c:strRef>
          </c:cat>
          <c:val>
            <c:numRef>
              <c:f>Лист1!$L$24:$P$24</c:f>
              <c:numCache>
                <c:formatCode>General</c:formatCode>
                <c:ptCount val="5"/>
                <c:pt idx="0">
                  <c:v>2.74</c:v>
                </c:pt>
                <c:pt idx="1">
                  <c:v>814.21</c:v>
                </c:pt>
                <c:pt idx="2">
                  <c:v>70.19</c:v>
                </c:pt>
                <c:pt idx="3">
                  <c:v>178.78</c:v>
                </c:pt>
                <c:pt idx="4">
                  <c:v>1011.45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38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3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6872427983539"/>
          <c:y val="8.6124401913875603E-2"/>
          <c:w val="0.7880658436213992"/>
          <c:h val="0.91626794258373201"/>
        </c:manualLayout>
      </c:layout>
      <c:doughnutChart>
        <c:varyColors val="1"/>
        <c:ser>
          <c:idx val="0"/>
          <c:order val="0"/>
          <c:spPr>
            <a:solidFill>
              <a:srgbClr val="9999FF"/>
            </a:solidFill>
            <a:ln w="24188">
              <a:noFill/>
            </a:ln>
          </c:spPr>
          <c:dPt>
            <c:idx val="0"/>
            <c:bubble3D val="0"/>
            <c:spPr>
              <a:solidFill>
                <a:srgbClr val="808000"/>
              </a:solidFill>
              <a:ln w="24188">
                <a:noFill/>
              </a:ln>
            </c:spPr>
          </c:dPt>
          <c:dPt>
            <c:idx val="1"/>
            <c:bubble3D val="0"/>
            <c:spPr>
              <a:solidFill>
                <a:srgbClr val="0066CC"/>
              </a:solidFill>
              <a:ln w="24188">
                <a:noFill/>
              </a:ln>
            </c:spPr>
          </c:dPt>
          <c:dPt>
            <c:idx val="2"/>
            <c:bubble3D val="0"/>
            <c:spPr>
              <a:solidFill>
                <a:srgbClr val="CCCCFF"/>
              </a:solidFill>
              <a:ln w="24188">
                <a:noFill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24188">
                <a:noFill/>
              </a:ln>
            </c:spPr>
          </c:dPt>
          <c:dPt>
            <c:idx val="4"/>
            <c:bubble3D val="0"/>
            <c:spPr>
              <a:solidFill>
                <a:srgbClr val="008080"/>
              </a:solidFill>
              <a:ln w="24188">
                <a:noFill/>
              </a:ln>
            </c:spPr>
          </c:dPt>
          <c:dLbls>
            <c:dLbl>
              <c:idx val="0"/>
              <c:layout>
                <c:manualLayout>
                  <c:x val="4.11009126806718E-2"/>
                  <c:y val="-0.12316299361593383"/>
                </c:manualLayout>
              </c:layout>
              <c:tx>
                <c:rich>
                  <a:bodyPr/>
                  <a:lstStyle/>
                  <a:p>
                    <a:pPr>
                      <a:defRPr sz="1381" b="0" i="0" u="none" strike="noStrike" baseline="0">
                        <a:solidFill>
                          <a:srgbClr val="333333"/>
                        </a:solidFill>
                        <a:latin typeface="Tahoma"/>
                        <a:ea typeface="Tahoma"/>
                        <a:cs typeface="Tahoma"/>
                      </a:defRPr>
                    </a:pPr>
                    <a:r>
                      <a:rPr lang="ru-RU" dirty="0" smtClean="0"/>
                      <a:t>3,1</a:t>
                    </a:r>
                    <a:endParaRPr lang="ru-RU" dirty="0"/>
                  </a:p>
                </c:rich>
              </c:tx>
              <c:spPr>
                <a:noFill/>
                <a:ln w="24188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330288947715076E-3"/>
                  <c:y val="-3.84087044400712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59,0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16757752885039E-2"/>
                  <c:y val="-2.5040734726183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249655581754546E-3"/>
                  <c:y val="-7.908972489972021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226,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609141288042284E-4"/>
                  <c:y val="-1.432287389227449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064,7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188">
                <a:noFill/>
              </a:ln>
            </c:spPr>
            <c:txPr>
              <a:bodyPr/>
              <a:lstStyle/>
              <a:p>
                <a:pPr>
                  <a:defRPr sz="1380" b="0" i="0" u="none" strike="noStrike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Лист1!$L$26:$P$26</c:f>
              <c:strCache>
                <c:ptCount val="5"/>
                <c:pt idx="0">
                  <c:v>прочие дотации за счет резервного фонда Правительства РФ</c:v>
                </c:pt>
                <c:pt idx="1">
                  <c:v>дотации, связанные с особым режимом функционирования ЗАТО</c:v>
                </c:pt>
                <c:pt idx="2">
                  <c:v>дотации на поддержку мер по обеспечению сбалансированности бюджета</c:v>
                </c:pt>
                <c:pt idx="3">
                  <c:v>субсидии (средства, поступающие в бюджет города на условиях софинансированияя)</c:v>
                </c:pt>
                <c:pt idx="4">
                  <c:v>другие безвозмездные поступления (субвенции, иные межбюджетные трансферты)</c:v>
                </c:pt>
              </c:strCache>
            </c:strRef>
          </c:cat>
          <c:val>
            <c:numRef>
              <c:f>Лист1!$L$27:$P$27</c:f>
              <c:numCache>
                <c:formatCode>General</c:formatCode>
                <c:ptCount val="5"/>
                <c:pt idx="0">
                  <c:v>3.13</c:v>
                </c:pt>
                <c:pt idx="1">
                  <c:v>859.04</c:v>
                </c:pt>
                <c:pt idx="2">
                  <c:v>11.43</c:v>
                </c:pt>
                <c:pt idx="3">
                  <c:v>226.17</c:v>
                </c:pt>
                <c:pt idx="4">
                  <c:v>1064.71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5395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44110494820535E-2"/>
          <c:y val="0.12779863972773431"/>
          <c:w val="0.67123287671232879"/>
          <c:h val="0.86534216335540837"/>
        </c:manualLayout>
      </c:layout>
      <c:doughnutChart>
        <c:varyColors val="1"/>
        <c:ser>
          <c:idx val="0"/>
          <c:order val="0"/>
          <c:tx>
            <c:strRef>
              <c:f>Лист1!$J$46</c:f>
              <c:strCache>
                <c:ptCount val="1"/>
                <c:pt idx="0">
                  <c:v>факт за 2024 год</c:v>
                </c:pt>
              </c:strCache>
            </c:strRef>
          </c:tx>
          <c:spPr>
            <a:solidFill>
              <a:srgbClr val="9999FF"/>
            </a:solidFill>
            <a:ln w="28928">
              <a:noFill/>
            </a:ln>
          </c:spPr>
          <c:dPt>
            <c:idx val="0"/>
            <c:bubble3D val="0"/>
            <c:spPr>
              <a:solidFill>
                <a:srgbClr val="FFCC00"/>
              </a:solidFill>
              <a:ln w="28928">
                <a:noFill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28928">
                <a:noFill/>
              </a:ln>
            </c:spPr>
          </c:dPt>
          <c:dPt>
            <c:idx val="2"/>
            <c:bubble3D val="0"/>
            <c:spPr>
              <a:solidFill>
                <a:srgbClr val="FFFF99"/>
              </a:solidFill>
              <a:ln w="28928">
                <a:noFill/>
              </a:ln>
            </c:spPr>
          </c:dPt>
          <c:dPt>
            <c:idx val="3"/>
            <c:bubble3D val="0"/>
            <c:spPr>
              <a:solidFill>
                <a:srgbClr val="FF9900"/>
              </a:solidFill>
              <a:ln w="28928">
                <a:noFill/>
              </a:ln>
            </c:spPr>
          </c:dPt>
          <c:dPt>
            <c:idx val="4"/>
            <c:bubble3D val="0"/>
            <c:spPr>
              <a:solidFill>
                <a:srgbClr val="969696"/>
              </a:solidFill>
              <a:ln w="28928">
                <a:noFill/>
              </a:ln>
            </c:spPr>
          </c:dPt>
          <c:dPt>
            <c:idx val="5"/>
            <c:bubble3D val="0"/>
            <c:spPr>
              <a:solidFill>
                <a:srgbClr val="0066CC"/>
              </a:solidFill>
              <a:ln w="28928">
                <a:noFill/>
              </a:ln>
            </c:spPr>
          </c:dPt>
          <c:dPt>
            <c:idx val="6"/>
            <c:bubble3D val="0"/>
            <c:spPr>
              <a:solidFill>
                <a:srgbClr val="CCCCFF"/>
              </a:solidFill>
              <a:ln w="28928">
                <a:noFill/>
              </a:ln>
            </c:spPr>
          </c:dPt>
          <c:dPt>
            <c:idx val="7"/>
            <c:bubble3D val="0"/>
            <c:spPr>
              <a:solidFill>
                <a:srgbClr val="99CCFF"/>
              </a:solidFill>
              <a:ln w="28928">
                <a:noFill/>
              </a:ln>
            </c:spPr>
          </c:dPt>
          <c:dPt>
            <c:idx val="8"/>
            <c:bubble3D val="0"/>
            <c:spPr>
              <a:solidFill>
                <a:srgbClr val="CCFFFF"/>
              </a:solidFill>
              <a:ln w="28928">
                <a:noFill/>
              </a:ln>
            </c:spPr>
          </c:dPt>
          <c:dPt>
            <c:idx val="9"/>
            <c:bubble3D val="0"/>
            <c:spPr>
              <a:solidFill>
                <a:srgbClr val="CCFFCC"/>
              </a:solidFill>
              <a:ln w="28928">
                <a:noFill/>
              </a:ln>
            </c:spPr>
          </c:dPt>
          <c:dPt>
            <c:idx val="10"/>
            <c:bubble3D val="0"/>
            <c:spPr>
              <a:solidFill>
                <a:srgbClr val="339966"/>
              </a:solidFill>
              <a:ln w="28928">
                <a:noFill/>
              </a:ln>
            </c:spPr>
          </c:dPt>
          <c:dPt>
            <c:idx val="11"/>
            <c:bubble3D val="0"/>
            <c:spPr>
              <a:solidFill>
                <a:srgbClr val="FFFF00"/>
              </a:solidFill>
              <a:ln w="28928">
                <a:noFill/>
              </a:ln>
            </c:spPr>
          </c:dPt>
          <c:dLbls>
            <c:dLbl>
              <c:idx val="1"/>
              <c:layout>
                <c:manualLayout>
                  <c:x val="0.18265866426683181"/>
                  <c:y val="1.28990635076758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8928">
                  <a:noFill/>
                </a:ln>
              </c:spPr>
              <c:txPr>
                <a:bodyPr/>
                <a:lstStyle/>
                <a:p>
                  <a:pPr>
                    <a:defRPr sz="1139" b="1" i="0" u="none" strike="noStrike" baseline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>
                <a:noFill/>
                <a:ln w="28928">
                  <a:noFill/>
                </a:ln>
              </c:spPr>
              <c:txPr>
                <a:bodyPr/>
                <a:lstStyle/>
                <a:p>
                  <a:pPr>
                    <a:defRPr sz="1139" b="1" i="0" u="none" strike="noStrike" baseline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8389559317085209E-3"/>
                  <c:y val="-3.87646729991954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32,9</a:t>
                    </a:r>
                    <a:endParaRPr lang="en-US" dirty="0" smtClean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634262257823604E-2"/>
                  <c:y val="-0.158229460323496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9236604688844906E-2"/>
                  <c:y val="-0.15645060836858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928">
                <a:noFill/>
              </a:ln>
            </c:spPr>
            <c:txPr>
              <a:bodyPr/>
              <a:lstStyle/>
              <a:p>
                <a:pPr>
                  <a:defRPr sz="1139" b="1" i="0" u="none" strike="noStrike" baseline="0">
                    <a:solidFill>
                      <a:srgbClr val="003366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Лист1!$I$47:$I$58</c:f>
              <c:strCache>
                <c:ptCount val="12"/>
                <c:pt idx="0">
                  <c:v>Экономика</c:v>
                </c:pt>
                <c:pt idx="1">
                  <c:v>охрана окружающей среды</c:v>
                </c:pt>
                <c:pt idx="2">
                  <c:v>общегосударственные вопросы</c:v>
                </c:pt>
                <c:pt idx="3">
                  <c:v>национальная безопасность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муниципального долга</c:v>
                </c:pt>
                <c:pt idx="11">
                  <c:v>здравооохранение </c:v>
                </c:pt>
              </c:strCache>
            </c:strRef>
          </c:cat>
          <c:val>
            <c:numRef>
              <c:f>Лист1!$J$47:$J$58</c:f>
              <c:numCache>
                <c:formatCode>General</c:formatCode>
                <c:ptCount val="12"/>
                <c:pt idx="0">
                  <c:v>247.8</c:v>
                </c:pt>
                <c:pt idx="2">
                  <c:v>350.3</c:v>
                </c:pt>
                <c:pt idx="3">
                  <c:v>29.6</c:v>
                </c:pt>
                <c:pt idx="4">
                  <c:v>160.19999999999999</c:v>
                </c:pt>
                <c:pt idx="5">
                  <c:v>1270</c:v>
                </c:pt>
                <c:pt idx="6">
                  <c:v>265.60000000000002</c:v>
                </c:pt>
                <c:pt idx="7">
                  <c:v>386.9</c:v>
                </c:pt>
                <c:pt idx="8">
                  <c:v>199.4</c:v>
                </c:pt>
                <c:pt idx="9">
                  <c:v>32.9</c:v>
                </c:pt>
                <c:pt idx="10">
                  <c:v>0.5</c:v>
                </c:pt>
                <c:pt idx="11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 w="28928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91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70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E52E0C-231D-4FF3-BC6C-B1CD45F9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54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52E0C-231D-4FF3-BC6C-B1CD45F916E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3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52E0C-231D-4FF3-BC6C-B1CD45F916E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90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7F4B-25A5-4AA6-AB5B-BAE6390F7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2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2152-B71B-4BFF-8FAC-A4DC7E8AE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2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28654-CD37-4ED0-834A-D60EC8645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0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95F6-E79B-419D-A7BD-1469D7098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6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7FF2-CD5B-41B5-A9B4-4EB134643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CBB47-8788-4140-A66C-196FC4D0F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6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89B0-CF4E-42AE-BE2D-29FE74964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5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60F99-37FA-40D0-BF02-16E9BB3BF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0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D35A4-A656-4470-BC13-249366C32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3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427CA-0B7E-4FD5-948E-F6E4EE7E0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AD00-FA2E-47C3-A0E3-8EA8C6CE3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4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013D2-D1A9-4925-ACD4-A8883E41F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6F9C-D0C3-4554-AF10-DE7B37F6D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5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486132-A7F4-4F36-8E21-1E15C4F7B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chart" Target="../charts/chart11.xml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81300"/>
            <a:ext cx="9144000" cy="28797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ОТЧЕТ ОБ ИСПОЛНЕНИИ 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БЮДЖЕТА ГОРОДА ЗАРЕЧНОГО</a:t>
            </a:r>
          </a:p>
          <a:p>
            <a:pPr eaLnBrk="1" hangingPunct="1"/>
            <a:r>
              <a:rPr lang="ru-RU" b="1" dirty="0" smtClean="0">
                <a:solidFill>
                  <a:srgbClr val="003366"/>
                </a:solidFill>
                <a:latin typeface="Tahoma" pitchFamily="34" charset="0"/>
              </a:rPr>
              <a:t>ЗА 2024 ГОД</a:t>
            </a:r>
          </a:p>
          <a:p>
            <a:pPr eaLnBrk="1" hangingPunct="1"/>
            <a:endParaRPr lang="ru-RU" b="1" dirty="0" smtClean="0">
              <a:solidFill>
                <a:srgbClr val="003366"/>
              </a:solidFill>
              <a:latin typeface="Tahoma" pitchFamily="34" charset="0"/>
            </a:endParaRPr>
          </a:p>
          <a:p>
            <a:pPr eaLnBrk="1" hangingPunct="1"/>
            <a:endParaRPr lang="ru-RU" b="1" i="1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  <p:pic>
        <p:nvPicPr>
          <p:cNvPr id="2051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1" t="6174" r="31912" b="35780"/>
          <a:stretch>
            <a:fillRect/>
          </a:stretch>
        </p:blipFill>
        <p:spPr bwMode="auto">
          <a:xfrm>
            <a:off x="323850" y="188913"/>
            <a:ext cx="18430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63165" r="18628" b="11877"/>
          <a:stretch>
            <a:fillRect/>
          </a:stretch>
        </p:blipFill>
        <p:spPr bwMode="auto">
          <a:xfrm>
            <a:off x="2339975" y="333375"/>
            <a:ext cx="6192838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4643435" y="5432622"/>
            <a:ext cx="4321177" cy="876697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41"/>
          <p:cNvSpPr>
            <a:spLocks noChangeArrowheads="1"/>
          </p:cNvSpPr>
          <p:nvPr/>
        </p:nvSpPr>
        <p:spPr bwMode="auto">
          <a:xfrm>
            <a:off x="4643435" y="3974039"/>
            <a:ext cx="4321175" cy="1326624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9"/>
          <p:cNvSpPr>
            <a:spLocks noChangeArrowheads="1"/>
          </p:cNvSpPr>
          <p:nvPr/>
        </p:nvSpPr>
        <p:spPr bwMode="auto">
          <a:xfrm>
            <a:off x="4652697" y="2276873"/>
            <a:ext cx="4321175" cy="576063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38"/>
          <p:cNvSpPr>
            <a:spLocks noChangeArrowheads="1"/>
          </p:cNvSpPr>
          <p:nvPr/>
        </p:nvSpPr>
        <p:spPr bwMode="auto">
          <a:xfrm>
            <a:off x="4643435" y="1628800"/>
            <a:ext cx="4321175" cy="576064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37"/>
          <p:cNvSpPr>
            <a:spLocks noChangeArrowheads="1"/>
          </p:cNvSpPr>
          <p:nvPr/>
        </p:nvSpPr>
        <p:spPr bwMode="auto">
          <a:xfrm>
            <a:off x="4643436" y="908721"/>
            <a:ext cx="4321175" cy="657130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Rectangle 36"/>
          <p:cNvSpPr>
            <a:spLocks noChangeArrowheads="1"/>
          </p:cNvSpPr>
          <p:nvPr/>
        </p:nvSpPr>
        <p:spPr bwMode="auto">
          <a:xfrm>
            <a:off x="4652696" y="2924944"/>
            <a:ext cx="4321175" cy="1008880"/>
          </a:xfrm>
          <a:prstGeom prst="rect">
            <a:avLst/>
          </a:prstGeom>
          <a:solidFill>
            <a:schemeClr val="bg1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5F3F1F"/>
                </a:solidFill>
                <a:latin typeface="Tahoma" pitchFamily="34" charset="0"/>
              </a:rPr>
              <a:t>расходы на образование в 2024 году</a:t>
            </a:r>
          </a:p>
        </p:txBody>
      </p:sp>
      <p:graphicFrame>
        <p:nvGraphicFramePr>
          <p:cNvPr id="2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6211849"/>
              </p:ext>
            </p:extLst>
          </p:nvPr>
        </p:nvGraphicFramePr>
        <p:xfrm>
          <a:off x="385025" y="1446214"/>
          <a:ext cx="3970338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4787900" y="908720"/>
            <a:ext cx="4248596" cy="550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7 </a:t>
            </a: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общеобразовательных учреждений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(среднегодовая численность учащихся – 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5646 человека), 525,1 </a:t>
            </a:r>
            <a:r>
              <a:rPr lang="ru-RU" sz="11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ru-RU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11 дошкольных образовательных  учреждений (среднегодовая численность воспитанников –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2405 человека), 409,9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4 учреждения дополнительного образования детей (численность воспитанников – 5468 человек),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113,7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3 прочих учреждения образования: 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КУ «Информационно-методический центр системы образования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г.Заречного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», МУ «Психолого-социальный центр системы образования «Надежда», Департамент образования, 66,1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b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en-US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Проведение оздоровительной кампании детей: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- Лагеря с дневным пребыванием детей (1508 детей)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в 7 общеобразовательных учреждениях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5,4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- Загородные лагеря (1018 детей (в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т.ч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 111 детей 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участников СВО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ДОЛ «Звездочка» 18,3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 </a:t>
            </a:r>
            <a:endParaRPr lang="en-US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endParaRPr lang="ru-RU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endParaRPr lang="ru-RU" sz="1100" b="1" dirty="0" smtClean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180975"/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Субсидия 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на пополнение (увеличение) уставного фонда муниципального предприятия «Комбинат школьного питания» г. Заречного Пензенской области (организация питания детей), 16,5 </a:t>
            </a:r>
            <a:r>
              <a:rPr lang="ru-RU" sz="1100" b="1" dirty="0" err="1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млн.рублей</a:t>
            </a:r>
            <a:r>
              <a:rPr lang="ru-RU" sz="11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.</a:t>
            </a:r>
            <a: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/>
            </a:r>
            <a:br>
              <a:rPr lang="ru-RU" sz="11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</a:br>
            <a:endParaRPr lang="ru-RU" sz="1100" b="1" dirty="0">
              <a:ln>
                <a:solidFill>
                  <a:schemeClr val="bg1"/>
                </a:solidFill>
              </a:ln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41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35" y="1639019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35" y="2276873"/>
            <a:ext cx="2778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75" y="2924944"/>
            <a:ext cx="2778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49" y="3974039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23" name="Rectangle 24"/>
          <p:cNvSpPr>
            <a:spLocks noChangeArrowheads="1"/>
          </p:cNvSpPr>
          <p:nvPr/>
        </p:nvSpPr>
        <p:spPr bwMode="auto">
          <a:xfrm>
            <a:off x="468313" y="3933825"/>
            <a:ext cx="403225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Общее образование </a:t>
            </a:r>
            <a:r>
              <a:rPr lang="ru-RU" sz="1300" dirty="0" smtClean="0">
                <a:solidFill>
                  <a:srgbClr val="4D4D4D"/>
                </a:solidFill>
              </a:rPr>
              <a:t>(525,1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4" name="Rectangle 25"/>
          <p:cNvSpPr>
            <a:spLocks noChangeArrowheads="1"/>
          </p:cNvSpPr>
          <p:nvPr/>
        </p:nvSpPr>
        <p:spPr bwMode="auto">
          <a:xfrm>
            <a:off x="468313" y="4292600"/>
            <a:ext cx="40322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Дошкольное </a:t>
            </a:r>
            <a:r>
              <a:rPr lang="ru-RU" sz="1300" dirty="0" smtClean="0">
                <a:solidFill>
                  <a:srgbClr val="4D4D4D"/>
                </a:solidFill>
              </a:rPr>
              <a:t>образование (409,9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468313" y="4724400"/>
            <a:ext cx="44656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Дополнительное образование детей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(113,7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6" name="Rectangle 27"/>
          <p:cNvSpPr>
            <a:spLocks noChangeArrowheads="1"/>
          </p:cNvSpPr>
          <p:nvPr/>
        </p:nvSpPr>
        <p:spPr bwMode="auto">
          <a:xfrm>
            <a:off x="468313" y="5229225"/>
            <a:ext cx="43926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rgbClr val="4D4D4D"/>
                </a:solidFill>
              </a:rPr>
              <a:t>Проведение </a:t>
            </a:r>
            <a:r>
              <a:rPr lang="ru-RU" sz="1300" dirty="0">
                <a:solidFill>
                  <a:srgbClr val="4D4D4D"/>
                </a:solidFill>
              </a:rPr>
              <a:t>оздоровительной </a:t>
            </a:r>
            <a:r>
              <a:rPr lang="ru-RU" sz="1300" dirty="0" smtClean="0">
                <a:solidFill>
                  <a:srgbClr val="4D4D4D"/>
                </a:solidFill>
              </a:rPr>
              <a:t>кампании 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(23,7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</p:txBody>
      </p:sp>
      <p:sp>
        <p:nvSpPr>
          <p:cNvPr id="17427" name="Rectangle 28"/>
          <p:cNvSpPr>
            <a:spLocks noChangeArrowheads="1"/>
          </p:cNvSpPr>
          <p:nvPr/>
        </p:nvSpPr>
        <p:spPr bwMode="auto">
          <a:xfrm>
            <a:off x="468313" y="5805488"/>
            <a:ext cx="417512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dirty="0">
                <a:solidFill>
                  <a:srgbClr val="4D4D4D"/>
                </a:solidFill>
              </a:rPr>
              <a:t>Другие вопросы в области образования </a:t>
            </a:r>
          </a:p>
          <a:p>
            <a:r>
              <a:rPr lang="ru-RU" sz="1300" dirty="0" smtClean="0">
                <a:solidFill>
                  <a:srgbClr val="4D4D4D"/>
                </a:solidFill>
              </a:rPr>
              <a:t>(82,6 </a:t>
            </a:r>
            <a:r>
              <a:rPr lang="ru-RU" sz="1300" dirty="0" err="1">
                <a:solidFill>
                  <a:srgbClr val="4D4D4D"/>
                </a:solidFill>
              </a:rPr>
              <a:t>млн.рублей</a:t>
            </a:r>
            <a:r>
              <a:rPr lang="ru-RU" sz="1300" dirty="0">
                <a:solidFill>
                  <a:srgbClr val="4D4D4D"/>
                </a:solidFill>
              </a:rPr>
              <a:t>)</a:t>
            </a:r>
          </a:p>
          <a:p>
            <a:endParaRPr lang="ru-RU" sz="1300" dirty="0">
              <a:solidFill>
                <a:srgbClr val="4D4D4D"/>
              </a:solidFill>
            </a:endParaRPr>
          </a:p>
        </p:txBody>
      </p:sp>
      <p:sp>
        <p:nvSpPr>
          <p:cNvPr id="17428" name="AutoShape 31"/>
          <p:cNvSpPr>
            <a:spLocks noChangeArrowheads="1"/>
          </p:cNvSpPr>
          <p:nvPr/>
        </p:nvSpPr>
        <p:spPr bwMode="auto">
          <a:xfrm rot="-5400000">
            <a:off x="250031" y="3934619"/>
            <a:ext cx="217488" cy="215900"/>
          </a:xfrm>
          <a:prstGeom prst="flowChartMagneticDrum">
            <a:avLst/>
          </a:prstGeom>
          <a:solidFill>
            <a:srgbClr val="FF99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AutoShape 32"/>
          <p:cNvSpPr>
            <a:spLocks noChangeArrowheads="1"/>
          </p:cNvSpPr>
          <p:nvPr/>
        </p:nvSpPr>
        <p:spPr bwMode="auto">
          <a:xfrm rot="-5400000">
            <a:off x="250031" y="4366419"/>
            <a:ext cx="217488" cy="215900"/>
          </a:xfrm>
          <a:prstGeom prst="flowChartMagneticDrum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0" name="AutoShape 33"/>
          <p:cNvSpPr>
            <a:spLocks noChangeArrowheads="1"/>
          </p:cNvSpPr>
          <p:nvPr/>
        </p:nvSpPr>
        <p:spPr bwMode="auto">
          <a:xfrm rot="-5400000">
            <a:off x="250031" y="4798219"/>
            <a:ext cx="217488" cy="215900"/>
          </a:xfrm>
          <a:prstGeom prst="flowChartMagneticDrum">
            <a:avLst/>
          </a:prstGeom>
          <a:solidFill>
            <a:srgbClr val="FFFFCC"/>
          </a:solidFill>
          <a:ln w="9525">
            <a:solidFill>
              <a:srgbClr val="D5D0A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1" name="AutoShape 34"/>
          <p:cNvSpPr>
            <a:spLocks noChangeArrowheads="1"/>
          </p:cNvSpPr>
          <p:nvPr/>
        </p:nvSpPr>
        <p:spPr bwMode="auto">
          <a:xfrm rot="-5400000">
            <a:off x="260449" y="5879136"/>
            <a:ext cx="215900" cy="215900"/>
          </a:xfrm>
          <a:prstGeom prst="flowChartMagneticDrum">
            <a:avLst/>
          </a:prstGeom>
          <a:solidFill>
            <a:srgbClr val="FF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2" name="AutoShape 35"/>
          <p:cNvSpPr>
            <a:spLocks noChangeArrowheads="1"/>
          </p:cNvSpPr>
          <p:nvPr/>
        </p:nvSpPr>
        <p:spPr bwMode="auto">
          <a:xfrm rot="-5400000">
            <a:off x="259655" y="5301457"/>
            <a:ext cx="217488" cy="215900"/>
          </a:xfrm>
          <a:prstGeom prst="flowChartMagneticDrum">
            <a:avLst/>
          </a:prstGeom>
          <a:solidFill>
            <a:srgbClr val="9933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33" name="Rectangle 42"/>
          <p:cNvSpPr>
            <a:spLocks noChangeArrowheads="1"/>
          </p:cNvSpPr>
          <p:nvPr/>
        </p:nvSpPr>
        <p:spPr bwMode="auto">
          <a:xfrm>
            <a:off x="250825" y="981075"/>
            <a:ext cx="40338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5F3F1F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5F3F1F"/>
                </a:solidFill>
                <a:latin typeface="Tahoma" pitchFamily="34" charset="0"/>
              </a:rPr>
              <a:t>2024 году</a:t>
            </a:r>
          </a:p>
          <a:p>
            <a:pPr algn="ctr"/>
            <a:r>
              <a:rPr lang="ru-RU" sz="1200" b="1" dirty="0" smtClean="0">
                <a:solidFill>
                  <a:srgbClr val="5F3F1F"/>
                </a:solidFill>
                <a:latin typeface="Tahoma" pitchFamily="34" charset="0"/>
              </a:rPr>
              <a:t> </a:t>
            </a:r>
            <a:r>
              <a:rPr lang="ru-RU" sz="1600" b="1" dirty="0" smtClean="0">
                <a:solidFill>
                  <a:srgbClr val="5F3F1F"/>
                </a:solidFill>
                <a:latin typeface="Tahoma" pitchFamily="34" charset="0"/>
              </a:rPr>
              <a:t>1155,0 </a:t>
            </a:r>
            <a:r>
              <a:rPr lang="ru-RU" sz="1600" b="1" dirty="0" err="1">
                <a:solidFill>
                  <a:srgbClr val="5F3F1F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5F3F1F"/>
              </a:solidFill>
              <a:latin typeface="Tahoma" pitchFamily="34" charset="0"/>
            </a:endParaRPr>
          </a:p>
        </p:txBody>
      </p:sp>
      <p:sp>
        <p:nvSpPr>
          <p:cNvPr id="17434" name="Rectangle 4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10</a:t>
            </a:r>
            <a:endParaRPr lang="en-US" sz="900" b="1" dirty="0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35" y="879114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28" y="5432623"/>
            <a:ext cx="2778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6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9673"/>
          <a:stretch>
            <a:fillRect/>
          </a:stretch>
        </p:blipFill>
        <p:spPr bwMode="auto">
          <a:xfrm>
            <a:off x="1827538" y="5164308"/>
            <a:ext cx="17272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51"/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5842" r="38904" b="17143"/>
          <a:stretch>
            <a:fillRect/>
          </a:stretch>
        </p:blipFill>
        <p:spPr bwMode="auto">
          <a:xfrm>
            <a:off x="3501726" y="5164308"/>
            <a:ext cx="13096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47"/>
          <p:cNvSpPr>
            <a:spLocks noChangeArrowheads="1"/>
          </p:cNvSpPr>
          <p:nvPr/>
        </p:nvSpPr>
        <p:spPr bwMode="auto">
          <a:xfrm>
            <a:off x="276582" y="1052736"/>
            <a:ext cx="4537075" cy="3960589"/>
          </a:xfrm>
          <a:prstGeom prst="rect">
            <a:avLst/>
          </a:prstGeom>
          <a:gradFill rotWithShape="1">
            <a:gsLst>
              <a:gs pos="0">
                <a:srgbClr val="336699">
                  <a:alpha val="9000"/>
                </a:srgbClr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3300"/>
                </a:solidFill>
                <a:latin typeface="Tahoma" pitchFamily="34" charset="0"/>
              </a:rPr>
              <a:t>Приоритетные направления расходов бюджета: расходы на учреждения культуры</a:t>
            </a:r>
            <a:r>
              <a:rPr lang="ru-RU" sz="2000" b="1" dirty="0" smtClean="0"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003300"/>
                </a:solidFill>
                <a:latin typeface="Tahoma" pitchFamily="34" charset="0"/>
              </a:rPr>
              <a:t>в 2024 году</a:t>
            </a:r>
            <a:r>
              <a:rPr lang="ru-RU" sz="2000" b="1" dirty="0" smtClean="0">
                <a:latin typeface="Tahoma" pitchFamily="34" charset="0"/>
              </a:rPr>
              <a:t/>
            </a:r>
            <a:br>
              <a:rPr lang="ru-RU" sz="2000" b="1" dirty="0" smtClean="0">
                <a:latin typeface="Tahoma" pitchFamily="34" charset="0"/>
              </a:rPr>
            </a:br>
            <a:endParaRPr lang="ru-RU" sz="2000" b="1" dirty="0" smtClean="0">
              <a:latin typeface="Tahoma" pitchFamily="34" charset="0"/>
            </a:endParaRPr>
          </a:p>
        </p:txBody>
      </p:sp>
      <p:graphicFrame>
        <p:nvGraphicFramePr>
          <p:cNvPr id="2" name="Object 11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6651276"/>
              </p:ext>
            </p:extLst>
          </p:nvPr>
        </p:nvGraphicFramePr>
        <p:xfrm>
          <a:off x="4838700" y="1247775"/>
          <a:ext cx="3975100" cy="210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9" name="Rectangle 287"/>
          <p:cNvSpPr>
            <a:spLocks noChangeArrowheads="1"/>
          </p:cNvSpPr>
          <p:nvPr/>
        </p:nvSpPr>
        <p:spPr bwMode="auto">
          <a:xfrm>
            <a:off x="539750" y="1557338"/>
            <a:ext cx="439261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Театр юного зрителя </a:t>
            </a:r>
            <a:r>
              <a:rPr lang="ru-RU" sz="1200" dirty="0" smtClean="0">
                <a:solidFill>
                  <a:srgbClr val="4D4D4D"/>
                </a:solidFill>
              </a:rPr>
              <a:t>(43,2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Центр здоровья и досуга </a:t>
            </a:r>
            <a:r>
              <a:rPr lang="ru-RU" sz="1200" dirty="0" smtClean="0">
                <a:solidFill>
                  <a:srgbClr val="4D4D4D"/>
                </a:solidFill>
              </a:rPr>
              <a:t>(45,3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Дворец культуры «Современник» </a:t>
            </a:r>
            <a:r>
              <a:rPr lang="ru-RU" sz="1200" dirty="0" smtClean="0">
                <a:solidFill>
                  <a:srgbClr val="4D4D4D"/>
                </a:solidFill>
              </a:rPr>
              <a:t>(60,5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Дом культуры «Дружба» </a:t>
            </a:r>
            <a:r>
              <a:rPr lang="ru-RU" sz="1200" dirty="0" smtClean="0">
                <a:solidFill>
                  <a:srgbClr val="4D4D4D"/>
                </a:solidFill>
              </a:rPr>
              <a:t>(20,6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 err="1">
                <a:solidFill>
                  <a:srgbClr val="4D4D4D"/>
                </a:solidFill>
              </a:rPr>
              <a:t>Молодежно</a:t>
            </a:r>
            <a:r>
              <a:rPr lang="ru-RU" sz="1200" dirty="0">
                <a:solidFill>
                  <a:srgbClr val="4D4D4D"/>
                </a:solidFill>
              </a:rPr>
              <a:t>-досуговый центр «Ровесник» 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(22,8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Музейно-выставочный центр </a:t>
            </a:r>
            <a:r>
              <a:rPr lang="ru-RU" sz="1200" dirty="0" smtClean="0">
                <a:solidFill>
                  <a:srgbClr val="4D4D4D"/>
                </a:solidFill>
              </a:rPr>
              <a:t>(24,4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Информационно-библиотечное объединение  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(31,3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Детская школа искусств (дополнительное образование детей) </a:t>
            </a:r>
            <a:r>
              <a:rPr lang="ru-RU" sz="1200" dirty="0" smtClean="0">
                <a:solidFill>
                  <a:srgbClr val="4D4D4D"/>
                </a:solidFill>
              </a:rPr>
              <a:t>(57,6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 smtClean="0">
                <a:solidFill>
                  <a:srgbClr val="4D4D4D"/>
                </a:solidFill>
              </a:rPr>
              <a:t>)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endParaRPr lang="ru-RU" sz="1200" dirty="0">
              <a:solidFill>
                <a:srgbClr val="4D4D4D"/>
              </a:solidFill>
            </a:endParaRPr>
          </a:p>
        </p:txBody>
      </p:sp>
      <p:sp>
        <p:nvSpPr>
          <p:cNvPr id="18440" name="Rectangle 289"/>
          <p:cNvSpPr>
            <a:spLocks noChangeArrowheads="1"/>
          </p:cNvSpPr>
          <p:nvPr/>
        </p:nvSpPr>
        <p:spPr bwMode="auto">
          <a:xfrm>
            <a:off x="250825" y="1125538"/>
            <a:ext cx="44855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3300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003300"/>
                </a:solidFill>
                <a:latin typeface="Tahoma" pitchFamily="34" charset="0"/>
              </a:rPr>
              <a:t>2024 </a:t>
            </a:r>
            <a:r>
              <a:rPr lang="ru-RU" sz="1400" b="1" dirty="0">
                <a:solidFill>
                  <a:srgbClr val="003300"/>
                </a:solidFill>
                <a:latin typeface="Tahoma" pitchFamily="34" charset="0"/>
              </a:rPr>
              <a:t>году </a:t>
            </a:r>
            <a:r>
              <a:rPr lang="ru-RU" sz="1400" b="1" dirty="0" smtClean="0">
                <a:solidFill>
                  <a:srgbClr val="003300"/>
                </a:solidFill>
                <a:latin typeface="Tahoma" pitchFamily="34" charset="0"/>
              </a:rPr>
              <a:t>320,3 </a:t>
            </a:r>
            <a:r>
              <a:rPr lang="ru-RU" sz="1400" b="1" dirty="0" err="1">
                <a:solidFill>
                  <a:srgbClr val="003300"/>
                </a:solidFill>
                <a:latin typeface="Tahoma" pitchFamily="34" charset="0"/>
              </a:rPr>
              <a:t>млн.рублей</a:t>
            </a:r>
            <a:endParaRPr lang="ru-RU" sz="1400" b="1" dirty="0">
              <a:solidFill>
                <a:srgbClr val="003300"/>
              </a:solidFill>
              <a:latin typeface="Tahoma" pitchFamily="34" charset="0"/>
            </a:endParaRPr>
          </a:p>
        </p:txBody>
      </p:sp>
      <p:pic>
        <p:nvPicPr>
          <p:cNvPr id="18441" name="Picture 2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174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2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29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29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95738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29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29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538552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29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9" name="Rectangle 339"/>
          <p:cNvSpPr>
            <a:spLocks noChangeArrowheads="1"/>
          </p:cNvSpPr>
          <p:nvPr/>
        </p:nvSpPr>
        <p:spPr bwMode="auto">
          <a:xfrm>
            <a:off x="5435600" y="3573463"/>
            <a:ext cx="3527425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Библиотеки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Музеи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4D4D4D"/>
                </a:solidFill>
              </a:rPr>
              <a:t>Театральное искусство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Культурно-досуговые формирования	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Дополнительное образование детей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4D4D4D"/>
                </a:solidFill>
              </a:rPr>
              <a:t>Проведение культурно-массовых мероприятий</a:t>
            </a:r>
          </a:p>
          <a:p>
            <a:r>
              <a:rPr lang="ru-RU" sz="1200" dirty="0">
                <a:solidFill>
                  <a:srgbClr val="4D4D4D"/>
                </a:solidFill>
              </a:rPr>
              <a:t>	</a:t>
            </a:r>
          </a:p>
          <a:p>
            <a:r>
              <a:rPr lang="ru-RU" sz="1200" dirty="0">
                <a:solidFill>
                  <a:srgbClr val="5F5F5F"/>
                </a:solidFill>
              </a:rPr>
              <a:t>Другие вопросы в области культуры</a:t>
            </a:r>
          </a:p>
        </p:txBody>
      </p:sp>
      <p:sp>
        <p:nvSpPr>
          <p:cNvPr id="18450" name="AutoShape 340"/>
          <p:cNvSpPr>
            <a:spLocks noChangeArrowheads="1"/>
          </p:cNvSpPr>
          <p:nvPr/>
        </p:nvSpPr>
        <p:spPr bwMode="auto">
          <a:xfrm rot="-5400000">
            <a:off x="5218906" y="3574257"/>
            <a:ext cx="217487" cy="215900"/>
          </a:xfrm>
          <a:prstGeom prst="flowChartMagneticDrum">
            <a:avLst/>
          </a:prstGeom>
          <a:solidFill>
            <a:srgbClr val="99CC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AutoShape 341"/>
          <p:cNvSpPr>
            <a:spLocks noChangeArrowheads="1"/>
          </p:cNvSpPr>
          <p:nvPr/>
        </p:nvSpPr>
        <p:spPr bwMode="auto">
          <a:xfrm rot="-5400000">
            <a:off x="5218906" y="3934619"/>
            <a:ext cx="217488" cy="215900"/>
          </a:xfrm>
          <a:prstGeom prst="flowChartMagneticDrum">
            <a:avLst/>
          </a:prstGeom>
          <a:solidFill>
            <a:srgbClr val="666699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2" name="AutoShape 342"/>
          <p:cNvSpPr>
            <a:spLocks noChangeArrowheads="1"/>
          </p:cNvSpPr>
          <p:nvPr/>
        </p:nvSpPr>
        <p:spPr bwMode="auto">
          <a:xfrm rot="-5400000">
            <a:off x="5218906" y="4293394"/>
            <a:ext cx="217488" cy="215900"/>
          </a:xfrm>
          <a:prstGeom prst="flowChartMagneticDrum">
            <a:avLst/>
          </a:prstGeom>
          <a:solidFill>
            <a:srgbClr val="CCCC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3" name="AutoShape 343"/>
          <p:cNvSpPr>
            <a:spLocks noChangeArrowheads="1"/>
          </p:cNvSpPr>
          <p:nvPr/>
        </p:nvSpPr>
        <p:spPr bwMode="auto">
          <a:xfrm rot="-5400000">
            <a:off x="5218906" y="4653757"/>
            <a:ext cx="217487" cy="215900"/>
          </a:xfrm>
          <a:prstGeom prst="flowChartMagneticDrum">
            <a:avLst/>
          </a:prstGeom>
          <a:solidFill>
            <a:srgbClr val="CCFFFF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4" name="AutoShape 344"/>
          <p:cNvSpPr>
            <a:spLocks noChangeArrowheads="1"/>
          </p:cNvSpPr>
          <p:nvPr/>
        </p:nvSpPr>
        <p:spPr bwMode="auto">
          <a:xfrm rot="-5400000">
            <a:off x="5218906" y="5014119"/>
            <a:ext cx="217488" cy="215900"/>
          </a:xfrm>
          <a:prstGeom prst="flowChartMagneticDrum">
            <a:avLst/>
          </a:prstGeom>
          <a:solidFill>
            <a:srgbClr val="CCFF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5" name="AutoShape 345"/>
          <p:cNvSpPr>
            <a:spLocks noChangeArrowheads="1"/>
          </p:cNvSpPr>
          <p:nvPr/>
        </p:nvSpPr>
        <p:spPr bwMode="auto">
          <a:xfrm rot="-5400000">
            <a:off x="5218906" y="5374482"/>
            <a:ext cx="217487" cy="215900"/>
          </a:xfrm>
          <a:prstGeom prst="flowChartMagneticDrum">
            <a:avLst/>
          </a:prstGeom>
          <a:solidFill>
            <a:srgbClr val="99CC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6" name="AutoShape 346"/>
          <p:cNvSpPr>
            <a:spLocks noChangeArrowheads="1"/>
          </p:cNvSpPr>
          <p:nvPr/>
        </p:nvSpPr>
        <p:spPr bwMode="auto">
          <a:xfrm rot="-5400000">
            <a:off x="5218906" y="5806282"/>
            <a:ext cx="217487" cy="215900"/>
          </a:xfrm>
          <a:prstGeom prst="flowChartMagneticDrum">
            <a:avLst/>
          </a:prstGeom>
          <a:solidFill>
            <a:srgbClr val="3399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57" name="Picture 35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r="6686" b="5171"/>
          <a:stretch>
            <a:fillRect/>
          </a:stretch>
        </p:blipFill>
        <p:spPr bwMode="auto">
          <a:xfrm>
            <a:off x="276582" y="5164308"/>
            <a:ext cx="155856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8" name="Rectangle 35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11</a:t>
            </a:r>
            <a:endParaRPr lang="en-US" sz="9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9" y="3068960"/>
            <a:ext cx="277856" cy="2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660033"/>
                </a:solidFill>
                <a:latin typeface="Tahoma" pitchFamily="34" charset="0"/>
              </a:rPr>
              <a:t>расходы на физическую культуру и спорт в 2024 году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7170280"/>
              </p:ext>
            </p:extLst>
          </p:nvPr>
        </p:nvGraphicFramePr>
        <p:xfrm>
          <a:off x="301625" y="1463675"/>
          <a:ext cx="3914775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0" name="Rectangle 41"/>
          <p:cNvSpPr>
            <a:spLocks noChangeArrowheads="1"/>
          </p:cNvSpPr>
          <p:nvPr/>
        </p:nvSpPr>
        <p:spPr bwMode="auto">
          <a:xfrm>
            <a:off x="4787900" y="1916113"/>
            <a:ext cx="421163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МБУ «Спортивная школа олимпийского резерва «Русь» (самбо, бокс) </a:t>
            </a:r>
            <a:r>
              <a:rPr lang="ru-RU" sz="1200" dirty="0" smtClean="0">
                <a:solidFill>
                  <a:srgbClr val="4D4D4D"/>
                </a:solidFill>
              </a:rPr>
              <a:t>276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17,1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«</a:t>
            </a:r>
            <a:r>
              <a:rPr lang="ru-RU" sz="1200" dirty="0">
                <a:solidFill>
                  <a:srgbClr val="4D4D4D"/>
                </a:solidFill>
              </a:rPr>
              <a:t>Спортивная школа олимпийского резерва  «Союз» (плавание, художественная гимнастика, пауэрлифтинг) </a:t>
            </a:r>
            <a:r>
              <a:rPr lang="ru-RU" sz="1200" dirty="0" smtClean="0">
                <a:solidFill>
                  <a:srgbClr val="4D4D4D"/>
                </a:solidFill>
              </a:rPr>
              <a:t>400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62,7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</a:t>
            </a:r>
            <a:r>
              <a:rPr lang="ru-RU" sz="1200" dirty="0" smtClean="0">
                <a:solidFill>
                  <a:srgbClr val="4D4D4D"/>
                </a:solidFill>
              </a:rPr>
              <a:t>«</a:t>
            </a:r>
            <a:r>
              <a:rPr lang="ru-RU" sz="1200" dirty="0">
                <a:solidFill>
                  <a:srgbClr val="4D4D4D"/>
                </a:solidFill>
              </a:rPr>
              <a:t>Комплексная спортивная школа олимпийского резерва» </a:t>
            </a:r>
            <a:r>
              <a:rPr lang="ru-RU" sz="1200" dirty="0" smtClean="0">
                <a:solidFill>
                  <a:srgbClr val="4D4D4D"/>
                </a:solidFill>
              </a:rPr>
              <a:t>(лыжные </a:t>
            </a:r>
            <a:r>
              <a:rPr lang="ru-RU" sz="1200" dirty="0">
                <a:solidFill>
                  <a:srgbClr val="4D4D4D"/>
                </a:solidFill>
              </a:rPr>
              <a:t>гонки, танцевальный спорт, пулевая стрельба, футбол, каратэ, </a:t>
            </a:r>
            <a:r>
              <a:rPr lang="ru-RU" sz="1200" dirty="0" err="1">
                <a:solidFill>
                  <a:srgbClr val="4D4D4D"/>
                </a:solidFill>
              </a:rPr>
              <a:t>всестилевое</a:t>
            </a:r>
            <a:r>
              <a:rPr lang="ru-RU" sz="1200" dirty="0">
                <a:solidFill>
                  <a:srgbClr val="4D4D4D"/>
                </a:solidFill>
              </a:rPr>
              <a:t> каратэ) </a:t>
            </a:r>
            <a:r>
              <a:rPr lang="ru-RU" sz="1200" dirty="0" smtClean="0">
                <a:solidFill>
                  <a:srgbClr val="4D4D4D"/>
                </a:solidFill>
              </a:rPr>
              <a:t>401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30,6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МБУ «Спортивная </a:t>
            </a:r>
            <a:r>
              <a:rPr lang="ru-RU" sz="1200" dirty="0" smtClean="0">
                <a:solidFill>
                  <a:srgbClr val="4D4D4D"/>
                </a:solidFill>
              </a:rPr>
              <a:t>школа» </a:t>
            </a:r>
            <a:r>
              <a:rPr lang="ru-RU" sz="1200" dirty="0">
                <a:solidFill>
                  <a:srgbClr val="4D4D4D"/>
                </a:solidFill>
              </a:rPr>
              <a:t>(баскетбол, легкая атлетика, настольный теннис) </a:t>
            </a:r>
            <a:r>
              <a:rPr lang="ru-RU" sz="1200" dirty="0" smtClean="0">
                <a:solidFill>
                  <a:srgbClr val="4D4D4D"/>
                </a:solidFill>
              </a:rPr>
              <a:t>425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endParaRPr lang="ru-RU" sz="1200" dirty="0" smtClean="0">
              <a:solidFill>
                <a:srgbClr val="4D4D4D"/>
              </a:solidFill>
            </a:endParaRPr>
          </a:p>
          <a:p>
            <a:r>
              <a:rPr lang="ru-RU" sz="1200" dirty="0" smtClean="0">
                <a:solidFill>
                  <a:srgbClr val="4D4D4D"/>
                </a:solidFill>
              </a:rPr>
              <a:t>21,5 </a:t>
            </a:r>
            <a:r>
              <a:rPr lang="ru-RU" sz="1200" dirty="0" err="1" smtClean="0">
                <a:solidFill>
                  <a:srgbClr val="4D4D4D"/>
                </a:solidFill>
              </a:rPr>
              <a:t>млн.рублей</a:t>
            </a:r>
            <a:r>
              <a:rPr lang="ru-RU" sz="1200" dirty="0" smtClean="0">
                <a:solidFill>
                  <a:srgbClr val="4D4D4D"/>
                </a:solidFill>
              </a:rPr>
              <a:t>.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 </a:t>
            </a:r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МАУ «СКК «Союз» (фигурное катание, хоккей)  </a:t>
            </a:r>
          </a:p>
          <a:p>
            <a:r>
              <a:rPr lang="ru-RU" sz="1200" dirty="0" smtClean="0">
                <a:solidFill>
                  <a:srgbClr val="4D4D4D"/>
                </a:solidFill>
              </a:rPr>
              <a:t>214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33,0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 </a:t>
            </a:r>
          </a:p>
          <a:p>
            <a:endParaRPr lang="ru-RU" sz="1200" dirty="0">
              <a:solidFill>
                <a:srgbClr val="4D4D4D"/>
              </a:solidFill>
            </a:endParaRPr>
          </a:p>
          <a:p>
            <a:r>
              <a:rPr lang="ru-RU" sz="1200" dirty="0">
                <a:solidFill>
                  <a:srgbClr val="4D4D4D"/>
                </a:solidFill>
              </a:rPr>
              <a:t>МАУ «ФОК «Лесной» </a:t>
            </a:r>
            <a:r>
              <a:rPr lang="ru-RU" sz="1200" dirty="0" smtClean="0">
                <a:solidFill>
                  <a:srgbClr val="4D4D4D"/>
                </a:solidFill>
              </a:rPr>
              <a:t>(бокс</a:t>
            </a:r>
            <a:r>
              <a:rPr lang="ru-RU" sz="1200" dirty="0">
                <a:solidFill>
                  <a:srgbClr val="4D4D4D"/>
                </a:solidFill>
              </a:rPr>
              <a:t>, </a:t>
            </a:r>
            <a:r>
              <a:rPr lang="ru-RU" sz="1200" dirty="0" smtClean="0">
                <a:solidFill>
                  <a:srgbClr val="4D4D4D"/>
                </a:solidFill>
              </a:rPr>
              <a:t>баскетбол, скандинавская ходьба) 167 </a:t>
            </a:r>
            <a:r>
              <a:rPr lang="ru-RU" sz="1200" dirty="0">
                <a:solidFill>
                  <a:srgbClr val="4D4D4D"/>
                </a:solidFill>
              </a:rPr>
              <a:t>занимающихся – </a:t>
            </a:r>
            <a:r>
              <a:rPr lang="ru-RU" sz="1200" dirty="0" smtClean="0">
                <a:solidFill>
                  <a:srgbClr val="4D4D4D"/>
                </a:solidFill>
              </a:rPr>
              <a:t>14,9 </a:t>
            </a:r>
            <a:r>
              <a:rPr lang="ru-RU" sz="1200" dirty="0" err="1">
                <a:solidFill>
                  <a:srgbClr val="4D4D4D"/>
                </a:solidFill>
              </a:rPr>
              <a:t>млн.рублей</a:t>
            </a:r>
            <a:r>
              <a:rPr lang="ru-RU" sz="1200" dirty="0">
                <a:solidFill>
                  <a:srgbClr val="4D4D4D"/>
                </a:solidFill>
              </a:rPr>
              <a:t>.</a:t>
            </a:r>
          </a:p>
        </p:txBody>
      </p:sp>
      <p:sp>
        <p:nvSpPr>
          <p:cNvPr id="19461" name="Rectangle 44"/>
          <p:cNvSpPr>
            <a:spLocks noChangeArrowheads="1"/>
          </p:cNvSpPr>
          <p:nvPr/>
        </p:nvSpPr>
        <p:spPr bwMode="auto">
          <a:xfrm>
            <a:off x="4427538" y="1268413"/>
            <a:ext cx="4443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660033"/>
                </a:solidFill>
                <a:latin typeface="Tahoma" pitchFamily="34" charset="0"/>
              </a:rPr>
              <a:t>Всего расходов в </a:t>
            </a:r>
            <a:r>
              <a:rPr lang="ru-RU" sz="1400" b="1" dirty="0" smtClean="0">
                <a:solidFill>
                  <a:srgbClr val="660033"/>
                </a:solidFill>
                <a:latin typeface="Tahoma" pitchFamily="34" charset="0"/>
              </a:rPr>
              <a:t>2024 </a:t>
            </a:r>
            <a:r>
              <a:rPr lang="ru-RU" sz="1400" b="1" dirty="0">
                <a:solidFill>
                  <a:srgbClr val="660033"/>
                </a:solidFill>
                <a:latin typeface="Tahoma" pitchFamily="34" charset="0"/>
              </a:rPr>
              <a:t>году </a:t>
            </a:r>
            <a:r>
              <a:rPr lang="ru-RU" sz="1400" b="1" dirty="0" smtClean="0">
                <a:solidFill>
                  <a:srgbClr val="660033"/>
                </a:solidFill>
                <a:latin typeface="Tahoma" pitchFamily="34" charset="0"/>
              </a:rPr>
              <a:t>199,4 </a:t>
            </a:r>
            <a:r>
              <a:rPr lang="ru-RU" sz="1400" b="1" dirty="0" err="1">
                <a:solidFill>
                  <a:srgbClr val="660033"/>
                </a:solidFill>
                <a:latin typeface="Tahoma" pitchFamily="34" charset="0"/>
              </a:rPr>
              <a:t>млн.рублей</a:t>
            </a:r>
            <a:endParaRPr lang="ru-RU" sz="1400" b="1" dirty="0">
              <a:solidFill>
                <a:srgbClr val="660033"/>
              </a:solidFill>
              <a:latin typeface="Tahoma" pitchFamily="34" charset="0"/>
            </a:endParaRPr>
          </a:p>
        </p:txBody>
      </p:sp>
      <p:sp>
        <p:nvSpPr>
          <p:cNvPr id="19462" name="AutoShape 45"/>
          <p:cNvSpPr>
            <a:spLocks noChangeArrowheads="1"/>
          </p:cNvSpPr>
          <p:nvPr/>
        </p:nvSpPr>
        <p:spPr bwMode="auto">
          <a:xfrm rot="-5400000">
            <a:off x="323056" y="3717132"/>
            <a:ext cx="217487" cy="215900"/>
          </a:xfrm>
          <a:prstGeom prst="flowChartMagneticDrum">
            <a:avLst/>
          </a:prstGeom>
          <a:solidFill>
            <a:srgbClr val="FF7C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46"/>
          <p:cNvSpPr>
            <a:spLocks noChangeArrowheads="1"/>
          </p:cNvSpPr>
          <p:nvPr/>
        </p:nvSpPr>
        <p:spPr bwMode="auto">
          <a:xfrm rot="-5400000">
            <a:off x="323056" y="4150519"/>
            <a:ext cx="217488" cy="215900"/>
          </a:xfrm>
          <a:prstGeom prst="flowChartMagneticDrum">
            <a:avLst/>
          </a:prstGeom>
          <a:solidFill>
            <a:srgbClr val="993366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47"/>
          <p:cNvSpPr>
            <a:spLocks noChangeArrowheads="1"/>
          </p:cNvSpPr>
          <p:nvPr/>
        </p:nvSpPr>
        <p:spPr bwMode="auto">
          <a:xfrm rot="-5400000">
            <a:off x="323056" y="4582319"/>
            <a:ext cx="217488" cy="215900"/>
          </a:xfrm>
          <a:prstGeom prst="flowChartMagneticDrum">
            <a:avLst/>
          </a:prstGeom>
          <a:solidFill>
            <a:srgbClr val="FF99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48"/>
          <p:cNvSpPr>
            <a:spLocks noChangeArrowheads="1"/>
          </p:cNvSpPr>
          <p:nvPr/>
        </p:nvSpPr>
        <p:spPr bwMode="auto">
          <a:xfrm>
            <a:off x="611188" y="3644900"/>
            <a:ext cx="27610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4D4D4D"/>
                </a:solidFill>
              </a:rPr>
              <a:t>Спорт высших достижений</a:t>
            </a:r>
            <a:endParaRPr lang="ru-RU" sz="1600" dirty="0">
              <a:solidFill>
                <a:srgbClr val="4D4D4D"/>
              </a:solidFill>
            </a:endParaRPr>
          </a:p>
        </p:txBody>
      </p:sp>
      <p:sp>
        <p:nvSpPr>
          <p:cNvPr id="19466" name="Rectangle 49"/>
          <p:cNvSpPr>
            <a:spLocks noChangeArrowheads="1"/>
          </p:cNvSpPr>
          <p:nvPr/>
        </p:nvSpPr>
        <p:spPr bwMode="auto">
          <a:xfrm>
            <a:off x="611188" y="4508500"/>
            <a:ext cx="31146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</a:rPr>
              <a:t>Другие вопросы в </a:t>
            </a:r>
            <a:r>
              <a:rPr lang="ru-RU" sz="1600" dirty="0" smtClean="0">
                <a:solidFill>
                  <a:srgbClr val="4D4D4D"/>
                </a:solidFill>
              </a:rPr>
              <a:t>области </a:t>
            </a:r>
          </a:p>
          <a:p>
            <a:r>
              <a:rPr lang="ru-RU" sz="1600" dirty="0" smtClean="0">
                <a:solidFill>
                  <a:srgbClr val="4D4D4D"/>
                </a:solidFill>
              </a:rPr>
              <a:t>физической культуры и</a:t>
            </a:r>
            <a:r>
              <a:rPr lang="en-US" sz="1600" dirty="0" smtClean="0">
                <a:solidFill>
                  <a:srgbClr val="4D4D4D"/>
                </a:solidFill>
              </a:rPr>
              <a:t> </a:t>
            </a:r>
            <a:r>
              <a:rPr lang="ru-RU" sz="1600" dirty="0">
                <a:solidFill>
                  <a:srgbClr val="4D4D4D"/>
                </a:solidFill>
              </a:rPr>
              <a:t>спорта</a:t>
            </a:r>
          </a:p>
        </p:txBody>
      </p:sp>
      <p:sp>
        <p:nvSpPr>
          <p:cNvPr id="19467" name="Rectangle 50"/>
          <p:cNvSpPr>
            <a:spLocks noChangeArrowheads="1"/>
          </p:cNvSpPr>
          <p:nvPr/>
        </p:nvSpPr>
        <p:spPr bwMode="auto">
          <a:xfrm>
            <a:off x="611188" y="4076700"/>
            <a:ext cx="1738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4D4D4D"/>
                </a:solidFill>
              </a:rPr>
              <a:t>Массовый спорт</a:t>
            </a:r>
          </a:p>
        </p:txBody>
      </p:sp>
      <p:pic>
        <p:nvPicPr>
          <p:cNvPr id="19468" name="Picture 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503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5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149725"/>
            <a:ext cx="504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0" name="Picture 5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68863"/>
            <a:ext cx="43021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1" name="Picture 5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373688"/>
            <a:ext cx="4318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5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84538"/>
            <a:ext cx="5048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57"/>
          <p:cNvPicPr>
            <a:picLocks noChangeAspect="1" noChangeArrowheads="1"/>
          </p:cNvPicPr>
          <p:nvPr/>
        </p:nvPicPr>
        <p:blipFill>
          <a:blip r:embed="rId8" cstate="print">
            <a:lum bright="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89138"/>
            <a:ext cx="4635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4" name="Picture 6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6" b="17245"/>
          <a:stretch>
            <a:fillRect/>
          </a:stretch>
        </p:blipFill>
        <p:spPr bwMode="auto">
          <a:xfrm>
            <a:off x="635336" y="4868863"/>
            <a:ext cx="3024187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5" name="Rectangle 67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12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5824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87"/>
          <p:cNvSpPr>
            <a:spLocks noChangeArrowheads="1"/>
          </p:cNvSpPr>
          <p:nvPr/>
        </p:nvSpPr>
        <p:spPr bwMode="auto">
          <a:xfrm>
            <a:off x="5508625" y="3573463"/>
            <a:ext cx="3311525" cy="503237"/>
          </a:xfrm>
          <a:prstGeom prst="homePlate">
            <a:avLst>
              <a:gd name="adj" fmla="val 164511"/>
            </a:avLst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AutoShape 86"/>
          <p:cNvSpPr>
            <a:spLocks noChangeArrowheads="1"/>
          </p:cNvSpPr>
          <p:nvPr/>
        </p:nvSpPr>
        <p:spPr bwMode="auto">
          <a:xfrm>
            <a:off x="5508625" y="2997200"/>
            <a:ext cx="3311525" cy="503238"/>
          </a:xfrm>
          <a:prstGeom prst="homePlate">
            <a:avLst>
              <a:gd name="adj" fmla="val 164511"/>
            </a:avLst>
          </a:prstGeom>
          <a:solidFill>
            <a:srgbClr val="3333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AutoShape 85"/>
          <p:cNvSpPr>
            <a:spLocks noChangeArrowheads="1"/>
          </p:cNvSpPr>
          <p:nvPr/>
        </p:nvSpPr>
        <p:spPr bwMode="auto">
          <a:xfrm>
            <a:off x="5508625" y="2420938"/>
            <a:ext cx="3311525" cy="504825"/>
          </a:xfrm>
          <a:prstGeom prst="homePlate">
            <a:avLst>
              <a:gd name="adj" fmla="val 163994"/>
            </a:avLst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AutoShape 84"/>
          <p:cNvSpPr>
            <a:spLocks noChangeArrowheads="1"/>
          </p:cNvSpPr>
          <p:nvPr/>
        </p:nvSpPr>
        <p:spPr bwMode="auto">
          <a:xfrm>
            <a:off x="5508625" y="1844675"/>
            <a:ext cx="3311525" cy="504825"/>
          </a:xfrm>
          <a:prstGeom prst="homePlate">
            <a:avLst>
              <a:gd name="adj" fmla="val 163994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83"/>
          <p:cNvSpPr>
            <a:spLocks noChangeArrowheads="1"/>
          </p:cNvSpPr>
          <p:nvPr/>
        </p:nvSpPr>
        <p:spPr bwMode="auto">
          <a:xfrm>
            <a:off x="5508625" y="1268413"/>
            <a:ext cx="3311525" cy="503237"/>
          </a:xfrm>
          <a:prstGeom prst="homePlate">
            <a:avLst>
              <a:gd name="adj" fmla="val 164511"/>
            </a:avLst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  <a:t>Приоритетные направления расходов бюджета:</a:t>
            </a:r>
            <a:b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</a:br>
            <a:r>
              <a:rPr lang="ru-RU" sz="2000" b="1" dirty="0" smtClean="0">
                <a:solidFill>
                  <a:srgbClr val="003366"/>
                </a:solidFill>
                <a:latin typeface="Tahoma" pitchFamily="34" charset="0"/>
              </a:rPr>
              <a:t>расходы на социальную политику в 2024 году</a:t>
            </a:r>
          </a:p>
        </p:txBody>
      </p:sp>
      <p:sp>
        <p:nvSpPr>
          <p:cNvPr id="20488" name="Rectangle 71"/>
          <p:cNvSpPr>
            <a:spLocks noChangeArrowheads="1"/>
          </p:cNvSpPr>
          <p:nvPr/>
        </p:nvSpPr>
        <p:spPr bwMode="auto">
          <a:xfrm>
            <a:off x="684213" y="1700213"/>
            <a:ext cx="417671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бюджета Пензенской области -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87,7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(</a:t>
            </a:r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339,4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	</a:t>
            </a: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бюджета города Заречного </a:t>
            </a:r>
            <a:r>
              <a:rPr lang="ru-RU" sz="1400" dirty="0" smtClean="0">
                <a:solidFill>
                  <a:srgbClr val="4D4D4D"/>
                </a:solidFill>
                <a:latin typeface="Tahoma" pitchFamily="34" charset="0"/>
              </a:rPr>
              <a:t>–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2,5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(9,6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  <a:endParaRPr lang="en-US" sz="1400" dirty="0">
              <a:solidFill>
                <a:srgbClr val="336699"/>
              </a:solidFill>
              <a:latin typeface="Tahoma" pitchFamily="34" charset="0"/>
            </a:endParaRPr>
          </a:p>
          <a:p>
            <a:endParaRPr lang="ru-RU" sz="1400" dirty="0">
              <a:solidFill>
                <a:srgbClr val="4D4D4D"/>
              </a:solidFill>
              <a:latin typeface="Tahoma" pitchFamily="34" charset="0"/>
            </a:endParaRPr>
          </a:p>
          <a:p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Доля расходов, осуществляемых за счет федерального бюджета - </a:t>
            </a:r>
            <a:r>
              <a:rPr lang="ru-RU" sz="1400" b="1" dirty="0" smtClean="0">
                <a:solidFill>
                  <a:srgbClr val="336699"/>
                </a:solidFill>
                <a:latin typeface="Tahoma" pitchFamily="34" charset="0"/>
              </a:rPr>
              <a:t>9,8 </a:t>
            </a:r>
            <a:r>
              <a:rPr lang="ru-RU" sz="1400" b="1" dirty="0">
                <a:solidFill>
                  <a:srgbClr val="336699"/>
                </a:solidFill>
                <a:latin typeface="Tahoma" pitchFamily="34" charset="0"/>
              </a:rPr>
              <a:t>%</a:t>
            </a:r>
            <a:r>
              <a:rPr lang="ru-RU" sz="1400" dirty="0">
                <a:solidFill>
                  <a:srgbClr val="4D4D4D"/>
                </a:solidFill>
                <a:latin typeface="Tahoma" pitchFamily="34" charset="0"/>
              </a:rPr>
              <a:t> </a:t>
            </a:r>
          </a:p>
          <a:p>
            <a:r>
              <a:rPr lang="ru-RU" sz="1400" dirty="0" smtClean="0">
                <a:solidFill>
                  <a:srgbClr val="336699"/>
                </a:solidFill>
                <a:latin typeface="Tahoma" pitchFamily="34" charset="0"/>
              </a:rPr>
              <a:t>(37,9 </a:t>
            </a:r>
            <a:r>
              <a:rPr lang="ru-RU" sz="1400" dirty="0" err="1">
                <a:solidFill>
                  <a:srgbClr val="336699"/>
                </a:solidFill>
                <a:latin typeface="Tahoma" pitchFamily="34" charset="0"/>
              </a:rPr>
              <a:t>млн.рублей</a:t>
            </a:r>
            <a:r>
              <a:rPr lang="ru-RU" sz="1400" dirty="0">
                <a:solidFill>
                  <a:srgbClr val="336699"/>
                </a:solidFill>
                <a:latin typeface="Tahoma" pitchFamily="34" charset="0"/>
              </a:rPr>
              <a:t>)</a:t>
            </a:r>
          </a:p>
        </p:txBody>
      </p:sp>
      <p:graphicFrame>
        <p:nvGraphicFramePr>
          <p:cNvPr id="2" name="Object 7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777011"/>
              </p:ext>
            </p:extLst>
          </p:nvPr>
        </p:nvGraphicFramePr>
        <p:xfrm>
          <a:off x="3614738" y="4371975"/>
          <a:ext cx="5191125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90" name="Rectangle 74"/>
          <p:cNvSpPr>
            <a:spLocks noChangeArrowheads="1"/>
          </p:cNvSpPr>
          <p:nvPr/>
        </p:nvSpPr>
        <p:spPr bwMode="auto">
          <a:xfrm>
            <a:off x="250825" y="1196975"/>
            <a:ext cx="48099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3366"/>
                </a:solidFill>
              </a:rPr>
              <a:t>Всего расходов в </a:t>
            </a:r>
            <a:r>
              <a:rPr lang="ru-RU" sz="1600" b="1" dirty="0" smtClean="0">
                <a:solidFill>
                  <a:srgbClr val="003366"/>
                </a:solidFill>
              </a:rPr>
              <a:t>2024 </a:t>
            </a:r>
            <a:r>
              <a:rPr lang="ru-RU" sz="1600" b="1" dirty="0">
                <a:solidFill>
                  <a:srgbClr val="003366"/>
                </a:solidFill>
              </a:rPr>
              <a:t>году </a:t>
            </a:r>
            <a:r>
              <a:rPr lang="ru-RU" sz="1600" b="1" dirty="0" smtClean="0">
                <a:solidFill>
                  <a:srgbClr val="003366"/>
                </a:solidFill>
              </a:rPr>
              <a:t>386,9 </a:t>
            </a:r>
            <a:r>
              <a:rPr lang="ru-RU" sz="1600" b="1" dirty="0" err="1">
                <a:solidFill>
                  <a:srgbClr val="003366"/>
                </a:solidFill>
              </a:rPr>
              <a:t>млн.рублей</a:t>
            </a:r>
            <a:endParaRPr lang="ru-RU" sz="1600" b="1" dirty="0">
              <a:solidFill>
                <a:srgbClr val="003366"/>
              </a:solidFill>
            </a:endParaRPr>
          </a:p>
        </p:txBody>
      </p:sp>
      <p:sp>
        <p:nvSpPr>
          <p:cNvPr id="20491" name="Rectangle 75"/>
          <p:cNvSpPr>
            <a:spLocks noChangeArrowheads="1"/>
          </p:cNvSpPr>
          <p:nvPr/>
        </p:nvSpPr>
        <p:spPr bwMode="auto">
          <a:xfrm>
            <a:off x="5508625" y="1268413"/>
            <a:ext cx="29368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6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Охрана семьи и детства </a:t>
            </a:r>
          </a:p>
          <a:p>
            <a:endParaRPr lang="ru-RU" sz="1600">
              <a:solidFill>
                <a:srgbClr val="4D4D4D"/>
              </a:solidFill>
            </a:endParaRPr>
          </a:p>
          <a:p>
            <a:endParaRPr lang="ru-RU" sz="1000">
              <a:solidFill>
                <a:srgbClr val="4D4D4D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Социальное обеспечение населения</a:t>
            </a:r>
          </a:p>
          <a:p>
            <a:endParaRPr lang="ru-RU" sz="1600">
              <a:solidFill>
                <a:schemeClr val="bg1"/>
              </a:solidFill>
            </a:endParaRPr>
          </a:p>
          <a:p>
            <a:endParaRPr lang="ru-RU" sz="10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Социальное обслуживание населения</a:t>
            </a:r>
            <a:r>
              <a:rPr lang="ru-RU" sz="1200"/>
              <a:t> </a:t>
            </a:r>
          </a:p>
          <a:p>
            <a:endParaRPr lang="ru-RU" sz="2000"/>
          </a:p>
          <a:p>
            <a:r>
              <a:rPr lang="ru-RU" sz="1200">
                <a:solidFill>
                  <a:schemeClr val="bg1"/>
                </a:solidFill>
              </a:rPr>
              <a:t>Другие вопросы в области социальной политики</a:t>
            </a:r>
          </a:p>
          <a:p>
            <a:endParaRPr lang="ru-RU" sz="1000">
              <a:solidFill>
                <a:schemeClr val="bg1"/>
              </a:solidFill>
            </a:endParaRPr>
          </a:p>
          <a:p>
            <a:endParaRPr lang="ru-RU" sz="1000">
              <a:solidFill>
                <a:schemeClr val="bg1"/>
              </a:solidFill>
            </a:endParaRPr>
          </a:p>
          <a:p>
            <a:r>
              <a:rPr lang="ru-RU" sz="1200">
                <a:solidFill>
                  <a:schemeClr val="bg1"/>
                </a:solidFill>
              </a:rPr>
              <a:t>Пенсионное обеспечение</a:t>
            </a:r>
          </a:p>
        </p:txBody>
      </p:sp>
      <p:pic>
        <p:nvPicPr>
          <p:cNvPr id="20492" name="Picture 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3563938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77"/>
          <p:cNvPicPr>
            <a:picLocks noChangeAspect="1" noChangeArrowheads="1"/>
          </p:cNvPicPr>
          <p:nvPr/>
        </p:nvPicPr>
        <p:blipFill>
          <a:blip r:embed="rId4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492375"/>
            <a:ext cx="35083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4" name="Picture 78"/>
          <p:cNvPicPr>
            <a:picLocks noChangeAspect="1" noChangeArrowheads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5" name="Picture 79"/>
          <p:cNvPicPr>
            <a:picLocks noChangeAspect="1" noChangeArrowheads="1"/>
          </p:cNvPicPr>
          <p:nvPr/>
        </p:nvPicPr>
        <p:blipFill>
          <a:blip r:embed="rId6" cstate="print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16113"/>
            <a:ext cx="360363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6" name="Picture 80"/>
          <p:cNvPicPr>
            <a:picLocks noChangeAspect="1" noChangeArrowheads="1"/>
          </p:cNvPicPr>
          <p:nvPr/>
        </p:nvPicPr>
        <p:blipFill>
          <a:blip r:embed="rId7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492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7" name="Picture 81"/>
          <p:cNvPicPr>
            <a:picLocks noChangeAspect="1" noChangeArrowheads="1"/>
          </p:cNvPicPr>
          <p:nvPr/>
        </p:nvPicPr>
        <p:blipFill>
          <a:blip r:embed="rId8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587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8" name="AutoShape 88"/>
          <p:cNvSpPr>
            <a:spLocks noChangeArrowheads="1"/>
          </p:cNvSpPr>
          <p:nvPr/>
        </p:nvSpPr>
        <p:spPr bwMode="auto">
          <a:xfrm rot="-5400000">
            <a:off x="286544" y="18105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AutoShape 89"/>
          <p:cNvSpPr>
            <a:spLocks noChangeArrowheads="1"/>
          </p:cNvSpPr>
          <p:nvPr/>
        </p:nvSpPr>
        <p:spPr bwMode="auto">
          <a:xfrm rot="-5400000">
            <a:off x="286544" y="26741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AutoShape 90"/>
          <p:cNvSpPr>
            <a:spLocks noChangeArrowheads="1"/>
          </p:cNvSpPr>
          <p:nvPr/>
        </p:nvSpPr>
        <p:spPr bwMode="auto">
          <a:xfrm rot="-5400000">
            <a:off x="286544" y="3537744"/>
            <a:ext cx="361950" cy="287338"/>
          </a:xfrm>
          <a:prstGeom prst="flowChartMagneticDrum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1" name="Rectangle 94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13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6604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4"/>
          <p:cNvSpPr>
            <a:spLocks noChangeArrowheads="1"/>
          </p:cNvSpPr>
          <p:nvPr/>
        </p:nvSpPr>
        <p:spPr bwMode="auto">
          <a:xfrm>
            <a:off x="2192266" y="3861048"/>
            <a:ext cx="1780306" cy="1157941"/>
          </a:xfrm>
          <a:prstGeom prst="flowChartMagneticDisk">
            <a:avLst/>
          </a:prstGeom>
          <a:solidFill>
            <a:srgbClr val="49B182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CCFFFF"/>
                </a:solidFill>
                <a:latin typeface="Tahoma" pitchFamily="34" charset="0"/>
              </a:rPr>
              <a:t>0,4 </a:t>
            </a:r>
            <a:endParaRPr lang="ru-RU" sz="1600" b="1" dirty="0">
              <a:solidFill>
                <a:srgbClr val="CCFFFF"/>
              </a:solidFill>
              <a:latin typeface="Tahoma" pitchFamily="34" charset="0"/>
            </a:endParaRPr>
          </a:p>
          <a:p>
            <a:pPr algn="ctr"/>
            <a:r>
              <a:rPr lang="ru-RU" sz="1600" b="1" dirty="0" err="1">
                <a:solidFill>
                  <a:srgbClr val="CCFFFF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CCFFFF"/>
              </a:solidFill>
              <a:latin typeface="Tahoma" pitchFamily="34" charset="0"/>
            </a:endParaRPr>
          </a:p>
        </p:txBody>
      </p:sp>
      <p:sp>
        <p:nvSpPr>
          <p:cNvPr id="21508" name="AutoShape 13"/>
          <p:cNvSpPr>
            <a:spLocks noChangeArrowheads="1"/>
          </p:cNvSpPr>
          <p:nvPr/>
        </p:nvSpPr>
        <p:spPr bwMode="auto">
          <a:xfrm>
            <a:off x="5146675" y="3717032"/>
            <a:ext cx="1657350" cy="1301958"/>
          </a:xfrm>
          <a:prstGeom prst="flowChartMagneticDisk">
            <a:avLst/>
          </a:prstGeom>
          <a:solidFill>
            <a:srgbClr val="558EC7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CCFFCC"/>
                </a:solidFill>
                <a:latin typeface="Tahoma" pitchFamily="34" charset="0"/>
              </a:rPr>
              <a:t>0,5 </a:t>
            </a:r>
          </a:p>
          <a:p>
            <a:pPr algn="ctr"/>
            <a:r>
              <a:rPr lang="ru-RU" sz="1600" b="1" dirty="0" err="1">
                <a:solidFill>
                  <a:srgbClr val="CCFFCC"/>
                </a:solidFill>
                <a:latin typeface="Tahoma" pitchFamily="34" charset="0"/>
              </a:rPr>
              <a:t>млн.рублей</a:t>
            </a:r>
            <a:endParaRPr lang="ru-RU" sz="1600" b="1" dirty="0">
              <a:solidFill>
                <a:srgbClr val="CCFFCC"/>
              </a:solidFill>
              <a:latin typeface="Tahoma" pitchFamily="34" charset="0"/>
            </a:endParaRPr>
          </a:p>
        </p:txBody>
      </p:sp>
      <p:sp>
        <p:nvSpPr>
          <p:cNvPr id="21509" name="AutoShape 17"/>
          <p:cNvSpPr>
            <a:spLocks noChangeArrowheads="1"/>
          </p:cNvSpPr>
          <p:nvPr/>
        </p:nvSpPr>
        <p:spPr bwMode="auto">
          <a:xfrm>
            <a:off x="2192266" y="1340768"/>
            <a:ext cx="4612553" cy="2016224"/>
          </a:xfrm>
          <a:prstGeom prst="downArrowCallout">
            <a:avLst>
              <a:gd name="adj1" fmla="val 27755"/>
              <a:gd name="adj2" fmla="val 27755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719137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Объем расходов на обслуживание </a:t>
            </a:r>
            <a:b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</a:br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муниципального долга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323850" y="5589588"/>
            <a:ext cx="8496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Расходы на обслуживание муниципального долга </a:t>
            </a:r>
            <a:r>
              <a:rPr lang="ru-RU" sz="1400" u="sng">
                <a:solidFill>
                  <a:srgbClr val="003366"/>
                </a:solidFill>
                <a:latin typeface="Tahoma" pitchFamily="34" charset="0"/>
              </a:rPr>
              <a:t>соответствуют требованиям </a:t>
            </a:r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статьи 111 Бюджетного кодекса Российской Федерации – </a:t>
            </a:r>
            <a:r>
              <a:rPr lang="ru-RU" sz="1400" u="sng">
                <a:solidFill>
                  <a:srgbClr val="003366"/>
                </a:solidFill>
                <a:latin typeface="Tahoma" pitchFamily="34" charset="0"/>
              </a:rPr>
              <a:t>не более 15% </a:t>
            </a:r>
            <a:r>
              <a:rPr lang="ru-RU" sz="1400">
                <a:solidFill>
                  <a:srgbClr val="003366"/>
                </a:solidFill>
                <a:latin typeface="Tahoma" pitchFamily="34" charset="0"/>
              </a:rPr>
              <a:t>к расходам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5149057" y="5084763"/>
            <a:ext cx="1655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3366"/>
                </a:solidFill>
              </a:rPr>
              <a:t>Факт </a:t>
            </a:r>
            <a:r>
              <a:rPr lang="ru-RU" sz="1400" b="1" dirty="0" smtClean="0">
                <a:solidFill>
                  <a:srgbClr val="003366"/>
                </a:solidFill>
              </a:rPr>
              <a:t>2024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2217218" y="5084763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3366"/>
                </a:solidFill>
              </a:rPr>
              <a:t>Факт </a:t>
            </a:r>
            <a:r>
              <a:rPr lang="ru-RU" sz="1400" b="1" dirty="0" smtClean="0">
                <a:solidFill>
                  <a:srgbClr val="003366"/>
                </a:solidFill>
              </a:rPr>
              <a:t>2023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21518" name="Rectangle 22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0000"/>
                </a:solidFill>
              </a:rPr>
              <a:t>14</a:t>
            </a:r>
            <a:endParaRPr lang="en-US" sz="900" b="1" dirty="0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99" y="1412378"/>
            <a:ext cx="2931839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2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1715" b="7135"/>
          <a:stretch>
            <a:fillRect/>
          </a:stretch>
        </p:blipFill>
        <p:spPr bwMode="auto">
          <a:xfrm>
            <a:off x="0" y="1628775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294" name="Group 76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62296589"/>
              </p:ext>
            </p:extLst>
          </p:nvPr>
        </p:nvGraphicFramePr>
        <p:xfrm>
          <a:off x="323850" y="836613"/>
          <a:ext cx="8496300" cy="5688014"/>
        </p:xfrm>
        <a:graphic>
          <a:graphicData uri="http://schemas.openxmlformats.org/drawingml/2006/table">
            <a:tbl>
              <a:tblPr/>
              <a:tblGrid>
                <a:gridCol w="3465513"/>
                <a:gridCol w="1524000"/>
                <a:gridCol w="1828800"/>
                <a:gridCol w="1677987"/>
              </a:tblGrid>
              <a:tr h="906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муниципальных программ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Предусмотрено в бюджете, млн.рублей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Профинансировано средств из бюджета, млн.рублей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Исполнение финансирования,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39541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Муниципальные программы, направленные на развитие человеческого потенциала и достижение высокого уровня качества жизни населения: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2050,8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2044,8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99,7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поддержка граждан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г.Заречном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Пензенской области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86,9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культуры и молодежной политики в городе Заречном Пензенской области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физической культуры и спорта в городе Заречном Пензенской области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Развития образования в городе Заречном Пензенской области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14379" name="Rectangle 765"/>
          <p:cNvSpPr>
            <a:spLocks noChangeArrowheads="1"/>
          </p:cNvSpPr>
          <p:nvPr/>
        </p:nvSpPr>
        <p:spPr bwMode="auto">
          <a:xfrm>
            <a:off x="323850" y="115888"/>
            <a:ext cx="84963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b="1" dirty="0">
                <a:solidFill>
                  <a:srgbClr val="003366"/>
                </a:solidFill>
              </a:rPr>
              <a:t>Расходы бюджета на реализацию муниципальных программ </a:t>
            </a:r>
            <a:br>
              <a:rPr lang="ru-RU" b="1" dirty="0">
                <a:solidFill>
                  <a:srgbClr val="003366"/>
                </a:solidFill>
              </a:rPr>
            </a:br>
            <a:r>
              <a:rPr lang="ru-RU" b="1" dirty="0">
                <a:solidFill>
                  <a:srgbClr val="003366"/>
                </a:solidFill>
              </a:rPr>
              <a:t>в </a:t>
            </a:r>
            <a:r>
              <a:rPr lang="ru-RU" b="1" dirty="0" smtClean="0">
                <a:solidFill>
                  <a:srgbClr val="003366"/>
                </a:solidFill>
              </a:rPr>
              <a:t>2024 </a:t>
            </a:r>
            <a:r>
              <a:rPr lang="ru-RU" b="1" dirty="0">
                <a:solidFill>
                  <a:srgbClr val="003366"/>
                </a:solidFill>
              </a:rPr>
              <a:t>году (часть 1)</a:t>
            </a:r>
          </a:p>
        </p:txBody>
      </p:sp>
      <p:sp>
        <p:nvSpPr>
          <p:cNvPr id="14380" name="Rectangle 767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15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7350" r="4948" b="8400"/>
          <a:stretch>
            <a:fillRect/>
          </a:stretch>
        </p:blipFill>
        <p:spPr bwMode="auto">
          <a:xfrm>
            <a:off x="0" y="1628775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04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496300" cy="649287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3366"/>
                </a:solidFill>
              </a:rPr>
              <a:t>Расходы бюджета на реализацию муниципальных программ </a:t>
            </a:r>
            <a:br>
              <a:rPr lang="ru-RU" sz="1800" b="1" dirty="0" smtClean="0">
                <a:solidFill>
                  <a:srgbClr val="003366"/>
                </a:solidFill>
              </a:rPr>
            </a:br>
            <a:r>
              <a:rPr lang="ru-RU" sz="1800" b="1" dirty="0" smtClean="0">
                <a:solidFill>
                  <a:srgbClr val="003366"/>
                </a:solidFill>
              </a:rPr>
              <a:t>в 2024 году (часть 2)</a:t>
            </a:r>
          </a:p>
        </p:txBody>
      </p:sp>
      <p:graphicFrame>
        <p:nvGraphicFramePr>
          <p:cNvPr id="24784" name="Group 20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86089277"/>
              </p:ext>
            </p:extLst>
          </p:nvPr>
        </p:nvGraphicFramePr>
        <p:xfrm>
          <a:off x="323850" y="836613"/>
          <a:ext cx="8496300" cy="5688013"/>
        </p:xfrm>
        <a:graphic>
          <a:graphicData uri="http://schemas.openxmlformats.org/drawingml/2006/table">
            <a:tbl>
              <a:tblPr/>
              <a:tblGrid>
                <a:gridCol w="3467100"/>
                <a:gridCol w="1522413"/>
                <a:gridCol w="1830387"/>
                <a:gridCol w="1676400"/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муниципальных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программ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Предусмотрено в бюджете, млн.рублей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Профинансировано средств из бюджета, млн.рублей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Исполнение финансирования,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693862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Муниципальные программы, направленные на повышение темпов роста, обеспечение конкурентоспособности экономики  города, сбалансированное и  функциональное развитие бюджетной сферы: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124,9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124,8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Малое и среднее предпринимательство и поддержка индивидуальной предпринимательской инициативы в             г. Заречном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Обеспечение управления муниципальной собственностью города Заречного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Управление муниципальными финансами и муниципальным долгом закрытого административно-территориального образования г. Заречного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15399" name="Rectangle 205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16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6978" r="3180" b="10027"/>
          <a:stretch>
            <a:fillRect/>
          </a:stretch>
        </p:blipFill>
        <p:spPr bwMode="auto">
          <a:xfrm>
            <a:off x="0" y="2780928"/>
            <a:ext cx="91440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6198" r="1135" b="6335"/>
          <a:stretch>
            <a:fillRect/>
          </a:stretch>
        </p:blipFill>
        <p:spPr bwMode="auto">
          <a:xfrm>
            <a:off x="26584" y="1052736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321" name="Group 69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49549466"/>
              </p:ext>
            </p:extLst>
          </p:nvPr>
        </p:nvGraphicFramePr>
        <p:xfrm>
          <a:off x="241752" y="403966"/>
          <a:ext cx="8794744" cy="6441960"/>
        </p:xfrm>
        <a:graphic>
          <a:graphicData uri="http://schemas.openxmlformats.org/drawingml/2006/table">
            <a:tbl>
              <a:tblPr/>
              <a:tblGrid>
                <a:gridCol w="4393183"/>
                <a:gridCol w="1296144"/>
                <a:gridCol w="1656184"/>
                <a:gridCol w="1449233"/>
              </a:tblGrid>
              <a:tr h="57350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муниципальных программ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Предусмотрено в бюджете,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млн.рублей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Профинансировано средств из бюджета,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млн.рублей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Исполнение финансирования,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1745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Муниципальные программы, направленные на развитие территории, социальной и производственной инфраструктур: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452,5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449,3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,3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635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социальной и инженерной инфраструктуры в г. Заречном Пензенской области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155,6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153,3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98,5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24419">
                <a:tc>
                  <a:txBody>
                    <a:bodyPr/>
                    <a:lstStyle/>
                    <a:p>
                      <a:pPr marL="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Формирование современной городской среды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98,1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24419">
                <a:tc>
                  <a:txBody>
                    <a:bodyPr/>
                    <a:lstStyle/>
                    <a:p>
                      <a:pPr marL="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Городская среда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270,3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969105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Муниципальные программы, направленные на повышение эффективности муниципального управления, обеспечение безопасности жизнедеятельности, укрепление гражданского общества: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210,5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209,2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99,4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635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гражданского общества в г. Заречном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98,8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24419">
                <a:tc>
                  <a:txBody>
                    <a:bodyPr/>
                    <a:lstStyle/>
                    <a:p>
                      <a:pPr marL="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Безопасный город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441635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Профилактика правонарушений на территории                            г. Заречного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617458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Централизация обеспечивающих функций органов местного самоуправления и муниципальных учреждений г. Заречного Пензенской области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793281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Профилактика терроризма и экстремизма, минимизация и (или) ликвидация последствий проявлений терроризма и экстремизма на территории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г.Заречного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Пензенской области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0,3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24419">
                <a:tc>
                  <a:txBody>
                    <a:bodyPr/>
                    <a:lstStyle/>
                    <a:p>
                      <a:pPr marL="85725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на реализацию муниципальных программ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2838,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  <a:cs typeface="Arial" charset="0"/>
                        </a:rPr>
                        <a:t>2828,1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Arial" charset="0"/>
                        </a:rPr>
                        <a:t>99,6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6456" name="Rectangle 688"/>
          <p:cNvSpPr>
            <a:spLocks noChangeArrowheads="1"/>
          </p:cNvSpPr>
          <p:nvPr/>
        </p:nvSpPr>
        <p:spPr bwMode="auto">
          <a:xfrm>
            <a:off x="0" y="115888"/>
            <a:ext cx="90360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003366"/>
                </a:solidFill>
              </a:rPr>
              <a:t>Расходы бюджета на реализацию муниципальных программ в </a:t>
            </a:r>
            <a:r>
              <a:rPr lang="ru-RU" sz="1600" b="1" dirty="0" smtClean="0">
                <a:solidFill>
                  <a:srgbClr val="003366"/>
                </a:solidFill>
              </a:rPr>
              <a:t>2024 </a:t>
            </a:r>
            <a:r>
              <a:rPr lang="ru-RU" sz="1600" b="1" dirty="0">
                <a:solidFill>
                  <a:srgbClr val="003366"/>
                </a:solidFill>
              </a:rPr>
              <a:t>году (часть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auto">
          <a:xfrm rot="5400000">
            <a:off x="7922377" y="3621071"/>
            <a:ext cx="823572" cy="1224136"/>
          </a:xfrm>
          <a:prstGeom prst="downArrowCallout">
            <a:avLst>
              <a:gd name="adj1" fmla="val 52475"/>
              <a:gd name="adj2" fmla="val 47503"/>
              <a:gd name="adj3" fmla="val 16667"/>
              <a:gd name="adj4" fmla="val 7819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2656"/>
            <a:ext cx="8642350" cy="504056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14425D"/>
                </a:solidFill>
              </a:rPr>
              <a:t>Основные параметры исполнения бюджета </a:t>
            </a:r>
            <a:br>
              <a:rPr lang="ru-RU" sz="2200" b="1" dirty="0" smtClean="0">
                <a:solidFill>
                  <a:srgbClr val="14425D"/>
                </a:solidFill>
              </a:rPr>
            </a:br>
            <a:r>
              <a:rPr lang="ru-RU" sz="2200" b="1" dirty="0" smtClean="0">
                <a:solidFill>
                  <a:srgbClr val="14425D"/>
                </a:solidFill>
              </a:rPr>
              <a:t>в 2024 году, </a:t>
            </a:r>
            <a:r>
              <a:rPr lang="ru-RU" sz="2200" b="1" dirty="0" err="1" smtClean="0">
                <a:solidFill>
                  <a:srgbClr val="14425D"/>
                </a:solidFill>
              </a:rPr>
              <a:t>млн.рублей</a:t>
            </a:r>
            <a:endParaRPr lang="ru-RU" sz="2200" b="1" dirty="0" smtClean="0">
              <a:solidFill>
                <a:srgbClr val="14425D"/>
              </a:solidFill>
            </a:endParaRPr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 rot="5400000">
            <a:off x="7884370" y="2204862"/>
            <a:ext cx="792086" cy="1224138"/>
          </a:xfrm>
          <a:prstGeom prst="downArrowCallout">
            <a:avLst>
              <a:gd name="adj1" fmla="val 52475"/>
              <a:gd name="adj2" fmla="val 47503"/>
              <a:gd name="adj3" fmla="val 16667"/>
              <a:gd name="adj4" fmla="val 7819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7902623" y="2516849"/>
            <a:ext cx="104360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Дефицит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-33,7 </a:t>
            </a:r>
          </a:p>
          <a:p>
            <a:pPr algn="ctr"/>
            <a:r>
              <a:rPr lang="ru-RU" sz="1100" b="1" dirty="0" err="1" smtClean="0">
                <a:solidFill>
                  <a:schemeClr val="bg1"/>
                </a:solidFill>
              </a:rPr>
              <a:t>млн.рублей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2</a:t>
            </a:r>
            <a:endParaRPr lang="en-US" sz="900" b="1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902624" y="3933057"/>
            <a:ext cx="104360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Дефицит </a:t>
            </a:r>
            <a:endParaRPr lang="ru-RU" sz="11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-52,7 </a:t>
            </a:r>
          </a:p>
          <a:p>
            <a:pPr algn="ctr"/>
            <a:r>
              <a:rPr lang="ru-RU" sz="1100" b="1" dirty="0" err="1" smtClean="0">
                <a:solidFill>
                  <a:schemeClr val="bg1"/>
                </a:solidFill>
              </a:rPr>
              <a:t>млн.рублей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080396"/>
              </p:ext>
            </p:extLst>
          </p:nvPr>
        </p:nvGraphicFramePr>
        <p:xfrm>
          <a:off x="457200" y="1600200"/>
          <a:ext cx="721114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581733"/>
              </p:ext>
            </p:extLst>
          </p:nvPr>
        </p:nvGraphicFramePr>
        <p:xfrm>
          <a:off x="374650" y="1103313"/>
          <a:ext cx="8477250" cy="483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260350"/>
            <a:ext cx="90360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003366"/>
                </a:solidFill>
                <a:latin typeface="Tahoma" pitchFamily="34" charset="0"/>
              </a:rPr>
              <a:t>Динамика и структура доходов бюджета, </a:t>
            </a:r>
            <a:r>
              <a:rPr lang="ru-RU" sz="2200" b="1" dirty="0" err="1">
                <a:solidFill>
                  <a:srgbClr val="003366"/>
                </a:solidFill>
                <a:latin typeface="Tahoma" pitchFamily="34" charset="0"/>
              </a:rPr>
              <a:t>млн.рублей</a:t>
            </a:r>
            <a:endParaRPr lang="ru-RU" sz="2200" b="1" dirty="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3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9940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602447"/>
              </p:ext>
            </p:extLst>
          </p:nvPr>
        </p:nvGraphicFramePr>
        <p:xfrm>
          <a:off x="4380641" y="1449977"/>
          <a:ext cx="4606925" cy="416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389656"/>
              </p:ext>
            </p:extLst>
          </p:nvPr>
        </p:nvGraphicFramePr>
        <p:xfrm>
          <a:off x="75257" y="1556792"/>
          <a:ext cx="4602460" cy="394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417512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3366"/>
                </a:solidFill>
                <a:latin typeface="Tahoma" pitchFamily="34" charset="0"/>
              </a:rPr>
              <a:t>Структура налоговых доходов в динамике, млн.рублей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1476375" y="2997200"/>
            <a:ext cx="18002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612,0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5940425" y="3068638"/>
            <a:ext cx="15843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760,</a:t>
            </a:r>
            <a:r>
              <a:rPr lang="en-US" sz="2800" b="1" dirty="0">
                <a:solidFill>
                  <a:srgbClr val="4D4D4D"/>
                </a:solidFill>
                <a:latin typeface="Tahoma" pitchFamily="34" charset="0"/>
              </a:rPr>
              <a:t>0</a:t>
            </a:r>
            <a:r>
              <a:rPr lang="ru-RU" sz="2000" dirty="0">
                <a:solidFill>
                  <a:srgbClr val="4D4D4D"/>
                </a:solidFill>
                <a:latin typeface="Tahoma" pitchFamily="34" charset="0"/>
              </a:rPr>
              <a:t> </a:t>
            </a:r>
            <a:br>
              <a:rPr lang="ru-RU" sz="2000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1116013" y="5589588"/>
            <a:ext cx="302418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 dirty="0">
                <a:solidFill>
                  <a:srgbClr val="4D4D4D"/>
                </a:solidFill>
                <a:latin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1116013" y="6092825"/>
            <a:ext cx="26638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Налоги на имущество</a:t>
            </a:r>
          </a:p>
        </p:txBody>
      </p:sp>
      <p:sp>
        <p:nvSpPr>
          <p:cNvPr id="9225" name="Rectangle 14"/>
          <p:cNvSpPr>
            <a:spLocks noChangeArrowheads="1"/>
          </p:cNvSpPr>
          <p:nvPr/>
        </p:nvSpPr>
        <p:spPr bwMode="auto">
          <a:xfrm>
            <a:off x="7524750" y="5589588"/>
            <a:ext cx="865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Акцизы</a:t>
            </a:r>
          </a:p>
        </p:txBody>
      </p:sp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4356100" y="5589588"/>
            <a:ext cx="3024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 dirty="0">
                <a:solidFill>
                  <a:srgbClr val="4D4D4D"/>
                </a:solidFill>
                <a:latin typeface="Tahoma" pitchFamily="34" charset="0"/>
              </a:rPr>
              <a:t>Специальные налоговые режимы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4356100" y="6092825"/>
            <a:ext cx="2952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200" b="1">
                <a:solidFill>
                  <a:srgbClr val="4D4D4D"/>
                </a:solidFill>
                <a:latin typeface="Tahoma" pitchFamily="34" charset="0"/>
              </a:rPr>
              <a:t>Государственная пошлина</a:t>
            </a:r>
          </a:p>
        </p:txBody>
      </p:sp>
      <p:sp>
        <p:nvSpPr>
          <p:cNvPr id="9228" name="Oval 17"/>
          <p:cNvSpPr>
            <a:spLocks noChangeArrowheads="1"/>
          </p:cNvSpPr>
          <p:nvPr/>
        </p:nvSpPr>
        <p:spPr bwMode="auto">
          <a:xfrm>
            <a:off x="900113" y="5589588"/>
            <a:ext cx="215900" cy="2159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Oval 18"/>
          <p:cNvSpPr>
            <a:spLocks noChangeArrowheads="1"/>
          </p:cNvSpPr>
          <p:nvPr/>
        </p:nvSpPr>
        <p:spPr bwMode="auto">
          <a:xfrm>
            <a:off x="900113" y="6092825"/>
            <a:ext cx="215900" cy="2159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Oval 19"/>
          <p:cNvSpPr>
            <a:spLocks noChangeArrowheads="1"/>
          </p:cNvSpPr>
          <p:nvPr/>
        </p:nvSpPr>
        <p:spPr bwMode="auto">
          <a:xfrm>
            <a:off x="7308850" y="5589588"/>
            <a:ext cx="215900" cy="2143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Oval 20"/>
          <p:cNvSpPr>
            <a:spLocks noChangeArrowheads="1"/>
          </p:cNvSpPr>
          <p:nvPr/>
        </p:nvSpPr>
        <p:spPr bwMode="auto">
          <a:xfrm>
            <a:off x="4140200" y="5589588"/>
            <a:ext cx="215900" cy="214312"/>
          </a:xfrm>
          <a:prstGeom prst="ellipse">
            <a:avLst/>
          </a:prstGeom>
          <a:solidFill>
            <a:srgbClr val="666699"/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Oval 21"/>
          <p:cNvSpPr>
            <a:spLocks noChangeArrowheads="1"/>
          </p:cNvSpPr>
          <p:nvPr/>
        </p:nvSpPr>
        <p:spPr bwMode="auto">
          <a:xfrm>
            <a:off x="4140200" y="6092825"/>
            <a:ext cx="215900" cy="214313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Rectangle 23"/>
          <p:cNvSpPr>
            <a:spLocks noChangeArrowheads="1"/>
          </p:cNvSpPr>
          <p:nvPr/>
        </p:nvSpPr>
        <p:spPr bwMode="auto">
          <a:xfrm>
            <a:off x="250825" y="1196975"/>
            <a:ext cx="12954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</a:rPr>
              <a:t>2023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9234" name="Rectangle 24"/>
          <p:cNvSpPr>
            <a:spLocks noChangeArrowheads="1"/>
          </p:cNvSpPr>
          <p:nvPr/>
        </p:nvSpPr>
        <p:spPr bwMode="auto">
          <a:xfrm>
            <a:off x="7667625" y="1196975"/>
            <a:ext cx="12954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</a:rPr>
              <a:t>2024 </a:t>
            </a:r>
            <a:r>
              <a:rPr lang="ru-RU" sz="1400" b="1" dirty="0">
                <a:solidFill>
                  <a:srgbClr val="003366"/>
                </a:solidFill>
              </a:rPr>
              <a:t>год</a:t>
            </a:r>
          </a:p>
        </p:txBody>
      </p:sp>
      <p:sp>
        <p:nvSpPr>
          <p:cNvPr id="9235" name="Rectangle 29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4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6674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3366"/>
                </a:solidFill>
                <a:latin typeface="Tahoma" pitchFamily="34" charset="0"/>
              </a:rPr>
              <a:t>Структура неналоговых доходов в динамике, млн.рублей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5938176"/>
              </p:ext>
            </p:extLst>
          </p:nvPr>
        </p:nvGraphicFramePr>
        <p:xfrm>
          <a:off x="519113" y="887413"/>
          <a:ext cx="4532312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0448271"/>
              </p:ext>
            </p:extLst>
          </p:nvPr>
        </p:nvGraphicFramePr>
        <p:xfrm>
          <a:off x="4335463" y="887413"/>
          <a:ext cx="4649787" cy="355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827088" y="5084763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>
            <a:off x="827088" y="5516563"/>
            <a:ext cx="215900" cy="215900"/>
          </a:xfrm>
          <a:prstGeom prst="ellipse">
            <a:avLst/>
          </a:prstGeom>
          <a:solidFill>
            <a:srgbClr val="666699"/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10"/>
          <p:cNvSpPr>
            <a:spLocks noChangeArrowheads="1"/>
          </p:cNvSpPr>
          <p:nvPr/>
        </p:nvSpPr>
        <p:spPr bwMode="auto">
          <a:xfrm>
            <a:off x="827088" y="6021388"/>
            <a:ext cx="215900" cy="2159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11"/>
          <p:cNvSpPr>
            <a:spLocks noChangeArrowheads="1"/>
          </p:cNvSpPr>
          <p:nvPr/>
        </p:nvSpPr>
        <p:spPr bwMode="auto">
          <a:xfrm>
            <a:off x="5508625" y="5516563"/>
            <a:ext cx="215900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12"/>
          <p:cNvSpPr>
            <a:spLocks noChangeArrowheads="1"/>
          </p:cNvSpPr>
          <p:nvPr/>
        </p:nvSpPr>
        <p:spPr bwMode="auto">
          <a:xfrm>
            <a:off x="5508625" y="5084763"/>
            <a:ext cx="215900" cy="2159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CCCCFF"/>
              </a:solidFill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1116013" y="5445125"/>
            <a:ext cx="33559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rgbClr val="4D4D4D"/>
                </a:solidFill>
              </a:rPr>
              <a:t>Доходы от использования имущества</a:t>
            </a: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1116013" y="5013325"/>
            <a:ext cx="18367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>
                <a:solidFill>
                  <a:srgbClr val="4D4D4D"/>
                </a:solidFill>
              </a:rPr>
              <a:t>Доходы от продажи</a:t>
            </a:r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1116013" y="5961063"/>
            <a:ext cx="50228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>
                <a:solidFill>
                  <a:srgbClr val="4D4D4D"/>
                </a:solidFill>
              </a:rPr>
              <a:t>Доходы от оказания платных услуг и компенсации затрат</a:t>
            </a:r>
            <a:r>
              <a:rPr lang="ru-RU" sz="130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5795963" y="5456238"/>
            <a:ext cx="25971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300" b="1">
                <a:solidFill>
                  <a:srgbClr val="4D4D4D"/>
                </a:solidFill>
              </a:rPr>
              <a:t>Другие неналоговые доходы</a:t>
            </a:r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5795963" y="5013325"/>
            <a:ext cx="965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4D4D4D"/>
                </a:solidFill>
              </a:rPr>
              <a:t>Штрафы</a:t>
            </a: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1547813" y="2420938"/>
            <a:ext cx="18716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68,8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5795963" y="2420938"/>
            <a:ext cx="1871662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78,8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5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17516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20725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003366"/>
                </a:solidFill>
                <a:latin typeface="Tahoma" pitchFamily="34" charset="0"/>
              </a:rPr>
              <a:t>Структура безвозмездных поступлений в динамике, </a:t>
            </a:r>
            <a:r>
              <a:rPr lang="ru-RU" sz="2200" b="1" dirty="0" err="1" smtClean="0">
                <a:solidFill>
                  <a:srgbClr val="003366"/>
                </a:solidFill>
                <a:latin typeface="Tahoma" pitchFamily="34" charset="0"/>
              </a:rPr>
              <a:t>млн.рублей</a:t>
            </a:r>
            <a:endParaRPr lang="ru-RU" sz="2200" b="1" dirty="0" smtClean="0">
              <a:solidFill>
                <a:srgbClr val="003366"/>
              </a:solidFill>
              <a:latin typeface="Tahoma" pitchFamily="34" charset="0"/>
            </a:endParaRP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4750842"/>
              </p:ext>
            </p:extLst>
          </p:nvPr>
        </p:nvGraphicFramePr>
        <p:xfrm>
          <a:off x="4349750" y="1112838"/>
          <a:ext cx="4765675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8757905"/>
              </p:ext>
            </p:extLst>
          </p:nvPr>
        </p:nvGraphicFramePr>
        <p:xfrm>
          <a:off x="158750" y="1052513"/>
          <a:ext cx="4325938" cy="381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9" name="Oval 15"/>
          <p:cNvSpPr>
            <a:spLocks noChangeArrowheads="1"/>
          </p:cNvSpPr>
          <p:nvPr/>
        </p:nvSpPr>
        <p:spPr bwMode="auto">
          <a:xfrm>
            <a:off x="468313" y="5661025"/>
            <a:ext cx="215900" cy="215900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16"/>
          <p:cNvSpPr>
            <a:spLocks noChangeArrowheads="1"/>
          </p:cNvSpPr>
          <p:nvPr/>
        </p:nvSpPr>
        <p:spPr bwMode="auto">
          <a:xfrm>
            <a:off x="706424" y="5603764"/>
            <a:ext cx="504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Другие безвозмездные поступления (субвенции, иные межбюджетные трансферты, возвраты прошлых лет)</a:t>
            </a:r>
          </a:p>
        </p:txBody>
      </p:sp>
      <p:sp>
        <p:nvSpPr>
          <p:cNvPr id="11271" name="Oval 17"/>
          <p:cNvSpPr>
            <a:spLocks noChangeArrowheads="1"/>
          </p:cNvSpPr>
          <p:nvPr/>
        </p:nvSpPr>
        <p:spPr bwMode="auto">
          <a:xfrm>
            <a:off x="468313" y="5229225"/>
            <a:ext cx="215900" cy="215900"/>
          </a:xfrm>
          <a:prstGeom prst="ellipse">
            <a:avLst/>
          </a:prstGeom>
          <a:solidFill>
            <a:srgbClr val="3366CC"/>
          </a:solidFill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18"/>
          <p:cNvSpPr>
            <a:spLocks noChangeArrowheads="1"/>
          </p:cNvSpPr>
          <p:nvPr/>
        </p:nvSpPr>
        <p:spPr bwMode="auto">
          <a:xfrm>
            <a:off x="684213" y="5157788"/>
            <a:ext cx="4883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Дотации, связанные с особым режимом функционирования ЗАТО</a:t>
            </a:r>
          </a:p>
        </p:txBody>
      </p:sp>
      <p:sp>
        <p:nvSpPr>
          <p:cNvPr id="11273" name="Oval 19"/>
          <p:cNvSpPr>
            <a:spLocks noChangeArrowheads="1"/>
          </p:cNvSpPr>
          <p:nvPr/>
        </p:nvSpPr>
        <p:spPr bwMode="auto">
          <a:xfrm>
            <a:off x="468313" y="6165850"/>
            <a:ext cx="215900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20"/>
          <p:cNvSpPr>
            <a:spLocks noChangeArrowheads="1"/>
          </p:cNvSpPr>
          <p:nvPr/>
        </p:nvSpPr>
        <p:spPr bwMode="auto">
          <a:xfrm>
            <a:off x="684213" y="6092825"/>
            <a:ext cx="4751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4D4D4D"/>
                </a:solidFill>
              </a:rPr>
              <a:t>Субсидии (средства, поступающие в бюджет города на условиях софинансирования)</a:t>
            </a:r>
          </a:p>
        </p:txBody>
      </p:sp>
      <p:sp>
        <p:nvSpPr>
          <p:cNvPr id="11275" name="Oval 21"/>
          <p:cNvSpPr>
            <a:spLocks noChangeArrowheads="1"/>
          </p:cNvSpPr>
          <p:nvPr/>
        </p:nvSpPr>
        <p:spPr bwMode="auto">
          <a:xfrm>
            <a:off x="5724525" y="5373688"/>
            <a:ext cx="215900" cy="2159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22"/>
          <p:cNvSpPr>
            <a:spLocks noChangeArrowheads="1"/>
          </p:cNvSpPr>
          <p:nvPr/>
        </p:nvSpPr>
        <p:spPr bwMode="auto">
          <a:xfrm>
            <a:off x="5724525" y="6092825"/>
            <a:ext cx="215900" cy="215900"/>
          </a:xfrm>
          <a:prstGeom prst="ellipse">
            <a:avLst/>
          </a:prstGeom>
          <a:solidFill>
            <a:srgbClr val="808000"/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Rectangle 23"/>
          <p:cNvSpPr>
            <a:spLocks noChangeArrowheads="1"/>
          </p:cNvSpPr>
          <p:nvPr/>
        </p:nvSpPr>
        <p:spPr bwMode="auto">
          <a:xfrm>
            <a:off x="5940425" y="5229225"/>
            <a:ext cx="302418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</a:rPr>
              <a:t>Дотации на поддержку мер по обеспечению сбалансированности бюджета</a:t>
            </a:r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5940425" y="6021388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>
                <a:solidFill>
                  <a:srgbClr val="4D4D4D"/>
                </a:solidFill>
              </a:rPr>
              <a:t>Прочие дотации бюджетам городских округов</a:t>
            </a:r>
          </a:p>
        </p:txBody>
      </p:sp>
      <p:sp>
        <p:nvSpPr>
          <p:cNvPr id="11279" name="Rectangle 30"/>
          <p:cNvSpPr>
            <a:spLocks noChangeArrowheads="1"/>
          </p:cNvSpPr>
          <p:nvPr/>
        </p:nvSpPr>
        <p:spPr bwMode="auto">
          <a:xfrm>
            <a:off x="5867400" y="2781300"/>
            <a:ext cx="18732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2077,</a:t>
            </a:r>
            <a:r>
              <a:rPr lang="en-US" sz="2800" b="1" dirty="0" smtClean="0">
                <a:solidFill>
                  <a:srgbClr val="4D4D4D"/>
                </a:solidFill>
                <a:latin typeface="Tahoma" pitchFamily="34" charset="0"/>
              </a:rPr>
              <a:t>4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1280" name="Rectangle 31"/>
          <p:cNvSpPr>
            <a:spLocks noChangeArrowheads="1"/>
          </p:cNvSpPr>
          <p:nvPr/>
        </p:nvSpPr>
        <p:spPr bwMode="auto">
          <a:xfrm>
            <a:off x="1258888" y="2781300"/>
            <a:ext cx="20891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2164,5</a:t>
            </a:r>
            <a:r>
              <a:rPr lang="ru-RU" sz="2000" b="1" dirty="0" smtClean="0">
                <a:solidFill>
                  <a:srgbClr val="4D4D4D"/>
                </a:solidFill>
                <a:latin typeface="Tahoma" pitchFamily="34" charset="0"/>
              </a:rPr>
              <a:t> 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1281" name="Rectangle 32"/>
          <p:cNvSpPr>
            <a:spLocks noChangeArrowheads="1"/>
          </p:cNvSpPr>
          <p:nvPr/>
        </p:nvSpPr>
        <p:spPr bwMode="auto">
          <a:xfrm>
            <a:off x="179388" y="1120775"/>
            <a:ext cx="1000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Tahoma" pitchFamily="34" charset="0"/>
              </a:rPr>
              <a:t>2023 </a:t>
            </a:r>
            <a:r>
              <a:rPr lang="ru-RU" sz="1400" b="1" dirty="0">
                <a:solidFill>
                  <a:srgbClr val="003366"/>
                </a:solidFill>
                <a:latin typeface="Tahoma" pitchFamily="34" charset="0"/>
              </a:rPr>
              <a:t>год</a:t>
            </a:r>
          </a:p>
        </p:txBody>
      </p:sp>
      <p:sp>
        <p:nvSpPr>
          <p:cNvPr id="11282" name="Rectangle 33"/>
          <p:cNvSpPr>
            <a:spLocks noChangeArrowheads="1"/>
          </p:cNvSpPr>
          <p:nvPr/>
        </p:nvSpPr>
        <p:spPr bwMode="auto">
          <a:xfrm>
            <a:off x="7956550" y="1125538"/>
            <a:ext cx="1008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3366"/>
                </a:solidFill>
                <a:latin typeface="Tahoma" pitchFamily="34" charset="0"/>
              </a:rPr>
              <a:t>2024 </a:t>
            </a:r>
            <a:r>
              <a:rPr lang="ru-RU" sz="1400" b="1" dirty="0">
                <a:solidFill>
                  <a:srgbClr val="003366"/>
                </a:solidFill>
                <a:latin typeface="Tahoma" pitchFamily="34" charset="0"/>
              </a:rPr>
              <a:t>год</a:t>
            </a:r>
          </a:p>
        </p:txBody>
      </p:sp>
      <p:sp>
        <p:nvSpPr>
          <p:cNvPr id="11283" name="AutoShape 34"/>
          <p:cNvSpPr>
            <a:spLocks noChangeArrowheads="1"/>
          </p:cNvSpPr>
          <p:nvPr/>
        </p:nvSpPr>
        <p:spPr bwMode="auto">
          <a:xfrm>
            <a:off x="2195513" y="1268413"/>
            <a:ext cx="144462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AutoShape 35"/>
          <p:cNvSpPr>
            <a:spLocks noChangeArrowheads="1"/>
          </p:cNvSpPr>
          <p:nvPr/>
        </p:nvSpPr>
        <p:spPr bwMode="auto">
          <a:xfrm>
            <a:off x="6588125" y="1379538"/>
            <a:ext cx="144463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8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Rectangle 36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6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04139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24863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6477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3366"/>
                </a:solidFill>
              </a:rPr>
              <a:t>Расходы бюджета на реализацию муниципальных программ в 2024 году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7019925" y="1484313"/>
            <a:ext cx="11525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2044,8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7092950" y="2924175"/>
            <a:ext cx="11509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124,8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7092950" y="4292600"/>
            <a:ext cx="11509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449,3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000" dirty="0" err="1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19" name="Rectangle 13"/>
          <p:cNvSpPr>
            <a:spLocks noChangeArrowheads="1"/>
          </p:cNvSpPr>
          <p:nvPr/>
        </p:nvSpPr>
        <p:spPr bwMode="auto">
          <a:xfrm>
            <a:off x="7092950" y="5661025"/>
            <a:ext cx="115093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209,2</a:t>
            </a:r>
          </a:p>
          <a:p>
            <a:pPr algn="ctr"/>
            <a:r>
              <a:rPr lang="ru-RU" sz="1000" dirty="0" err="1" smtClean="0">
                <a:solidFill>
                  <a:schemeClr val="bg1"/>
                </a:solidFill>
              </a:rPr>
              <a:t>млн.рублей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320" name="Rectangle 2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7</a:t>
            </a:r>
            <a:endParaRPr lang="en-US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18032"/>
              </p:ext>
            </p:extLst>
          </p:nvPr>
        </p:nvGraphicFramePr>
        <p:xfrm>
          <a:off x="23068" y="1027112"/>
          <a:ext cx="6327102" cy="492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50825" y="188913"/>
            <a:ext cx="86423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14425D"/>
                </a:solidFill>
                <a:latin typeface="Tahoma" pitchFamily="34" charset="0"/>
              </a:rPr>
              <a:t>Функциональная структура расходов в </a:t>
            </a:r>
            <a:r>
              <a:rPr lang="ru-RU" sz="2000" b="1" dirty="0" smtClean="0">
                <a:solidFill>
                  <a:srgbClr val="14425D"/>
                </a:solidFill>
                <a:latin typeface="Tahoma" pitchFamily="34" charset="0"/>
              </a:rPr>
              <a:t>2024 </a:t>
            </a:r>
            <a:r>
              <a:rPr lang="ru-RU" sz="2000" b="1" dirty="0">
                <a:solidFill>
                  <a:srgbClr val="14425D"/>
                </a:solidFill>
                <a:latin typeface="Tahoma" pitchFamily="34" charset="0"/>
              </a:rPr>
              <a:t>году, </a:t>
            </a:r>
            <a:br>
              <a:rPr lang="ru-RU" sz="2000" b="1" dirty="0">
                <a:solidFill>
                  <a:srgbClr val="14425D"/>
                </a:solidFill>
                <a:latin typeface="Tahoma" pitchFamily="34" charset="0"/>
              </a:rPr>
            </a:br>
            <a:r>
              <a:rPr lang="ru-RU" sz="2000" b="1" dirty="0" err="1">
                <a:solidFill>
                  <a:srgbClr val="14425D"/>
                </a:solidFill>
                <a:latin typeface="Tahoma" pitchFamily="34" charset="0"/>
              </a:rPr>
              <a:t>млн.рублей</a:t>
            </a:r>
            <a:endParaRPr lang="ru-RU" sz="2000" b="1" dirty="0">
              <a:solidFill>
                <a:srgbClr val="14425D"/>
              </a:solidFill>
              <a:latin typeface="Tahoma" pitchFamily="34" charset="0"/>
            </a:endParaRPr>
          </a:p>
        </p:txBody>
      </p:sp>
      <p:sp>
        <p:nvSpPr>
          <p:cNvPr id="12292" name="Oval 9"/>
          <p:cNvSpPr>
            <a:spLocks noChangeArrowheads="1"/>
          </p:cNvSpPr>
          <p:nvPr/>
        </p:nvSpPr>
        <p:spPr bwMode="auto">
          <a:xfrm>
            <a:off x="4787900" y="2349500"/>
            <a:ext cx="215900" cy="215900"/>
          </a:xfrm>
          <a:prstGeom prst="ellipse">
            <a:avLst/>
          </a:prstGeom>
          <a:solidFill>
            <a:srgbClr val="3366CC"/>
          </a:solidFill>
          <a:ln w="9525">
            <a:solidFill>
              <a:srgbClr val="33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Oval 10"/>
          <p:cNvSpPr>
            <a:spLocks noChangeArrowheads="1"/>
          </p:cNvSpPr>
          <p:nvPr/>
        </p:nvSpPr>
        <p:spPr bwMode="auto">
          <a:xfrm>
            <a:off x="4787900" y="3068638"/>
            <a:ext cx="215900" cy="2159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Oval 11"/>
          <p:cNvSpPr>
            <a:spLocks noChangeArrowheads="1"/>
          </p:cNvSpPr>
          <p:nvPr/>
        </p:nvSpPr>
        <p:spPr bwMode="auto">
          <a:xfrm>
            <a:off x="4787900" y="4868863"/>
            <a:ext cx="215900" cy="2159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Oval 12"/>
          <p:cNvSpPr>
            <a:spLocks noChangeArrowheads="1"/>
          </p:cNvSpPr>
          <p:nvPr/>
        </p:nvSpPr>
        <p:spPr bwMode="auto">
          <a:xfrm>
            <a:off x="4787900" y="5229225"/>
            <a:ext cx="215900" cy="215900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13"/>
          <p:cNvSpPr>
            <a:spLocks noChangeArrowheads="1"/>
          </p:cNvSpPr>
          <p:nvPr/>
        </p:nvSpPr>
        <p:spPr bwMode="auto">
          <a:xfrm>
            <a:off x="4787900" y="2708275"/>
            <a:ext cx="215900" cy="2159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Oval 14"/>
          <p:cNvSpPr>
            <a:spLocks noChangeArrowheads="1"/>
          </p:cNvSpPr>
          <p:nvPr/>
        </p:nvSpPr>
        <p:spPr bwMode="auto">
          <a:xfrm>
            <a:off x="4787900" y="3429000"/>
            <a:ext cx="215900" cy="2159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Oval 15"/>
          <p:cNvSpPr>
            <a:spLocks noChangeArrowheads="1"/>
          </p:cNvSpPr>
          <p:nvPr/>
        </p:nvSpPr>
        <p:spPr bwMode="auto">
          <a:xfrm>
            <a:off x="4787900" y="5949950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Oval 16"/>
          <p:cNvSpPr>
            <a:spLocks noChangeArrowheads="1"/>
          </p:cNvSpPr>
          <p:nvPr/>
        </p:nvSpPr>
        <p:spPr bwMode="auto">
          <a:xfrm>
            <a:off x="4787900" y="4149725"/>
            <a:ext cx="215900" cy="215900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Oval 17"/>
          <p:cNvSpPr>
            <a:spLocks noChangeArrowheads="1"/>
          </p:cNvSpPr>
          <p:nvPr/>
        </p:nvSpPr>
        <p:spPr bwMode="auto">
          <a:xfrm>
            <a:off x="4787900" y="3789363"/>
            <a:ext cx="215900" cy="2159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CCFF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Rectangle 18"/>
          <p:cNvSpPr>
            <a:spLocks noChangeArrowheads="1"/>
          </p:cNvSpPr>
          <p:nvPr/>
        </p:nvSpPr>
        <p:spPr bwMode="auto">
          <a:xfrm>
            <a:off x="5076825" y="2276475"/>
            <a:ext cx="3529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/>
              <a:t>Образование </a:t>
            </a:r>
            <a:r>
              <a:rPr lang="ru-RU" sz="1200" dirty="0" smtClean="0"/>
              <a:t>(1270,0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2" name="Rectangle 19"/>
          <p:cNvSpPr>
            <a:spLocks noChangeArrowheads="1"/>
          </p:cNvSpPr>
          <p:nvPr/>
        </p:nvSpPr>
        <p:spPr bwMode="auto">
          <a:xfrm>
            <a:off x="5076825" y="2997200"/>
            <a:ext cx="32474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Социальная политика </a:t>
            </a:r>
            <a:r>
              <a:rPr lang="ru-RU" sz="1200" dirty="0" smtClean="0"/>
              <a:t>(386,9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 </a:t>
            </a:r>
          </a:p>
        </p:txBody>
      </p:sp>
      <p:sp>
        <p:nvSpPr>
          <p:cNvPr id="12303" name="Rectangle 20"/>
          <p:cNvSpPr>
            <a:spLocks noChangeArrowheads="1"/>
          </p:cNvSpPr>
          <p:nvPr/>
        </p:nvSpPr>
        <p:spPr bwMode="auto">
          <a:xfrm>
            <a:off x="5076825" y="4868863"/>
            <a:ext cx="24110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Экономика </a:t>
            </a:r>
            <a:r>
              <a:rPr lang="ru-RU" sz="1200" dirty="0" smtClean="0"/>
              <a:t>(247,8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4" name="Rectangle 21"/>
          <p:cNvSpPr>
            <a:spLocks noChangeArrowheads="1"/>
          </p:cNvSpPr>
          <p:nvPr/>
        </p:nvSpPr>
        <p:spPr bwMode="auto">
          <a:xfrm>
            <a:off x="5076825" y="5157788"/>
            <a:ext cx="39198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Общегосударственные вопросы </a:t>
            </a:r>
            <a:r>
              <a:rPr lang="ru-RU" sz="1200" dirty="0" smtClean="0"/>
              <a:t>(350,3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5" name="Rectangle 22"/>
          <p:cNvSpPr>
            <a:spLocks noChangeArrowheads="1"/>
          </p:cNvSpPr>
          <p:nvPr/>
        </p:nvSpPr>
        <p:spPr bwMode="auto">
          <a:xfrm>
            <a:off x="5076825" y="2636838"/>
            <a:ext cx="22670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Культура </a:t>
            </a:r>
            <a:r>
              <a:rPr lang="ru-RU" sz="1200" dirty="0" smtClean="0"/>
              <a:t>(265,6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6" name="Rectangle 23"/>
          <p:cNvSpPr>
            <a:spLocks noChangeArrowheads="1"/>
          </p:cNvSpPr>
          <p:nvPr/>
        </p:nvSpPr>
        <p:spPr bwMode="auto">
          <a:xfrm>
            <a:off x="5076825" y="3357563"/>
            <a:ext cx="37018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Физическая культура и спорт (</a:t>
            </a:r>
            <a:r>
              <a:rPr lang="ru-RU" sz="1200" dirty="0" smtClean="0"/>
              <a:t>199,4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7" name="Rectangle 24"/>
          <p:cNvSpPr>
            <a:spLocks noChangeArrowheads="1"/>
          </p:cNvSpPr>
          <p:nvPr/>
        </p:nvSpPr>
        <p:spPr bwMode="auto">
          <a:xfrm>
            <a:off x="5076825" y="5805488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Жилищно-коммунальное хозяйство</a:t>
            </a:r>
          </a:p>
          <a:p>
            <a:r>
              <a:rPr lang="ru-RU" sz="1200" dirty="0"/>
              <a:t>(</a:t>
            </a:r>
            <a:r>
              <a:rPr lang="ru-RU" sz="1200" dirty="0" smtClean="0"/>
              <a:t>160,2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8" name="Rectangle 25"/>
          <p:cNvSpPr>
            <a:spLocks noChangeArrowheads="1"/>
          </p:cNvSpPr>
          <p:nvPr/>
        </p:nvSpPr>
        <p:spPr bwMode="auto">
          <a:xfrm>
            <a:off x="5076825" y="4076700"/>
            <a:ext cx="3959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dirty="0"/>
              <a:t>Обслуживание муниципального долга</a:t>
            </a:r>
          </a:p>
          <a:p>
            <a:r>
              <a:rPr lang="ru-RU" sz="1200" dirty="0"/>
              <a:t> </a:t>
            </a:r>
            <a:r>
              <a:rPr lang="ru-RU" sz="1200" dirty="0" smtClean="0"/>
              <a:t>(0,5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09" name="Rectangle 26"/>
          <p:cNvSpPr>
            <a:spLocks noChangeArrowheads="1"/>
          </p:cNvSpPr>
          <p:nvPr/>
        </p:nvSpPr>
        <p:spPr bwMode="auto">
          <a:xfrm>
            <a:off x="5076825" y="3716338"/>
            <a:ext cx="3887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Средства массовой информации </a:t>
            </a:r>
            <a:r>
              <a:rPr lang="ru-RU" sz="1200" dirty="0" smtClean="0"/>
              <a:t>(32,9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5076825" y="5516563"/>
            <a:ext cx="35798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Национальная безопасность </a:t>
            </a:r>
            <a:r>
              <a:rPr lang="ru-RU" sz="1200" dirty="0" smtClean="0"/>
              <a:t>(29,6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</a:t>
            </a:r>
          </a:p>
        </p:txBody>
      </p:sp>
      <p:sp>
        <p:nvSpPr>
          <p:cNvPr id="12311" name="Rectangle 28"/>
          <p:cNvSpPr>
            <a:spLocks noChangeArrowheads="1"/>
          </p:cNvSpPr>
          <p:nvPr/>
        </p:nvSpPr>
        <p:spPr bwMode="auto">
          <a:xfrm>
            <a:off x="5076825" y="4508500"/>
            <a:ext cx="2760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200" dirty="0"/>
              <a:t>Здравоохранение </a:t>
            </a:r>
            <a:r>
              <a:rPr lang="ru-RU" sz="1200" dirty="0" smtClean="0"/>
              <a:t>(6,7 </a:t>
            </a:r>
            <a:r>
              <a:rPr lang="ru-RU" sz="1200" dirty="0" err="1" smtClean="0"/>
              <a:t>млн.рублей</a:t>
            </a:r>
            <a:r>
              <a:rPr lang="ru-RU" sz="1200" dirty="0"/>
              <a:t>) </a:t>
            </a:r>
          </a:p>
        </p:txBody>
      </p:sp>
      <p:sp>
        <p:nvSpPr>
          <p:cNvPr id="12312" name="Oval 29"/>
          <p:cNvSpPr>
            <a:spLocks noChangeArrowheads="1"/>
          </p:cNvSpPr>
          <p:nvPr/>
        </p:nvSpPr>
        <p:spPr bwMode="auto">
          <a:xfrm>
            <a:off x="4787900" y="5589588"/>
            <a:ext cx="215900" cy="2159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3" name="Oval 30"/>
          <p:cNvSpPr>
            <a:spLocks noChangeArrowheads="1"/>
          </p:cNvSpPr>
          <p:nvPr/>
        </p:nvSpPr>
        <p:spPr bwMode="auto">
          <a:xfrm>
            <a:off x="4787900" y="450850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4" name="Rectangle 31"/>
          <p:cNvSpPr>
            <a:spLocks noChangeArrowheads="1"/>
          </p:cNvSpPr>
          <p:nvPr/>
        </p:nvSpPr>
        <p:spPr bwMode="auto">
          <a:xfrm>
            <a:off x="1187450" y="3284538"/>
            <a:ext cx="2592388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4D4D4D"/>
                </a:solidFill>
                <a:latin typeface="Tahoma" pitchFamily="34" charset="0"/>
              </a:rPr>
              <a:t>2949,9</a:t>
            </a:r>
            <a:r>
              <a:rPr lang="ru-RU" sz="2000" b="1" dirty="0">
                <a:solidFill>
                  <a:srgbClr val="4D4D4D"/>
                </a:solidFill>
                <a:latin typeface="Tahoma" pitchFamily="34" charset="0"/>
              </a:rPr>
              <a:t/>
            </a:r>
            <a:br>
              <a:rPr lang="ru-RU" sz="2000" b="1" dirty="0">
                <a:solidFill>
                  <a:srgbClr val="4D4D4D"/>
                </a:solidFill>
                <a:latin typeface="Tahoma" pitchFamily="34" charset="0"/>
              </a:rPr>
            </a:br>
            <a:r>
              <a:rPr lang="ru-RU" sz="1200" dirty="0" err="1">
                <a:solidFill>
                  <a:srgbClr val="4D4D4D"/>
                </a:solidFill>
                <a:latin typeface="Tahoma" pitchFamily="34" charset="0"/>
              </a:rPr>
              <a:t>млн.рублей</a:t>
            </a:r>
            <a:endParaRPr lang="ru-RU" sz="1200" dirty="0">
              <a:solidFill>
                <a:srgbClr val="4D4D4D"/>
              </a:solidFill>
              <a:latin typeface="Tahoma" pitchFamily="34" charset="0"/>
            </a:endParaRPr>
          </a:p>
        </p:txBody>
      </p:sp>
      <p:sp>
        <p:nvSpPr>
          <p:cNvPr id="12315" name="AutoShape 34"/>
          <p:cNvSpPr>
            <a:spLocks noChangeArrowheads="1"/>
          </p:cNvSpPr>
          <p:nvPr/>
        </p:nvSpPr>
        <p:spPr bwMode="auto">
          <a:xfrm>
            <a:off x="2343509" y="1370378"/>
            <a:ext cx="144463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6" name="AutoShape 35"/>
          <p:cNvSpPr>
            <a:spLocks noChangeArrowheads="1"/>
          </p:cNvSpPr>
          <p:nvPr/>
        </p:nvSpPr>
        <p:spPr bwMode="auto">
          <a:xfrm>
            <a:off x="2244845" y="1380099"/>
            <a:ext cx="144462" cy="288925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33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7" name="Rectangle 36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8</a:t>
            </a:r>
            <a:endParaRPr lang="en-US" sz="900" b="1" dirty="0"/>
          </a:p>
        </p:txBody>
      </p:sp>
      <p:graphicFrame>
        <p:nvGraphicFramePr>
          <p:cNvPr id="65752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20792"/>
              </p:ext>
            </p:extLst>
          </p:nvPr>
        </p:nvGraphicFramePr>
        <p:xfrm>
          <a:off x="4787900" y="981075"/>
          <a:ext cx="4176713" cy="1127416"/>
        </p:xfrm>
        <a:graphic>
          <a:graphicData uri="http://schemas.openxmlformats.org/drawingml/2006/table">
            <a:tbl>
              <a:tblPr/>
              <a:tblGrid>
                <a:gridCol w="2625725"/>
                <a:gridCol w="1550988"/>
              </a:tblGrid>
              <a:tr h="30463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Всего расходов,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млн.рублей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Факт 2023год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2817,6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Факт 2024 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949,9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План 2024 год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2962,4</a:t>
                      </a:r>
                    </a:p>
                  </a:txBody>
                  <a:tcPr marT="45677" marB="4567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91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188640"/>
            <a:ext cx="8991600" cy="28803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164C6C"/>
                </a:solidFill>
              </a:rPr>
              <a:t>К</a:t>
            </a:r>
            <a:r>
              <a:rPr lang="ru-RU" sz="2000" b="1" dirty="0" smtClean="0">
                <a:solidFill>
                  <a:srgbClr val="164C6C"/>
                </a:solidFill>
              </a:rPr>
              <a:t>апитальный ремонт объектов города </a:t>
            </a:r>
            <a:br>
              <a:rPr lang="ru-RU" sz="2000" b="1" dirty="0" smtClean="0">
                <a:solidFill>
                  <a:srgbClr val="164C6C"/>
                </a:solidFill>
              </a:rPr>
            </a:br>
            <a:r>
              <a:rPr lang="ru-RU" sz="2000" b="1" dirty="0" smtClean="0">
                <a:solidFill>
                  <a:srgbClr val="164C6C"/>
                </a:solidFill>
              </a:rPr>
              <a:t>(149 615,5 тыс. руб.)</a:t>
            </a:r>
            <a:endParaRPr lang="ru-RU" sz="2000" b="1" dirty="0">
              <a:solidFill>
                <a:srgbClr val="164C6C"/>
              </a:solidFill>
            </a:endParaRPr>
          </a:p>
        </p:txBody>
      </p:sp>
      <p:graphicFrame>
        <p:nvGraphicFramePr>
          <p:cNvPr id="44099" name="Group 6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18063313"/>
              </p:ext>
            </p:extLst>
          </p:nvPr>
        </p:nvGraphicFramePr>
        <p:xfrm>
          <a:off x="124490" y="701706"/>
          <a:ext cx="8928992" cy="5577840"/>
        </p:xfrm>
        <a:graphic>
          <a:graphicData uri="http://schemas.openxmlformats.org/drawingml/2006/table">
            <a:tbl>
              <a:tblPr/>
              <a:tblGrid>
                <a:gridCol w="7860219"/>
                <a:gridCol w="1068773"/>
              </a:tblGrid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образования, из них: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57 232,7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МБОУ «СОШ № 222» (капитальный ремонт стадиона)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33 716,8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МОУ «СОШ № 220» (капитальный ремонт здания)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15 501,2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МОУ «СОШ № 221 (капитальный ремонт здания и территории)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600,0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65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МДОУ «Детский сад № 15» (капитальный ремонт кровли, ремонт асфальтного покрытия)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5 913,1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объектов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общего образования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283,1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объектов дошкольного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443,2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МАОУ ДО «ЦО и ПО»(капитальный ремонт крыльца запасного эвакуационного выхода)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775,3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культуры: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3 056,9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МУК «Музейно-выставочный центр» (капитальный ремонт кровли, общестрой)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506,4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МУК «ИБО» (замена оконных блоков)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1 497,0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ПИР на капремонт объектов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1 053,5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спорта: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1 572,4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4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МАУ «ФОК «Лесной» (капитальный ремонт ограждений)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46,4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C9CE">
                        <a:alpha val="20000"/>
                      </a:srgbClr>
                    </a:solidFill>
                  </a:tcPr>
                </a:tc>
              </a:tr>
              <a:tr h="29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ДО «Комплексная спортивная школа олимпийского резерва» пр. Мира, 3А (капитальный ремонт спортивных площадок)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1 526,0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Объекты социального обслуживания граждан: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288,1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 МБУ «КЦСОН» (капитальный ремонт козырька входа)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288,1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Автомобильные дороги общего пользования (ПИР на капремонт улично-дорожной сети, капремонт, текущий ремонт)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61 794,0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Повышение уровня благоустройства дворовых, общественных территорий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25 671,4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4284663" y="6524625"/>
            <a:ext cx="5048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900" b="1" dirty="0" smtClean="0"/>
              <a:t>9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6537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6359</TotalTime>
  <Words>1391</Words>
  <Application>Microsoft Office PowerPoint</Application>
  <PresentationFormat>Экран (4:3)</PresentationFormat>
  <Paragraphs>398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Презентация PowerPoint</vt:lpstr>
      <vt:lpstr>Основные параметры исполнения бюджета  в 2024 году, млн.рублей</vt:lpstr>
      <vt:lpstr>Презентация PowerPoint</vt:lpstr>
      <vt:lpstr>Структура налоговых доходов в динамике, млн.рублей</vt:lpstr>
      <vt:lpstr>Структура неналоговых доходов в динамике, млн.рублей</vt:lpstr>
      <vt:lpstr>Структура безвозмездных поступлений в динамике, млн.рублей</vt:lpstr>
      <vt:lpstr>Расходы бюджета на реализацию муниципальных программ в 2024 году</vt:lpstr>
      <vt:lpstr>Презентация PowerPoint</vt:lpstr>
      <vt:lpstr>Капитальный ремонт объектов города  (149 615,5 тыс. руб.)</vt:lpstr>
      <vt:lpstr>Приоритетные направления расходов бюджета: расходы на образование в 2024 году</vt:lpstr>
      <vt:lpstr>Приоритетные направления расходов бюджета: расходы на учреждения культуры в 2024 году </vt:lpstr>
      <vt:lpstr>Приоритетные направления расходов бюджета: расходы на физическую культуру и спорт в 2024 году</vt:lpstr>
      <vt:lpstr>Приоритетные направления расходов бюджета: расходы на социальную политику в 2024 году</vt:lpstr>
      <vt:lpstr>Объем расходов на обслуживание  муниципального долга</vt:lpstr>
      <vt:lpstr>Презентация PowerPoint</vt:lpstr>
      <vt:lpstr>Расходы бюджета на реализацию муниципальных программ  в 2024 году (часть 2)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ЗАТО город Заречный Пензенской области</dc:title>
  <dc:creator>ivakorina</dc:creator>
  <cp:lastModifiedBy>Юлия н. Кочеткова</cp:lastModifiedBy>
  <cp:revision>221</cp:revision>
  <cp:lastPrinted>2025-05-05T08:45:06Z</cp:lastPrinted>
  <dcterms:created xsi:type="dcterms:W3CDTF">2022-03-28T13:18:57Z</dcterms:created>
  <dcterms:modified xsi:type="dcterms:W3CDTF">2025-05-05T08:45:07Z</dcterms:modified>
</cp:coreProperties>
</file>