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theme/themeOverride4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5.xml" ContentType="application/vnd.openxmlformats-officedocument.themeOverride+xml"/>
  <Override PartName="/ppt/charts/chart5.xml" ContentType="application/vnd.openxmlformats-officedocument.drawingml.chart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charts/chart6.xml" ContentType="application/vnd.openxmlformats-officedocument.drawingml.chart+xml"/>
  <Override PartName="/ppt/theme/themeOverride8.xml" ContentType="application/vnd.openxmlformats-officedocument.themeOverride+xml"/>
  <Override PartName="/ppt/charts/chart7.xml" ContentType="application/vnd.openxmlformats-officedocument.drawingml.chart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charts/chart8.xml" ContentType="application/vnd.openxmlformats-officedocument.drawingml.chart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16.xml" ContentType="application/vnd.openxmlformats-officedocument.themeOverride+xml"/>
  <Override PartName="/ppt/charts/chart9.xml" ContentType="application/vnd.openxmlformats-officedocument.drawingml.chart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2" r:id="rId1"/>
    <p:sldMasterId id="2147483744" r:id="rId2"/>
    <p:sldMasterId id="2147483768" r:id="rId3"/>
  </p:sldMasterIdLst>
  <p:notesMasterIdLst>
    <p:notesMasterId r:id="rId28"/>
  </p:notesMasterIdLst>
  <p:handoutMasterIdLst>
    <p:handoutMasterId r:id="rId29"/>
  </p:handoutMasterIdLst>
  <p:sldIdLst>
    <p:sldId id="256" r:id="rId4"/>
    <p:sldId id="353" r:id="rId5"/>
    <p:sldId id="344" r:id="rId6"/>
    <p:sldId id="343" r:id="rId7"/>
    <p:sldId id="359" r:id="rId8"/>
    <p:sldId id="346" r:id="rId9"/>
    <p:sldId id="352" r:id="rId10"/>
    <p:sldId id="349" r:id="rId11"/>
    <p:sldId id="309" r:id="rId12"/>
    <p:sldId id="340" r:id="rId13"/>
    <p:sldId id="299" r:id="rId14"/>
    <p:sldId id="294" r:id="rId15"/>
    <p:sldId id="325" r:id="rId16"/>
    <p:sldId id="300" r:id="rId17"/>
    <p:sldId id="301" r:id="rId18"/>
    <p:sldId id="310" r:id="rId19"/>
    <p:sldId id="312" r:id="rId20"/>
    <p:sldId id="357" r:id="rId21"/>
    <p:sldId id="356" r:id="rId22"/>
    <p:sldId id="313" r:id="rId23"/>
    <p:sldId id="326" r:id="rId24"/>
    <p:sldId id="327" r:id="rId25"/>
    <p:sldId id="360" r:id="rId26"/>
    <p:sldId id="355" r:id="rId27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C9CE"/>
    <a:srgbClr val="1A6D7E"/>
    <a:srgbClr val="1A5478"/>
    <a:srgbClr val="E7EAEC"/>
    <a:srgbClr val="CCD1D7"/>
    <a:srgbClr val="E8F1D9"/>
    <a:srgbClr val="48B73F"/>
    <a:srgbClr val="F6800A"/>
    <a:srgbClr val="18B01C"/>
    <a:srgbClr val="8119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89675" autoAdjust="0"/>
  </p:normalViewPr>
  <p:slideViewPr>
    <p:cSldViewPr snapToGrid="0">
      <p:cViewPr>
        <p:scale>
          <a:sx n="102" d="100"/>
          <a:sy n="102" d="100"/>
        </p:scale>
        <p:origin x="-188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-3810" y="-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192.168.2.14\finshare\&#1058;&#1102;&#1084;&#1080;&#1085;&#1072;\&#1041;&#1102;&#1076;&#1078;&#1077;&#1090;%20&#1076;&#1083;&#1103;%20&#1075;&#1088;&#1072;&#1078;&#1076;&#1072;&#1085;\&#1041;&#1102;&#1076;&#1078;&#1077;&#1090;%20&#1085;&#1072;%202025-2027\&#1044;&#1080;&#1072;&#1075;&#1088;&#1072;&#1084;&#1084;&#1099;%20&#1082;%20&#1073;&#1102;&#1076;&#1078;&#1077;&#1090;&#1091;%202025.xls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192.168.2.14\finshare\&#1058;&#1102;&#1084;&#1080;&#1085;&#1072;\&#1041;&#1102;&#1076;&#1078;&#1077;&#1090;%20&#1076;&#1083;&#1103;%20&#1075;&#1088;&#1072;&#1078;&#1076;&#1072;&#1085;\&#1041;&#1102;&#1076;&#1078;&#1077;&#1090;%20&#1085;&#1072;%202025-2027\&#1044;&#1080;&#1072;&#1075;&#1088;&#1072;&#1084;&#1084;&#1099;%20&#1082;%20&#1073;&#1102;&#1076;&#1078;&#1077;&#1090;&#1091;%202025.xls" TargetMode="External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2.14\finshare\&#1058;&#1102;&#1084;&#1080;&#1085;&#1072;\&#1041;&#1102;&#1076;&#1078;&#1077;&#1090;%20&#1076;&#1083;&#1103;%20&#1075;&#1088;&#1072;&#1078;&#1076;&#1072;&#1085;\&#1041;&#1102;&#1076;&#1078;&#1077;&#1090;%20&#1085;&#1072;%202024-2026\&#1044;&#1080;&#1072;&#1075;&#1088;&#1072;&#1084;&#1084;&#1099;%20&#1082;%20&#1073;&#1102;&#1076;&#1078;&#1077;&#1090;&#1091;%202024.xls" TargetMode="External"/><Relationship Id="rId1" Type="http://schemas.openxmlformats.org/officeDocument/2006/relationships/themeOverride" Target="../theme/themeOverride6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2.14\finshare\&#1058;&#1102;&#1084;&#1080;&#1085;&#1072;\&#1041;&#1102;&#1076;&#1078;&#1077;&#1090;%20&#1076;&#1083;&#1103;%20&#1075;&#1088;&#1072;&#1078;&#1076;&#1072;&#1085;\&#1041;&#1102;&#1076;&#1078;&#1077;&#1090;%20&#1085;&#1072;%202024-2026\&#1044;&#1080;&#1072;&#1075;&#1088;&#1072;&#1084;&#1084;&#1099;%20&#1082;%20&#1073;&#1102;&#1076;&#1078;&#1077;&#1090;&#1091;%202024.xls" TargetMode="External"/><Relationship Id="rId1" Type="http://schemas.openxmlformats.org/officeDocument/2006/relationships/themeOverride" Target="../theme/themeOverride8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2.14\finshare\&#1058;&#1102;&#1084;&#1080;&#1085;&#1072;\&#1041;&#1102;&#1076;&#1078;&#1077;&#1090;%20&#1076;&#1083;&#1103;%20&#1075;&#1088;&#1072;&#1078;&#1076;&#1072;&#1085;\&#1041;&#1102;&#1076;&#1078;&#1077;&#1090;%20&#1085;&#1072;%202024-2026\&#1044;&#1080;&#1072;&#1075;&#1088;&#1072;&#1084;&#1084;&#1099;%20&#1082;%20&#1073;&#1102;&#1076;&#1078;&#1077;&#1090;&#1091;%202024.xls" TargetMode="External"/><Relationship Id="rId1" Type="http://schemas.openxmlformats.org/officeDocument/2006/relationships/themeOverride" Target="../theme/themeOverride9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2.14\finshare\&#1058;&#1102;&#1084;&#1080;&#1085;&#1072;\&#1041;&#1102;&#1076;&#1078;&#1077;&#1090;%20&#1076;&#1083;&#1103;%20&#1075;&#1088;&#1072;&#1078;&#1076;&#1072;&#1085;\&#1041;&#1102;&#1076;&#1078;&#1077;&#1090;%20&#1085;&#1072;%202024-2026\&#1044;&#1080;&#1072;&#1075;&#1088;&#1072;&#1084;&#1084;&#1099;%20&#1082;%20&#1073;&#1102;&#1076;&#1078;&#1077;&#1090;&#1091;%202024.xls" TargetMode="External"/><Relationship Id="rId1" Type="http://schemas.openxmlformats.org/officeDocument/2006/relationships/themeOverride" Target="../theme/themeOverride11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2.14\finshare\&#1058;&#1102;&#1084;&#1080;&#1085;&#1072;\&#1041;&#1102;&#1076;&#1078;&#1077;&#1090;%20&#1076;&#1083;&#1103;%20&#1075;&#1088;&#1072;&#1078;&#1076;&#1072;&#1085;\&#1041;&#1102;&#1076;&#1078;&#1077;&#1090;%20&#1085;&#1072;%202024-2026\&#1044;&#1080;&#1072;&#1075;&#1088;&#1072;&#1084;&#1084;&#1099;%20&#1082;%20&#1073;&#1102;&#1076;&#1078;&#1077;&#1090;&#1091;%202024.xls" TargetMode="External"/><Relationship Id="rId1" Type="http://schemas.openxmlformats.org/officeDocument/2006/relationships/themeOverride" Target="../theme/themeOverride1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8571428571428598E-2"/>
                  <c:y val="7.2115384615384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677505497847089E-2"/>
                  <c:y val="0.101014873140857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571428571428586E-2"/>
                  <c:y val="7.6923076923076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142857142857175E-2"/>
                  <c:y val="7.2115195336159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Лист1!$D$2:$F$2</c:f>
              <c:strCache>
                <c:ptCount val="3"/>
                <c:pt idx="0">
                  <c:v>2025 год (прогноз)</c:v>
                </c:pt>
                <c:pt idx="1">
                  <c:v>2026 год (прогноз)</c:v>
                </c:pt>
                <c:pt idx="2">
                  <c:v>2027 год (прогноз)</c:v>
                </c:pt>
              </c:strCache>
            </c:strRef>
          </c:cat>
          <c:val>
            <c:numRef>
              <c:f>Лист1!$D$3:$F$3</c:f>
              <c:numCache>
                <c:formatCode>#,##0.0</c:formatCode>
                <c:ptCount val="3"/>
                <c:pt idx="0">
                  <c:v>3014895.2</c:v>
                </c:pt>
                <c:pt idx="1">
                  <c:v>3058589.1</c:v>
                </c:pt>
                <c:pt idx="2">
                  <c:v>3210900.7</c:v>
                </c:pt>
              </c:numCache>
            </c:numRef>
          </c:val>
        </c:ser>
        <c:ser>
          <c:idx val="1"/>
          <c:order val="1"/>
          <c:tx>
            <c:strRef>
              <c:f>Лист1!$B$4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285714285714317E-2"/>
                  <c:y val="7.6923076923076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428571428571453E-2"/>
                  <c:y val="0.117788461538461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428571428571453E-2"/>
                  <c:y val="0.127403846153846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1428571428571458E-2"/>
                  <c:y val="0.110576923076923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05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Лист1!$D$2:$F$2</c:f>
              <c:strCache>
                <c:ptCount val="3"/>
                <c:pt idx="0">
                  <c:v>2025 год (прогноз)</c:v>
                </c:pt>
                <c:pt idx="1">
                  <c:v>2026 год (прогноз)</c:v>
                </c:pt>
                <c:pt idx="2">
                  <c:v>2027 год (прогноз)</c:v>
                </c:pt>
              </c:strCache>
            </c:strRef>
          </c:cat>
          <c:val>
            <c:numRef>
              <c:f>Лист1!$D$4:$F$4</c:f>
              <c:numCache>
                <c:formatCode>#,##0.0</c:formatCode>
                <c:ptCount val="3"/>
                <c:pt idx="0">
                  <c:v>3034789.4</c:v>
                </c:pt>
                <c:pt idx="1">
                  <c:v>3043769.3</c:v>
                </c:pt>
                <c:pt idx="2">
                  <c:v>3195209.9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30848256"/>
        <c:axId val="129324096"/>
        <c:axId val="0"/>
      </c:bar3DChart>
      <c:catAx>
        <c:axId val="130848256"/>
        <c:scaling>
          <c:orientation val="minMax"/>
        </c:scaling>
        <c:delete val="0"/>
        <c:axPos val="b"/>
        <c:majorTickMark val="none"/>
        <c:minorTickMark val="none"/>
        <c:tickLblPos val="nextTo"/>
        <c:crossAx val="129324096"/>
        <c:crosses val="autoZero"/>
        <c:auto val="1"/>
        <c:lblAlgn val="ctr"/>
        <c:lblOffset val="100"/>
        <c:noMultiLvlLbl val="0"/>
      </c:catAx>
      <c:valAx>
        <c:axId val="129324096"/>
        <c:scaling>
          <c:orientation val="minMax"/>
          <c:max val="3250000"/>
          <c:min val="2000000"/>
        </c:scaling>
        <c:delete val="0"/>
        <c:axPos val="l"/>
        <c:numFmt formatCode="#,##0.0" sourceLinked="1"/>
        <c:majorTickMark val="none"/>
        <c:minorTickMark val="none"/>
        <c:tickLblPos val="nextTo"/>
        <c:crossAx val="130848256"/>
        <c:crosses val="autoZero"/>
        <c:crossBetween val="between"/>
        <c:majorUnit val="200000"/>
        <c:minorUnit val="20000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53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sideWall>
    <c:backWall>
      <c:thickness val="0"/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1.075269623708135E-2"/>
          <c:y val="0.11191868408109733"/>
          <c:w val="0.78494682530693849"/>
          <c:h val="0.7383726170545129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Лист1!$A$43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8080"/>
            </a:solidFill>
            <a:ln w="12700">
              <a:solidFill>
                <a:srgbClr val="00808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Impact"/>
                    <a:ea typeface="Impact"/>
                    <a:cs typeface="Impac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Лист1!$B$41:$D$41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Лист1!$B$43:$D$43</c:f>
              <c:numCache>
                <c:formatCode>#,##0.0</c:formatCode>
                <c:ptCount val="3"/>
                <c:pt idx="0">
                  <c:v>837.1</c:v>
                </c:pt>
                <c:pt idx="1">
                  <c:v>905.4</c:v>
                </c:pt>
                <c:pt idx="2">
                  <c:v>980</c:v>
                </c:pt>
              </c:numCache>
            </c:numRef>
          </c:val>
        </c:ser>
        <c:ser>
          <c:idx val="1"/>
          <c:order val="1"/>
          <c:tx>
            <c:strRef>
              <c:f>Лист1!$A$44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33CCCC"/>
            </a:solidFill>
            <a:ln w="12700">
              <a:solidFill>
                <a:srgbClr val="33CCCC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6.9280145844993382E-2"/>
                  <c:y val="-3.467344588881599E-2"/>
                </c:manualLayout>
              </c:layout>
              <c:tx>
                <c:rich>
                  <a:bodyPr/>
                  <a:lstStyle/>
                  <a:p>
                    <a:r>
                      <a:rPr lang="ru-RU" sz="2000"/>
                      <a:t>52,6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7866455014875524E-2"/>
                  <c:y val="-3.466825964698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6685719512455388E-2"/>
                  <c:y val="-3.4587842983367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33CCCC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2000" b="0" i="0" u="none" strike="noStrike" baseline="0">
                    <a:solidFill>
                      <a:srgbClr val="003366"/>
                    </a:solidFill>
                    <a:latin typeface="Impact"/>
                    <a:ea typeface="Impact"/>
                    <a:cs typeface="Impac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Лист1!$B$41:$D$41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Лист1!$B$44:$D$44</c:f>
              <c:numCache>
                <c:formatCode>#,##0.0</c:formatCode>
                <c:ptCount val="3"/>
                <c:pt idx="0">
                  <c:v>52.6</c:v>
                </c:pt>
                <c:pt idx="1">
                  <c:v>52.6</c:v>
                </c:pt>
                <c:pt idx="2">
                  <c:v>52.6</c:v>
                </c:pt>
              </c:numCache>
            </c:numRef>
          </c:val>
        </c:ser>
        <c:ser>
          <c:idx val="2"/>
          <c:order val="2"/>
          <c:tx>
            <c:strRef>
              <c:f>Лист1!$A$42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666699"/>
            </a:solidFill>
            <a:ln w="12700">
              <a:solidFill>
                <a:srgbClr val="666699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7.8390201224847009E-4"/>
                  <c:y val="-3.0835006655686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19422572178478E-3"/>
                  <c:y val="-3.0575848506042797E-2"/>
                </c:manualLayout>
              </c:layout>
              <c:spPr>
                <a:noFill/>
                <a:ln w="3175">
                  <a:solidFill>
                    <a:srgbClr val="666699"/>
                  </a:solidFill>
                  <a:prstDash val="solid"/>
                </a:ln>
              </c:spPr>
              <c:txPr>
                <a:bodyPr/>
                <a:lstStyle/>
                <a:p>
                  <a:pPr algn="ctr" rtl="0">
                    <a:defRPr lang="en-US" sz="2000" b="0" i="0" u="none" strike="noStrike" kern="1200" baseline="0">
                      <a:solidFill>
                        <a:srgbClr val="FFFFFF"/>
                      </a:solidFill>
                      <a:latin typeface="Impact"/>
                      <a:ea typeface="Impact"/>
                      <a:cs typeface="Impac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203195724750586E-4"/>
                  <c:y val="-3.2958114197507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175">
                <a:solidFill>
                  <a:srgbClr val="666699"/>
                </a:solidFill>
                <a:prstDash val="solid"/>
              </a:ln>
            </c:spPr>
            <c:txPr>
              <a:bodyPr/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Impact"/>
                    <a:ea typeface="Impact"/>
                    <a:cs typeface="Impac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Лист1!$B$41:$D$41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Лист1!$B$42:$D$42</c:f>
              <c:numCache>
                <c:formatCode>#,##0.0</c:formatCode>
                <c:ptCount val="3"/>
                <c:pt idx="0">
                  <c:v>2125.1</c:v>
                </c:pt>
                <c:pt idx="1">
                  <c:v>2100.6</c:v>
                </c:pt>
                <c:pt idx="2">
                  <c:v>2178.3000000000002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534592"/>
        <c:axId val="106872832"/>
        <c:axId val="0"/>
      </c:bar3DChart>
      <c:catAx>
        <c:axId val="13553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Impact"/>
                <a:ea typeface="Impact"/>
                <a:cs typeface="Impact"/>
              </a:defRPr>
            </a:pPr>
            <a:endParaRPr lang="ru-RU"/>
          </a:p>
        </c:txPr>
        <c:crossAx val="106872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687283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3553459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5437794775176472"/>
          <c:y val="0.91715177317951591"/>
          <c:w val="0.51536136152666245"/>
          <c:h val="3.7790697674418595E-2"/>
        </c:manualLayout>
      </c:layout>
      <c:overlay val="0"/>
      <c:spPr>
        <a:solidFill>
          <a:srgbClr val="FFFFFF"/>
        </a:solidFill>
        <a:ln w="3175">
          <a:solidFill>
            <a:srgbClr val="FFFFFF"/>
          </a:solidFill>
          <a:prstDash val="solid"/>
        </a:ln>
      </c:spPr>
      <c:txPr>
        <a:bodyPr/>
        <a:lstStyle/>
        <a:p>
          <a:pPr>
            <a:defRPr sz="1010" b="0" i="0" u="none" strike="noStrike" baseline="0">
              <a:solidFill>
                <a:srgbClr val="333333"/>
              </a:solidFill>
              <a:latin typeface="Impact"/>
              <a:ea typeface="Impact"/>
              <a:cs typeface="Impact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hPercent val="145"/>
      <c:rotY val="20"/>
      <c:depthPercent val="100"/>
      <c:rAngAx val="1"/>
    </c:view3D>
    <c:floor>
      <c:thickness val="0"/>
      <c:spPr>
        <a:solidFill>
          <a:srgbClr val="C0C0C0"/>
        </a:solidFill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638297872340426"/>
          <c:y val="1.1111111111111125E-2"/>
          <c:w val="0.84397163120567531"/>
          <c:h val="0.77111111111111164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accent1"/>
            </a:solidFill>
            <a:ln w="20274">
              <a:noFill/>
            </a:ln>
          </c:spPr>
          <c:invertIfNegative val="0"/>
          <c:dLbls>
            <c:dLbl>
              <c:idx val="0"/>
              <c:layout/>
              <c:numFmt formatCode="#,##0.0" sourceLinked="0"/>
              <c:spPr>
                <a:noFill/>
                <a:ln w="20274">
                  <a:noFill/>
                </a:ln>
              </c:spPr>
              <c:txPr>
                <a:bodyPr/>
                <a:lstStyle/>
                <a:p>
                  <a:pPr>
                    <a:defRPr sz="798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numFmt formatCode="#,##0.0" sourceLinked="0"/>
              <c:spPr>
                <a:noFill/>
                <a:ln w="20274">
                  <a:noFill/>
                </a:ln>
              </c:spPr>
              <c:txPr>
                <a:bodyPr/>
                <a:lstStyle/>
                <a:p>
                  <a:pPr>
                    <a:defRPr sz="798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numFmt formatCode="#,##0.0" sourceLinked="0"/>
              <c:spPr>
                <a:noFill/>
                <a:ln w="20274">
                  <a:noFill/>
                </a:ln>
              </c:spPr>
              <c:txPr>
                <a:bodyPr/>
                <a:lstStyle/>
                <a:p>
                  <a:pPr>
                    <a:defRPr sz="798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710.6</c:v>
                </c:pt>
                <c:pt idx="1">
                  <c:v>773.5</c:v>
                </c:pt>
                <c:pt idx="2">
                  <c:v>842.7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специальные налоговые режимы</c:v>
                </c:pt>
              </c:strCache>
            </c:strRef>
          </c:tx>
          <c:spPr>
            <a:solidFill>
              <a:schemeClr val="hlink"/>
            </a:solidFill>
            <a:ln w="20274">
              <a:noFill/>
            </a:ln>
          </c:spPr>
          <c:invertIfNegative val="0"/>
          <c:dLbls>
            <c:dLbl>
              <c:idx val="2"/>
              <c:layout>
                <c:manualLayout>
                  <c:x val="2.010657283614984E-2"/>
                  <c:y val="-4.7877125896328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0274">
                <a:noFill/>
              </a:ln>
            </c:spPr>
            <c:txPr>
              <a:bodyPr/>
              <a:lstStyle/>
              <a:p>
                <a:pPr>
                  <a:defRPr sz="798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77.099999999999994</c:v>
                </c:pt>
                <c:pt idx="1">
                  <c:v>80.400000000000006</c:v>
                </c:pt>
                <c:pt idx="2">
                  <c:v>83.7</c:v>
                </c:pt>
              </c:numCache>
            </c:numRef>
          </c:val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налоги на имущество</c:v>
                </c:pt>
              </c:strCache>
            </c:strRef>
          </c:tx>
          <c:spPr>
            <a:solidFill>
              <a:srgbClr val="FFCC00"/>
            </a:solidFill>
            <a:ln w="20274">
              <a:noFill/>
            </a:ln>
          </c:spPr>
          <c:invertIfNegative val="0"/>
          <c:dLbls>
            <c:dLbl>
              <c:idx val="0"/>
              <c:layout>
                <c:manualLayout>
                  <c:x val="2.4865118241043802E-2"/>
                  <c:y val="-4.60701537835068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77495409316316E-2"/>
                  <c:y val="-1.46721045498800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304625030235081E-2"/>
                  <c:y val="-5.59983202794441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0274">
                <a:noFill/>
              </a:ln>
            </c:spPr>
            <c:txPr>
              <a:bodyPr/>
              <a:lstStyle/>
              <a:p>
                <a:pPr>
                  <a:defRPr sz="798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39.200000000000003</c:v>
                </c:pt>
                <c:pt idx="1">
                  <c:v>41.7</c:v>
                </c:pt>
                <c:pt idx="2">
                  <c:v>43.7</c:v>
                </c:pt>
              </c:numCache>
            </c:numRef>
          </c:val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spPr>
            <a:solidFill>
              <a:schemeClr val="bg2"/>
            </a:solidFill>
            <a:ln w="20274">
              <a:noFill/>
            </a:ln>
          </c:spPr>
          <c:invertIfNegative val="0"/>
          <c:dLbls>
            <c:dLbl>
              <c:idx val="0"/>
              <c:layout>
                <c:manualLayout>
                  <c:x val="1.1414831468476841E-2"/>
                  <c:y val="-8.9454536199887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311428649854563E-2"/>
                  <c:y val="-8.8334722496166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086000332673542E-2"/>
                  <c:y val="-9.4487335288765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0274">
                <a:noFill/>
              </a:ln>
            </c:spPr>
            <c:txPr>
              <a:bodyPr/>
              <a:lstStyle/>
              <a:p>
                <a:pPr>
                  <a:defRPr sz="798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7.6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ser>
          <c:idx val="5"/>
          <c:order val="4"/>
          <c:tx>
            <c:strRef>
              <c:f>Sheet1!$A$6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FF0000"/>
            </a:solidFill>
            <a:ln w="20274">
              <a:noFill/>
            </a:ln>
          </c:spPr>
          <c:invertIfNegative val="0"/>
          <c:dLbls>
            <c:dLbl>
              <c:idx val="0"/>
              <c:layout>
                <c:manualLayout>
                  <c:x val="6.0110448553257097E-2"/>
                  <c:y val="-3.10699947190604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</a:t>
                    </a:r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897659484468534E-2"/>
                  <c:y val="-2.9950181015340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683462770241433E-2"/>
                  <c:y val="-2.8022828929369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0274">
                <a:noFill/>
              </a:ln>
            </c:spPr>
            <c:txPr>
              <a:bodyPr/>
              <a:lstStyle/>
              <a:p>
                <a:pPr>
                  <a:defRPr sz="798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2.7</c:v>
                </c:pt>
                <c:pt idx="1">
                  <c:v>2.8</c:v>
                </c:pt>
                <c:pt idx="2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5920128"/>
        <c:axId val="129326400"/>
        <c:axId val="0"/>
      </c:bar3DChart>
      <c:catAx>
        <c:axId val="1359201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25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58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9326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9326400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25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58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59201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503546099290801E-2"/>
          <c:y val="0.80565811324116154"/>
          <c:w val="0.70529277030956705"/>
          <c:h val="0.1701610368456884"/>
        </c:manualLayout>
      </c:layout>
      <c:overlay val="0"/>
      <c:spPr>
        <a:noFill/>
        <a:ln w="20274">
          <a:noFill/>
        </a:ln>
      </c:spPr>
      <c:txPr>
        <a:bodyPr/>
        <a:lstStyle/>
        <a:p>
          <a:pPr>
            <a:defRPr sz="120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9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hPercent val="141"/>
      <c:rotY val="20"/>
      <c:depthPercent val="100"/>
      <c:rAngAx val="1"/>
    </c:view3D>
    <c:floor>
      <c:thickness val="0"/>
      <c:spPr>
        <a:solidFill>
          <a:srgbClr val="C0C0C0"/>
        </a:solidFill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90909090909092"/>
          <c:y val="1.1086474501108669E-2"/>
          <c:w val="0.84000000000000064"/>
          <c:h val="0.77161862527716185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spPr>
            <a:solidFill>
              <a:srgbClr val="666699"/>
            </a:solidFill>
            <a:ln w="20441">
              <a:noFill/>
            </a:ln>
          </c:spPr>
          <c:invertIfNegative val="0"/>
          <c:dLbls>
            <c:dLbl>
              <c:idx val="0"/>
              <c:layout/>
              <c:numFmt formatCode="#,##0.0" sourceLinked="0"/>
              <c:spPr>
                <a:noFill/>
                <a:ln w="20441">
                  <a:noFill/>
                </a:ln>
              </c:spPr>
              <c:txPr>
                <a:bodyPr/>
                <a:lstStyle/>
                <a:p>
                  <a:pPr>
                    <a:defRPr sz="805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numFmt formatCode="#,##0.0" sourceLinked="0"/>
              <c:spPr>
                <a:noFill/>
                <a:ln w="20441">
                  <a:noFill/>
                </a:ln>
              </c:spPr>
              <c:txPr>
                <a:bodyPr/>
                <a:lstStyle/>
                <a:p>
                  <a:pPr>
                    <a:defRPr sz="805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numFmt formatCode="#,##0.0" sourceLinked="0"/>
              <c:spPr>
                <a:noFill/>
                <a:ln w="20441">
                  <a:noFill/>
                </a:ln>
              </c:spPr>
              <c:txPr>
                <a:bodyPr/>
                <a:lstStyle/>
                <a:p>
                  <a:pPr>
                    <a:defRPr sz="805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46.8</c:v>
                </c:pt>
                <c:pt idx="1">
                  <c:v>46.8</c:v>
                </c:pt>
                <c:pt idx="2">
                  <c:v>46.8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доходы от оказания платных услуг и компенсации затрат государства</c:v>
                </c:pt>
              </c:strCache>
            </c:strRef>
          </c:tx>
          <c:spPr>
            <a:solidFill>
              <a:srgbClr val="CCCCFF"/>
            </a:solidFill>
            <a:ln w="20441">
              <a:noFill/>
            </a:ln>
          </c:spPr>
          <c:invertIfNegative val="0"/>
          <c:dLbls>
            <c:dLbl>
              <c:idx val="2"/>
              <c:layout>
                <c:manualLayout>
                  <c:x val="9.3229022097678482E-3"/>
                  <c:y val="-8.720352468153841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0441">
                <a:noFill/>
              </a:ln>
            </c:spPr>
            <c:txPr>
              <a:bodyPr/>
              <a:lstStyle/>
              <a:p>
                <a:pPr>
                  <a:defRPr sz="805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2.2999999999999998</c:v>
                </c:pt>
                <c:pt idx="1">
                  <c:v>2.2999999999999998</c:v>
                </c:pt>
                <c:pt idx="2">
                  <c:v>2.2999999999999998</c:v>
                </c:pt>
              </c:numCache>
            </c:numRef>
          </c:val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штрафы</c:v>
                </c:pt>
              </c:strCache>
            </c:strRef>
          </c:tx>
          <c:spPr>
            <a:solidFill>
              <a:srgbClr val="C0C0C0"/>
            </a:solidFill>
            <a:ln w="20441">
              <a:noFill/>
            </a:ln>
          </c:spPr>
          <c:invertIfNegative val="0"/>
          <c:dLbls>
            <c:dLbl>
              <c:idx val="0"/>
              <c:layout>
                <c:manualLayout>
                  <c:x val="-2.6423083908745249E-3"/>
                  <c:y val="1.3001522111352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604398867084386E-4"/>
                  <c:y val="2.33069443089953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266791283891994E-3"/>
                  <c:y val="-1.230280757327581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0441">
                <a:noFill/>
              </a:ln>
            </c:spPr>
            <c:txPr>
              <a:bodyPr/>
              <a:lstStyle/>
              <a:p>
                <a:pPr>
                  <a:defRPr sz="805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3.4</c:v>
                </c:pt>
                <c:pt idx="1">
                  <c:v>3.4</c:v>
                </c:pt>
                <c:pt idx="2">
                  <c:v>3.3</c:v>
                </c:pt>
              </c:numCache>
            </c:numRef>
          </c:val>
        </c:ser>
        <c:ser>
          <c:idx val="5"/>
          <c:order val="3"/>
          <c:tx>
            <c:strRef>
              <c:f>Sheet1!$A$5</c:f>
              <c:strCache>
                <c:ptCount val="1"/>
                <c:pt idx="0">
                  <c:v>платежи при пользовании продными ресурсами</c:v>
                </c:pt>
              </c:strCache>
            </c:strRef>
          </c:tx>
          <c:spPr>
            <a:solidFill>
              <a:srgbClr val="800080"/>
            </a:solidFill>
            <a:ln w="20441">
              <a:noFill/>
            </a:ln>
          </c:spPr>
          <c:invertIfNegative val="0"/>
          <c:dLbls>
            <c:dLbl>
              <c:idx val="0"/>
              <c:layout>
                <c:manualLayout>
                  <c:x val="5.3737836514835657E-2"/>
                  <c:y val="-1.5363078491813596E-2"/>
                </c:manualLayout>
              </c:layout>
              <c:tx>
                <c:rich>
                  <a:bodyPr/>
                  <a:lstStyle/>
                  <a:p>
                    <a:pPr>
                      <a:defRPr sz="805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0,1</a:t>
                    </a:r>
                    <a:endParaRPr lang="ru-RU" dirty="0"/>
                  </a:p>
                </c:rich>
              </c:tx>
              <c:spPr>
                <a:noFill/>
                <a:ln w="2044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3965765745554159E-2"/>
                  <c:y val="-1.7087397337724779E-2"/>
                </c:manualLayout>
              </c:layout>
              <c:tx>
                <c:rich>
                  <a:bodyPr/>
                  <a:lstStyle/>
                  <a:p>
                    <a:pPr>
                      <a:defRPr sz="805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0,1</a:t>
                    </a:r>
                    <a:endParaRPr lang="ru-RU" dirty="0"/>
                  </a:p>
                </c:rich>
              </c:tx>
              <c:spPr>
                <a:noFill/>
                <a:ln w="2044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0035366024510872E-2"/>
                  <c:y val="-2.1790511555331155E-2"/>
                </c:manualLayout>
              </c:layout>
              <c:tx>
                <c:rich>
                  <a:bodyPr/>
                  <a:lstStyle/>
                  <a:p>
                    <a:pPr>
                      <a:defRPr sz="805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0,1</a:t>
                    </a:r>
                  </a:p>
                </c:rich>
              </c:tx>
              <c:spPr>
                <a:noFill/>
                <a:ln w="2044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0441">
                <a:noFill/>
              </a:ln>
            </c:spPr>
            <c:txPr>
              <a:bodyPr/>
              <a:lstStyle/>
              <a:p>
                <a:pPr>
                  <a:defRPr sz="805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5932928"/>
        <c:axId val="106876864"/>
        <c:axId val="0"/>
      </c:bar3DChart>
      <c:catAx>
        <c:axId val="1359329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25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45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6876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6876864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25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45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5932928"/>
        <c:crosses val="autoZero"/>
        <c:crossBetween val="between"/>
      </c:valAx>
      <c:spPr>
        <a:noFill/>
        <a:ln w="20441">
          <a:noFill/>
        </a:ln>
      </c:spPr>
    </c:plotArea>
    <c:legend>
      <c:legendPos val="b"/>
      <c:layout>
        <c:manualLayout>
          <c:xMode val="edge"/>
          <c:yMode val="edge"/>
          <c:x val="9.793868441157369E-2"/>
          <c:y val="0.77752484695559365"/>
          <c:w val="0.90206131558842662"/>
          <c:h val="0.2224751530444079"/>
        </c:manualLayout>
      </c:layout>
      <c:overlay val="0"/>
      <c:spPr>
        <a:noFill/>
        <a:ln w="20441">
          <a:noFill/>
        </a:ln>
      </c:spPr>
      <c:txPr>
        <a:bodyPr/>
        <a:lstStyle/>
        <a:p>
          <a:pPr>
            <a:defRPr sz="90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68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144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45022966185847"/>
          <c:y val="0.23865923681589957"/>
          <c:w val="0.65404904176631684"/>
          <c:h val="0.48718042556633995"/>
        </c:manualLayout>
      </c:layout>
      <c:pie3DChart>
        <c:varyColors val="1"/>
        <c:ser>
          <c:idx val="0"/>
          <c:order val="0"/>
          <c:tx>
            <c:strRef>
              <c:f>Лист1!$F$97</c:f>
              <c:strCache>
                <c:ptCount val="1"/>
                <c:pt idx="0">
                  <c:v>Восток</c:v>
                </c:pt>
              </c:strCache>
            </c:strRef>
          </c:tx>
          <c:spPr>
            <a:ln w="25400">
              <a:noFill/>
            </a:ln>
          </c:spPr>
          <c:explosion val="5"/>
          <c:dPt>
            <c:idx val="0"/>
            <c:bubble3D val="0"/>
            <c:spPr>
              <a:solidFill>
                <a:srgbClr val="339966"/>
              </a:solidFill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008080"/>
              </a:solidFill>
              <a:ln w="25400">
                <a:noFill/>
              </a:ln>
            </c:spPr>
          </c:dPt>
          <c:dPt>
            <c:idx val="4"/>
            <c:bubble3D val="0"/>
            <c:spPr>
              <a:solidFill>
                <a:srgbClr val="FFCC00"/>
              </a:solidFill>
              <a:ln w="25400">
                <a:noFill/>
              </a:ln>
            </c:spPr>
          </c:dPt>
          <c:dPt>
            <c:idx val="5"/>
            <c:bubble3D val="0"/>
            <c:spPr>
              <a:solidFill>
                <a:srgbClr val="FF6600"/>
              </a:solidFill>
              <a:ln w="25400">
                <a:noFill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25400">
                <a:noFill/>
              </a:ln>
            </c:spPr>
          </c:dPt>
          <c:dPt>
            <c:idx val="7"/>
            <c:bubble3D val="0"/>
            <c:spPr>
              <a:solidFill>
                <a:srgbClr val="808000"/>
              </a:solidFill>
              <a:ln w="25400">
                <a:noFill/>
              </a:ln>
            </c:spPr>
          </c:dPt>
          <c:dPt>
            <c:idx val="8"/>
            <c:bubble3D val="0"/>
            <c:spPr>
              <a:solidFill>
                <a:srgbClr val="666699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-2.493773741801825E-2"/>
                  <c:y val="1.8077294101462176E-2"/>
                </c:manualLayout>
              </c:layout>
              <c:tx>
                <c:rich>
                  <a:bodyPr/>
                  <a:lstStyle/>
                  <a:p>
                    <a:pPr>
                      <a:defRPr sz="105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12,9%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578471696737805E-2"/>
                  <c:y val="3.7997311538340461E-2"/>
                </c:manualLayout>
              </c:layout>
              <c:tx>
                <c:rich>
                  <a:bodyPr/>
                  <a:lstStyle/>
                  <a:p>
                    <a:pPr>
                      <a:defRPr sz="105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1,1%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417944728492304E-2"/>
                  <c:y val="2.6174378728334398E-2"/>
                </c:manualLayout>
              </c:layout>
              <c:tx>
                <c:rich>
                  <a:bodyPr/>
                  <a:lstStyle/>
                  <a:p>
                    <a:pPr>
                      <a:defRPr sz="105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6,0%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826848585761097E-3"/>
                  <c:y val="3.00046492817233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7807898788857663E-3"/>
                  <c:y val="-2.1407000276802205E-2"/>
                </c:manualLayout>
              </c:layout>
              <c:tx>
                <c:rich>
                  <a:bodyPr/>
                  <a:lstStyle/>
                  <a:p>
                    <a:pPr>
                      <a:defRPr sz="105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46,3%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83429637322979E-3"/>
                  <c:y val="-2.3664098097358113E-2"/>
                </c:manualLayout>
              </c:layout>
              <c:tx>
                <c:rich>
                  <a:bodyPr/>
                  <a:lstStyle/>
                  <a:p>
                    <a:pPr>
                      <a:defRPr sz="105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1,1%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8572542140888554E-3"/>
                  <c:y val="-3.011901663962184E-2"/>
                </c:manualLayout>
              </c:layout>
              <c:tx>
                <c:rich>
                  <a:bodyPr/>
                  <a:lstStyle/>
                  <a:p>
                    <a:pPr>
                      <a:defRPr sz="105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9,1%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1765925789707569E-4"/>
                  <c:y val="-7.4537673237296098E-2"/>
                </c:manualLayout>
              </c:layout>
              <c:tx>
                <c:rich>
                  <a:bodyPr/>
                  <a:lstStyle/>
                  <a:p>
                    <a:pPr>
                      <a:defRPr sz="105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11,4%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0786977017803701E-2"/>
                  <c:y val="1.3324808947670231E-2"/>
                </c:manualLayout>
              </c:layout>
              <c:tx>
                <c:rich>
                  <a:bodyPr/>
                  <a:lstStyle/>
                  <a:p>
                    <a:pPr>
                      <a:defRPr sz="105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7,0%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6.1400211408905239E-3"/>
                  <c:y val="3.5992483188122204E-2"/>
                </c:manualLayout>
              </c:layout>
              <c:tx>
                <c:rich>
                  <a:bodyPr/>
                  <a:lstStyle/>
                  <a:p>
                    <a:pPr>
                      <a:defRPr sz="105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1,1%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9676069671101812E-2"/>
                  <c:y val="4.2891591213820239E-2"/>
                </c:manualLayout>
              </c:layout>
              <c:tx>
                <c:rich>
                  <a:bodyPr/>
                  <a:lstStyle/>
                  <a:p>
                    <a:pPr>
                      <a:defRPr sz="105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0,0%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rgbClr val="333333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Лист1!$G$96:$O$96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образование</c:v>
                </c:pt>
                <c:pt idx="5">
                  <c:v>средства массовой информации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</c:v>
                </c:pt>
              </c:strCache>
            </c:strRef>
          </c:cat>
          <c:val>
            <c:numRef>
              <c:f>Лист1!$G$97:$O$97</c:f>
              <c:numCache>
                <c:formatCode>General</c:formatCode>
                <c:ptCount val="9"/>
                <c:pt idx="0">
                  <c:v>392594.5</c:v>
                </c:pt>
                <c:pt idx="1">
                  <c:v>34792.6</c:v>
                </c:pt>
                <c:pt idx="2">
                  <c:v>180925.5</c:v>
                </c:pt>
                <c:pt idx="3">
                  <c:v>153288.29999999999</c:v>
                </c:pt>
                <c:pt idx="4">
                  <c:v>1406048.2</c:v>
                </c:pt>
                <c:pt idx="5">
                  <c:v>31638.3</c:v>
                </c:pt>
                <c:pt idx="6">
                  <c:v>276058.59999999998</c:v>
                </c:pt>
                <c:pt idx="7">
                  <c:v>346635.9</c:v>
                </c:pt>
                <c:pt idx="8">
                  <c:v>212149.5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0473220018429132E-2"/>
          <c:y val="0.8185404339250496"/>
          <c:w val="0.91666158925630659"/>
          <c:h val="0.14990138067061168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65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144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38255033557052"/>
          <c:y val="0.22108880256298274"/>
          <c:w val="0.74328859060402763"/>
          <c:h val="0.29761954191170731"/>
        </c:manualLayout>
      </c:layout>
      <c:pie3DChart>
        <c:varyColors val="1"/>
        <c:ser>
          <c:idx val="0"/>
          <c:order val="0"/>
          <c:tx>
            <c:strRef>
              <c:f>Лист1!$F$114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9999FF"/>
            </a:solidFill>
            <a:ln w="25400">
              <a:noFill/>
            </a:ln>
          </c:spPr>
          <c:explosion val="5"/>
          <c:dPt>
            <c:idx val="0"/>
            <c:bubble3D val="0"/>
            <c:spPr>
              <a:solidFill>
                <a:srgbClr val="339966"/>
              </a:solidFill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008080"/>
              </a:solidFill>
              <a:ln w="25400">
                <a:noFill/>
              </a:ln>
            </c:spPr>
          </c:dPt>
          <c:dPt>
            <c:idx val="4"/>
            <c:bubble3D val="0"/>
            <c:spPr>
              <a:solidFill>
                <a:srgbClr val="FFCC00"/>
              </a:solidFill>
              <a:ln w="25400">
                <a:noFill/>
              </a:ln>
            </c:spPr>
          </c:dPt>
          <c:dPt>
            <c:idx val="5"/>
            <c:bubble3D val="0"/>
            <c:spPr>
              <a:solidFill>
                <a:srgbClr val="FF6600"/>
              </a:solidFill>
              <a:ln w="25400">
                <a:noFill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25400">
                <a:noFill/>
              </a:ln>
            </c:spPr>
          </c:dPt>
          <c:dPt>
            <c:idx val="7"/>
            <c:bubble3D val="0"/>
            <c:spPr>
              <a:solidFill>
                <a:srgbClr val="808000"/>
              </a:solidFill>
              <a:ln w="25400">
                <a:noFill/>
              </a:ln>
            </c:spPr>
          </c:dPt>
          <c:dPt>
            <c:idx val="8"/>
            <c:bubble3D val="0"/>
            <c:spPr>
              <a:solidFill>
                <a:srgbClr val="666699"/>
              </a:solidFill>
              <a:ln w="25400">
                <a:noFill/>
              </a:ln>
            </c:spPr>
          </c:dPt>
          <c:dPt>
            <c:idx val="9"/>
            <c:bubble3D val="0"/>
            <c:spPr>
              <a:solidFill>
                <a:srgbClr val="CCCCFF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-4.4092942769442832E-2"/>
                  <c:y val="2.0118512643822781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00" dirty="0" smtClean="0"/>
                      <a:t>12,4%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0149766931416729E-2"/>
                  <c:y val="2.6719275408910417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00" dirty="0" smtClean="0"/>
                      <a:t>1,0%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83638004880489E-2"/>
                  <c:y val="2.8586765212041673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00" dirty="0" smtClean="0"/>
                      <a:t>3,7%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006058472216275E-2"/>
                  <c:y val="2.552439311312148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00" dirty="0" smtClean="0"/>
                      <a:t>4,7%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1956516650030059"/>
                  <c:y val="-3.9353531462745762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00" dirty="0" smtClean="0"/>
                      <a:t>46,4%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5108245697475856E-2"/>
                  <c:y val="-3.6320281393397227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00" dirty="0" smtClean="0"/>
                      <a:t>1,1%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285632150542314E-3"/>
                  <c:y val="-2.2938249836999401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00" dirty="0" smtClean="0"/>
                      <a:t>8,6%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8.7271964536868708E-4"/>
                  <c:y val="-5.8567524726578522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00" dirty="0" smtClean="0"/>
                      <a:t>14,8%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3062702846451922E-3"/>
                  <c:y val="1.3256822740062879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00" dirty="0" smtClean="0"/>
                      <a:t>6,5%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4235995752514752E-2"/>
                  <c:y val="2.8200315509479774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00" dirty="0" smtClean="0"/>
                      <a:t>0,8%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235551093026124E-2"/>
                  <c:y val="4.9608620351027762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00"/>
                      <a:t>0,1%</a:t>
                    </a:r>
                    <a:endParaRPr lang="ru-RU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333333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Лист1!$G$113:$P$113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образование</c:v>
                </c:pt>
                <c:pt idx="5">
                  <c:v>средства массовой информации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</c:v>
                </c:pt>
                <c:pt idx="9">
                  <c:v>обслуживание долга</c:v>
                </c:pt>
              </c:strCache>
            </c:strRef>
          </c:cat>
          <c:val>
            <c:numRef>
              <c:f>Лист1!$G$114:$P$114</c:f>
              <c:numCache>
                <c:formatCode>General</c:formatCode>
                <c:ptCount val="10"/>
                <c:pt idx="0">
                  <c:v>377093.3</c:v>
                </c:pt>
                <c:pt idx="1">
                  <c:v>29032.7</c:v>
                </c:pt>
                <c:pt idx="2">
                  <c:v>113934.7</c:v>
                </c:pt>
                <c:pt idx="3">
                  <c:v>143646.9</c:v>
                </c:pt>
                <c:pt idx="4">
                  <c:v>1411571.2</c:v>
                </c:pt>
                <c:pt idx="5">
                  <c:v>33409.1</c:v>
                </c:pt>
                <c:pt idx="6">
                  <c:v>260702.6</c:v>
                </c:pt>
                <c:pt idx="7">
                  <c:v>451385.1</c:v>
                </c:pt>
                <c:pt idx="8">
                  <c:v>198421.9</c:v>
                </c:pt>
                <c:pt idx="9">
                  <c:v>24571.8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1073823111560596"/>
          <c:y val="0.62755209170282256"/>
          <c:w val="0.81040256206506256"/>
          <c:h val="0.35034067170175226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144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50267696339288"/>
          <c:y val="0.21901546169973446"/>
          <c:w val="0.7604702556896733"/>
          <c:h val="0.30560296981358326"/>
        </c:manualLayout>
      </c:layout>
      <c:pie3DChart>
        <c:varyColors val="1"/>
        <c:ser>
          <c:idx val="0"/>
          <c:order val="0"/>
          <c:tx>
            <c:strRef>
              <c:f>Лист1!$F$138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9999FF"/>
            </a:solidFill>
            <a:ln w="25400">
              <a:noFill/>
            </a:ln>
          </c:spPr>
          <c:explosion val="5"/>
          <c:dPt>
            <c:idx val="0"/>
            <c:bubble3D val="0"/>
            <c:spPr>
              <a:solidFill>
                <a:srgbClr val="339966"/>
              </a:solidFill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008080"/>
              </a:solidFill>
              <a:ln w="25400">
                <a:noFill/>
              </a:ln>
            </c:spPr>
          </c:dPt>
          <c:dPt>
            <c:idx val="4"/>
            <c:bubble3D val="0"/>
            <c:spPr>
              <a:solidFill>
                <a:srgbClr val="FFCC00"/>
              </a:solidFill>
              <a:ln w="25400">
                <a:noFill/>
              </a:ln>
            </c:spPr>
          </c:dPt>
          <c:dPt>
            <c:idx val="5"/>
            <c:bubble3D val="0"/>
            <c:spPr>
              <a:solidFill>
                <a:srgbClr val="FF6600"/>
              </a:solidFill>
              <a:ln w="25400">
                <a:noFill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25400">
                <a:noFill/>
              </a:ln>
            </c:spPr>
          </c:dPt>
          <c:dPt>
            <c:idx val="7"/>
            <c:bubble3D val="0"/>
            <c:spPr>
              <a:solidFill>
                <a:srgbClr val="808000"/>
              </a:solidFill>
              <a:ln w="25400">
                <a:noFill/>
              </a:ln>
            </c:spPr>
          </c:dPt>
          <c:dPt>
            <c:idx val="8"/>
            <c:bubble3D val="0"/>
            <c:spPr>
              <a:solidFill>
                <a:srgbClr val="666699"/>
              </a:solidFill>
              <a:ln w="25400">
                <a:noFill/>
              </a:ln>
            </c:spPr>
          </c:dPt>
          <c:dPt>
            <c:idx val="9"/>
            <c:bubble3D val="0"/>
            <c:spPr>
              <a:solidFill>
                <a:srgbClr val="CCCCFF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-3.6280615676809375E-2"/>
                  <c:y val="2.5455128804994481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12,2%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4755743140798031E-2"/>
                  <c:y val="3.3001921525479753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0,9%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641663669911818E-2"/>
                  <c:y val="2.5112292233349182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2,5%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028356152124438E-2"/>
                  <c:y val="2.0348321960961008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5,8%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2519277687724999E-2"/>
                  <c:y val="-4.1404784617367463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46,%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5420820724844392E-2"/>
                  <c:y val="-2.3225458919534588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1,1%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3788047727911833E-2"/>
                  <c:y val="-2.2867393716344699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8,6%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3219038550207963E-4"/>
                  <c:y val="-2.3775697696250988E-3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14,9%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1123030274701623E-2"/>
                  <c:y val="2.3468934847481634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6,4%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8778752111332235E-2"/>
                  <c:y val="3.2211150398528884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1,6%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8519632282145611E-2"/>
                  <c:y val="5.2515184328614413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0,5%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333333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Лист1!$G$137:$P$137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образование</c:v>
                </c:pt>
                <c:pt idx="5">
                  <c:v>средства массовой информации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</c:v>
                </c:pt>
                <c:pt idx="9">
                  <c:v>обслуживание долга</c:v>
                </c:pt>
              </c:strCache>
            </c:strRef>
          </c:cat>
          <c:val>
            <c:numRef>
              <c:f>Лист1!$G$138:$P$138</c:f>
              <c:numCache>
                <c:formatCode>General</c:formatCode>
                <c:ptCount val="10"/>
                <c:pt idx="0">
                  <c:v>390708.9</c:v>
                </c:pt>
                <c:pt idx="1">
                  <c:v>30065.4</c:v>
                </c:pt>
                <c:pt idx="2">
                  <c:v>79413.100000000006</c:v>
                </c:pt>
                <c:pt idx="3">
                  <c:v>185727.8</c:v>
                </c:pt>
                <c:pt idx="4">
                  <c:v>1468923.4</c:v>
                </c:pt>
                <c:pt idx="5">
                  <c:v>34243.800000000003</c:v>
                </c:pt>
                <c:pt idx="6">
                  <c:v>275818.40000000002</c:v>
                </c:pt>
                <c:pt idx="7">
                  <c:v>475692.7</c:v>
                </c:pt>
                <c:pt idx="8">
                  <c:v>204067.1</c:v>
                </c:pt>
                <c:pt idx="9">
                  <c:v>50549.2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1390300536757232"/>
          <c:y val="0.61483264604298005"/>
          <c:w val="0.80904665295216494"/>
          <c:h val="0.36309682877860283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860673665553654"/>
          <c:y val="0.13347035969419729"/>
          <c:w val="0.51282107112801312"/>
          <c:h val="0.37577039729289435"/>
        </c:manualLayout>
      </c:layout>
      <c:pie3DChart>
        <c:varyColors val="1"/>
        <c:ser>
          <c:idx val="0"/>
          <c:order val="0"/>
          <c:tx>
            <c:strRef>
              <c:f>Лист1!$F$78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339966"/>
            </a:solidFill>
            <a:ln w="25400">
              <a:noFill/>
            </a:ln>
          </c:spPr>
          <c:explosion val="10"/>
          <c:dPt>
            <c:idx val="1"/>
            <c:bubble3D val="0"/>
            <c:spPr>
              <a:solidFill>
                <a:srgbClr val="33CCCC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99CCFF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800080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-1.5933891253842463E-2"/>
                  <c:y val="-3.1466555478935808E-2"/>
                </c:manualLayout>
              </c:layout>
              <c:tx>
                <c:rich>
                  <a:bodyPr/>
                  <a:lstStyle/>
                  <a:p>
                    <a:pPr>
                      <a:defRPr sz="1050" b="0" i="0" u="none" strike="noStrike" baseline="0">
                        <a:solidFill>
                          <a:srgbClr val="333333"/>
                        </a:solidFill>
                        <a:latin typeface="Impact"/>
                        <a:ea typeface="Impact"/>
                        <a:cs typeface="Impact"/>
                      </a:defRPr>
                    </a:pPr>
                    <a:r>
                      <a:rPr lang="ru-RU"/>
                      <a:t>2 108,7 млн руб.
 73%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365284377372638E-2"/>
                  <c:y val="4.0478107242704654E-2"/>
                </c:manualLayout>
              </c:layout>
              <c:tx>
                <c:rich>
                  <a:bodyPr/>
                  <a:lstStyle/>
                  <a:p>
                    <a:pPr>
                      <a:defRPr sz="1050" b="0" i="0" u="none" strike="noStrike" baseline="0">
                        <a:solidFill>
                          <a:srgbClr val="333333"/>
                        </a:solidFill>
                        <a:latin typeface="Impact"/>
                        <a:ea typeface="Impact"/>
                        <a:cs typeface="Impact"/>
                      </a:defRPr>
                    </a:pPr>
                    <a:r>
                      <a:rPr lang="ru-RU"/>
                      <a:t>86,8 млн руб.
3%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444556293951878E-2"/>
                  <c:y val="1.8668633834212685E-2"/>
                </c:manualLayout>
              </c:layout>
              <c:tx>
                <c:rich>
                  <a:bodyPr/>
                  <a:lstStyle/>
                  <a:p>
                    <a:pPr>
                      <a:defRPr sz="1050" b="0" i="0" u="none" strike="noStrike" baseline="0">
                        <a:solidFill>
                          <a:srgbClr val="333333"/>
                        </a:solidFill>
                        <a:latin typeface="Impact"/>
                        <a:ea typeface="Impact"/>
                        <a:cs typeface="Impact"/>
                      </a:defRPr>
                    </a:pPr>
                    <a:r>
                      <a:rPr lang="ru-RU"/>
                      <a:t>480,4 млн руб.
 17%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1772975831975494E-2"/>
                  <c:y val="1.4227753099090221E-3"/>
                </c:manualLayout>
              </c:layout>
              <c:tx>
                <c:rich>
                  <a:bodyPr/>
                  <a:lstStyle/>
                  <a:p>
                    <a:pPr>
                      <a:defRPr sz="1050" b="0" i="0" u="none" strike="noStrike" baseline="0">
                        <a:solidFill>
                          <a:srgbClr val="333333"/>
                        </a:solidFill>
                        <a:latin typeface="Impact"/>
                        <a:ea typeface="Impact"/>
                        <a:cs typeface="Impact"/>
                      </a:defRPr>
                    </a:pPr>
                    <a:r>
                      <a:rPr lang="ru-RU"/>
                      <a:t>213,7 млн руб.
7%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333333"/>
                    </a:solidFill>
                    <a:latin typeface="Impact"/>
                    <a:ea typeface="Impact"/>
                    <a:cs typeface="Impac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Лист1!$G$77:$J$77</c:f>
              <c:strCache>
                <c:ptCount val="4"/>
                <c:pt idx="0">
                  <c:v>Муниципальные программы, направленные на развитие человеческого потенциала и достижения высокого уровня качества</c:v>
                </c:pt>
                <c:pt idx="1">
                  <c:v>Муниципальные программы, направленные на повышение темпов роста и обеспечение конкурентноспособности экономики города</c:v>
                </c:pt>
                <c:pt idx="2">
                  <c:v>Муниципальные программы, направленные на развитие территории, социальной и производственной инфраструктур</c:v>
                </c:pt>
                <c:pt idx="3">
                  <c:v>Муниципальные программы, направленные на повышение эффективности муниципального управления, обеспечения безопасности, укрепление гражданского общества</c:v>
                </c:pt>
              </c:strCache>
            </c:strRef>
          </c:cat>
          <c:val>
            <c:numRef>
              <c:f>Лист1!$G$78:$J$78</c:f>
              <c:numCache>
                <c:formatCode>#,##0.0_р_.</c:formatCode>
                <c:ptCount val="4"/>
                <c:pt idx="0">
                  <c:v>2108.6999999999998</c:v>
                </c:pt>
                <c:pt idx="1">
                  <c:v>86.8</c:v>
                </c:pt>
                <c:pt idx="2">
                  <c:v>480.4</c:v>
                </c:pt>
                <c:pt idx="3">
                  <c:v>213.7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8.1799194886209171E-3"/>
          <c:y val="0.64647322726238265"/>
          <c:w val="0.98885273685318065"/>
          <c:h val="0.33604887983706783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055" b="0" i="0" u="none" strike="noStrike" baseline="0">
              <a:solidFill>
                <a:srgbClr val="000000"/>
              </a:solidFill>
              <a:latin typeface="Courier New"/>
              <a:ea typeface="Courier New"/>
              <a:cs typeface="Courier New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425802543913"/>
          <c:y val="9.5039884720292525E-2"/>
          <c:w val="0.78138276662137351"/>
          <c:h val="0.41825133882944232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25400">
              <a:noFill/>
            </a:ln>
          </c:spPr>
          <c:explosion val="5"/>
          <c:dPt>
            <c:idx val="0"/>
            <c:bubble3D val="0"/>
            <c:spPr>
              <a:solidFill>
                <a:srgbClr val="99CC00"/>
              </a:solidFill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008080"/>
              </a:solidFill>
              <a:ln w="25400">
                <a:noFill/>
              </a:ln>
            </c:spPr>
          </c:dPt>
          <c:dPt>
            <c:idx val="2"/>
            <c:bubble3D val="0"/>
            <c:explosion val="7"/>
            <c:spPr>
              <a:solidFill>
                <a:srgbClr val="339966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99CCFF"/>
              </a:solidFill>
              <a:ln w="25400">
                <a:noFill/>
              </a:ln>
            </c:spPr>
          </c:dPt>
          <c:dPt>
            <c:idx val="4"/>
            <c:bubble3D val="0"/>
            <c:spPr>
              <a:solidFill>
                <a:srgbClr val="CC99FF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-7.3910144491850412E-3"/>
                  <c:y val="-4.6120375637455869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0823322194857802E-2"/>
                  <c:y val="-2.651996447212163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4.9040725931617651E-2"/>
                  <c:y val="1.7735118958063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8747220128175315E-2"/>
                  <c:y val="-3.149987745517471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7191909381371431E-2"/>
                  <c:y val="-1.28980170254383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350" b="0" i="0" u="none" strike="noStrike" baseline="0">
                    <a:solidFill>
                      <a:srgbClr val="333333"/>
                    </a:solidFill>
                    <a:latin typeface="Impact"/>
                    <a:ea typeface="Impact"/>
                    <a:cs typeface="Impact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Лист1!$K$185:$O$185</c:f>
              <c:strCache>
                <c:ptCount val="5"/>
                <c:pt idx="0">
                  <c:v>пенсионное обеспечение</c:v>
                </c:pt>
                <c:pt idx="1">
                  <c:v>социальное обслуживание населения</c:v>
                </c:pt>
                <c:pt idx="2">
                  <c:v>социальное обеспечение населения</c:v>
                </c:pt>
                <c:pt idx="3">
                  <c:v>охрана семьи и детства</c:v>
                </c:pt>
                <c:pt idx="4">
                  <c:v>другие вопросы в области социальной политики</c:v>
                </c:pt>
              </c:strCache>
            </c:strRef>
          </c:cat>
          <c:val>
            <c:numRef>
              <c:f>Лист1!$K$186:$O$186</c:f>
              <c:numCache>
                <c:formatCode>General</c:formatCode>
                <c:ptCount val="5"/>
                <c:pt idx="0">
                  <c:v>8.7000000000000011</c:v>
                </c:pt>
                <c:pt idx="1">
                  <c:v>52.8</c:v>
                </c:pt>
                <c:pt idx="2">
                  <c:v>177.5</c:v>
                </c:pt>
                <c:pt idx="3">
                  <c:v>57</c:v>
                </c:pt>
                <c:pt idx="4">
                  <c:v>50.6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0184765365867728"/>
          <c:y val="0.59775091770799138"/>
          <c:w val="0.78918942824454663"/>
          <c:h val="0.35462290304212135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EF3676-0546-4E96-90A5-04A9233D1C6A}" type="doc">
      <dgm:prSet loTypeId="urn:microsoft.com/office/officeart/2005/8/layout/hList7#5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B57C98C-2C68-48CC-B23F-5BB1E0E28BE2}">
      <dgm:prSet phldrT="[Текст]" custT="1"/>
      <dgm:spPr/>
      <dgm:t>
        <a:bodyPr/>
        <a:lstStyle/>
        <a:p>
          <a:r>
            <a:rPr lang="ru-RU" sz="1400" b="0" i="0" baseline="0" dirty="0" smtClean="0">
              <a:latin typeface="Times New Roman" pitchFamily="18" charset="0"/>
            </a:rPr>
            <a:t>Муниципальные программы города Заречного (проекты муниципальных программ, проекты изменений муниципальных программ</a:t>
          </a:r>
          <a:r>
            <a:rPr lang="ru-RU" sz="1400" b="1" i="1" baseline="0" dirty="0" smtClean="0">
              <a:latin typeface="Times New Roman" pitchFamily="18" charset="0"/>
            </a:rPr>
            <a:t>)</a:t>
          </a:r>
          <a:endParaRPr lang="ru-RU" sz="1400" b="1" i="1" baseline="0" dirty="0">
            <a:latin typeface="Times New Roman" pitchFamily="18" charset="0"/>
          </a:endParaRPr>
        </a:p>
      </dgm:t>
    </dgm:pt>
    <dgm:pt modelId="{E3B0447A-D789-409C-8712-05F49980AEF0}" type="sibTrans" cxnId="{6B00F539-BBE3-46FE-AD5E-A4D89968F4A2}">
      <dgm:prSet/>
      <dgm:spPr/>
      <dgm:t>
        <a:bodyPr/>
        <a:lstStyle/>
        <a:p>
          <a:endParaRPr lang="ru-RU"/>
        </a:p>
      </dgm:t>
    </dgm:pt>
    <dgm:pt modelId="{8E29E259-A26D-499D-A42A-63C6C65FCD27}" type="parTrans" cxnId="{6B00F539-BBE3-46FE-AD5E-A4D89968F4A2}">
      <dgm:prSet/>
      <dgm:spPr/>
      <dgm:t>
        <a:bodyPr/>
        <a:lstStyle/>
        <a:p>
          <a:endParaRPr lang="ru-RU"/>
        </a:p>
      </dgm:t>
    </dgm:pt>
    <dgm:pt modelId="{CE5257EE-9902-44CE-BE30-4830B04E83CB}">
      <dgm:prSet phldrT="[Текст]" custT="1"/>
      <dgm:spPr/>
      <dgm:t>
        <a:bodyPr/>
        <a:lstStyle/>
        <a:p>
          <a:r>
            <a:rPr lang="ru-RU" sz="1400" b="0" i="0" baseline="0" dirty="0" smtClean="0">
              <a:latin typeface="Times New Roman" pitchFamily="18" charset="0"/>
            </a:rPr>
            <a:t>Прогноз социально-экономического развития города</a:t>
          </a:r>
          <a:endParaRPr lang="ru-RU" sz="1400" b="0" i="0" baseline="0" dirty="0">
            <a:latin typeface="Times New Roman" pitchFamily="18" charset="0"/>
          </a:endParaRPr>
        </a:p>
      </dgm:t>
    </dgm:pt>
    <dgm:pt modelId="{A182F6CF-A62A-4E52-AD81-6BCDB8BD70F4}" type="sibTrans" cxnId="{81425980-3DAF-41D3-9E13-624D8A4FE1E3}">
      <dgm:prSet/>
      <dgm:spPr/>
      <dgm:t>
        <a:bodyPr/>
        <a:lstStyle/>
        <a:p>
          <a:endParaRPr lang="ru-RU"/>
        </a:p>
      </dgm:t>
    </dgm:pt>
    <dgm:pt modelId="{FD2ED189-11E5-440C-B6F7-183A480EDD90}" type="parTrans" cxnId="{81425980-3DAF-41D3-9E13-624D8A4FE1E3}">
      <dgm:prSet/>
      <dgm:spPr/>
      <dgm:t>
        <a:bodyPr/>
        <a:lstStyle/>
        <a:p>
          <a:endParaRPr lang="ru-RU"/>
        </a:p>
      </dgm:t>
    </dgm:pt>
    <dgm:pt modelId="{26C75F07-BAD6-453C-B98A-776DA8237960}">
      <dgm:prSet phldrT="[Текст]" custT="1"/>
      <dgm:spPr/>
      <dgm:t>
        <a:bodyPr/>
        <a:lstStyle/>
        <a:p>
          <a:r>
            <a:rPr lang="ru-RU" sz="1400" b="0" i="0" baseline="0" dirty="0" smtClean="0">
              <a:latin typeface="Times New Roman" pitchFamily="18" charset="0"/>
            </a:rPr>
            <a:t>Основные направления бюджетной  и налоговой политики</a:t>
          </a:r>
          <a:endParaRPr lang="ru-RU" sz="1400" b="0" i="0" baseline="0" dirty="0">
            <a:latin typeface="Times New Roman" pitchFamily="18" charset="0"/>
          </a:endParaRPr>
        </a:p>
      </dgm:t>
    </dgm:pt>
    <dgm:pt modelId="{AD9411DB-9E7A-4F51-B202-D19B52C7074E}" type="sibTrans" cxnId="{114A6BBB-116A-4F2E-ADA3-659405C0F18C}">
      <dgm:prSet/>
      <dgm:spPr/>
      <dgm:t>
        <a:bodyPr/>
        <a:lstStyle/>
        <a:p>
          <a:endParaRPr lang="ru-RU"/>
        </a:p>
      </dgm:t>
    </dgm:pt>
    <dgm:pt modelId="{01BAF119-947C-403A-A289-96AE039F09B4}" type="parTrans" cxnId="{114A6BBB-116A-4F2E-ADA3-659405C0F18C}">
      <dgm:prSet/>
      <dgm:spPr/>
      <dgm:t>
        <a:bodyPr/>
        <a:lstStyle/>
        <a:p>
          <a:endParaRPr lang="ru-RU"/>
        </a:p>
      </dgm:t>
    </dgm:pt>
    <dgm:pt modelId="{7CBA54BB-C304-4AF3-B46E-76B251FEE674}">
      <dgm:prSet/>
      <dgm:spPr/>
      <dgm:t>
        <a:bodyPr/>
        <a:lstStyle/>
        <a:p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Стратегия социально-экономического развития ЗАТО                  г. Заречный Пензенской области </a:t>
          </a:r>
        </a:p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36B8967B-28CA-46DA-AEB3-9E29913A334A}" type="parTrans" cxnId="{14461C51-7583-4972-BBD6-821A59955D92}">
      <dgm:prSet/>
      <dgm:spPr/>
      <dgm:t>
        <a:bodyPr/>
        <a:lstStyle/>
        <a:p>
          <a:endParaRPr lang="ru-RU"/>
        </a:p>
      </dgm:t>
    </dgm:pt>
    <dgm:pt modelId="{6C866FBB-1CB8-45AD-8095-F381E71E0A6C}" type="sibTrans" cxnId="{14461C51-7583-4972-BBD6-821A59955D92}">
      <dgm:prSet/>
      <dgm:spPr/>
      <dgm:t>
        <a:bodyPr/>
        <a:lstStyle/>
        <a:p>
          <a:endParaRPr lang="ru-RU"/>
        </a:p>
      </dgm:t>
    </dgm:pt>
    <dgm:pt modelId="{2EDBE38A-2D63-41A8-8F1F-7D0BB590A561}" type="pres">
      <dgm:prSet presAssocID="{E3EF3676-0546-4E96-90A5-04A9233D1C6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375A01-9D4C-466D-891B-E039AFE629E7}" type="pres">
      <dgm:prSet presAssocID="{E3EF3676-0546-4E96-90A5-04A9233D1C6A}" presName="fgShape" presStyleLbl="fgShp" presStyleIdx="0" presStyleCnt="1" custScaleY="69321"/>
      <dgm:spPr/>
    </dgm:pt>
    <dgm:pt modelId="{D30532F7-46D8-46E9-86A3-2AF4DFDF36F4}" type="pres">
      <dgm:prSet presAssocID="{E3EF3676-0546-4E96-90A5-04A9233D1C6A}" presName="linComp" presStyleCnt="0"/>
      <dgm:spPr/>
    </dgm:pt>
    <dgm:pt modelId="{5527DA57-C818-4DA9-8C55-48F3C76879F8}" type="pres">
      <dgm:prSet presAssocID="{7CBA54BB-C304-4AF3-B46E-76B251FEE674}" presName="compNode" presStyleCnt="0"/>
      <dgm:spPr/>
    </dgm:pt>
    <dgm:pt modelId="{31650504-24D2-4892-9C24-2230B8CB3009}" type="pres">
      <dgm:prSet presAssocID="{7CBA54BB-C304-4AF3-B46E-76B251FEE674}" presName="bkgdShape" presStyleLbl="node1" presStyleIdx="0" presStyleCnt="4"/>
      <dgm:spPr/>
      <dgm:t>
        <a:bodyPr/>
        <a:lstStyle/>
        <a:p>
          <a:endParaRPr lang="ru-RU"/>
        </a:p>
      </dgm:t>
    </dgm:pt>
    <dgm:pt modelId="{49404141-345C-4B83-AF94-50D40B0E8B32}" type="pres">
      <dgm:prSet presAssocID="{7CBA54BB-C304-4AF3-B46E-76B251FEE67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539B6-2485-48E0-B6C3-9041373C1CDB}" type="pres">
      <dgm:prSet presAssocID="{7CBA54BB-C304-4AF3-B46E-76B251FEE674}" presName="invisiNode" presStyleLbl="node1" presStyleIdx="0" presStyleCnt="4"/>
      <dgm:spPr/>
    </dgm:pt>
    <dgm:pt modelId="{06677F09-51EF-49C4-AF6A-9E20D576F7D7}" type="pres">
      <dgm:prSet presAssocID="{7CBA54BB-C304-4AF3-B46E-76B251FEE674}" presName="imagNode" presStyleLbl="fgImgPlace1" presStyleIdx="0" presStyleCnt="4" custScaleX="104735" custScaleY="93174" custLinFactNeighborX="-2438" custLinFactNeighborY="569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ru-RU"/>
        </a:p>
      </dgm:t>
    </dgm:pt>
    <dgm:pt modelId="{5CFCA0B7-31C8-4FE5-91DC-A88B9D14890E}" type="pres">
      <dgm:prSet presAssocID="{6C866FBB-1CB8-45AD-8095-F381E71E0A6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9A59FFF-3DEC-4551-996E-0BE0A0978E0D}" type="pres">
      <dgm:prSet presAssocID="{26C75F07-BAD6-453C-B98A-776DA8237960}" presName="compNode" presStyleCnt="0"/>
      <dgm:spPr/>
    </dgm:pt>
    <dgm:pt modelId="{51FD50C2-0E38-4C0A-A42A-4F6998779324}" type="pres">
      <dgm:prSet presAssocID="{26C75F07-BAD6-453C-B98A-776DA8237960}" presName="bkgdShape" presStyleLbl="node1" presStyleIdx="1" presStyleCnt="4"/>
      <dgm:spPr/>
      <dgm:t>
        <a:bodyPr/>
        <a:lstStyle/>
        <a:p>
          <a:endParaRPr lang="ru-RU"/>
        </a:p>
      </dgm:t>
    </dgm:pt>
    <dgm:pt modelId="{560B4BC9-BDED-494B-83FE-005E8885B814}" type="pres">
      <dgm:prSet presAssocID="{26C75F07-BAD6-453C-B98A-776DA8237960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B75C5-288D-4A55-8106-2860609C2794}" type="pres">
      <dgm:prSet presAssocID="{26C75F07-BAD6-453C-B98A-776DA8237960}" presName="invisiNode" presStyleLbl="node1" presStyleIdx="1" presStyleCnt="4"/>
      <dgm:spPr/>
    </dgm:pt>
    <dgm:pt modelId="{9D9A7B6A-9C25-4ECC-9C09-237DC5CC7C37}" type="pres">
      <dgm:prSet presAssocID="{26C75F07-BAD6-453C-B98A-776DA8237960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5913C63-170E-4FE4-B3A5-1C1DDAECA564}" type="pres">
      <dgm:prSet presAssocID="{AD9411DB-9E7A-4F51-B202-D19B52C7074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C24A8CB-F503-4641-81EC-FC0B385CD7F2}" type="pres">
      <dgm:prSet presAssocID="{CE5257EE-9902-44CE-BE30-4830B04E83CB}" presName="compNode" presStyleCnt="0"/>
      <dgm:spPr/>
    </dgm:pt>
    <dgm:pt modelId="{615981F4-762D-43C4-A983-57DB4B199664}" type="pres">
      <dgm:prSet presAssocID="{CE5257EE-9902-44CE-BE30-4830B04E83CB}" presName="bkgdShape" presStyleLbl="node1" presStyleIdx="2" presStyleCnt="4" custLinFactNeighborX="-894" custLinFactNeighborY="-4601"/>
      <dgm:spPr/>
      <dgm:t>
        <a:bodyPr/>
        <a:lstStyle/>
        <a:p>
          <a:endParaRPr lang="ru-RU"/>
        </a:p>
      </dgm:t>
    </dgm:pt>
    <dgm:pt modelId="{7A39BEA1-53F9-4445-90CB-C7735EC23521}" type="pres">
      <dgm:prSet presAssocID="{CE5257EE-9902-44CE-BE30-4830B04E83CB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C9E2E-9159-4B52-B070-95D70E1CC273}" type="pres">
      <dgm:prSet presAssocID="{CE5257EE-9902-44CE-BE30-4830B04E83CB}" presName="invisiNode" presStyleLbl="node1" presStyleIdx="2" presStyleCnt="4"/>
      <dgm:spPr/>
    </dgm:pt>
    <dgm:pt modelId="{58F8A7D6-7F4F-4DC4-8E32-06FE3C57F48C}" type="pres">
      <dgm:prSet presAssocID="{CE5257EE-9902-44CE-BE30-4830B04E83CB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553FC1E-F69D-48C4-AA9C-7F74B058CDC4}" type="pres">
      <dgm:prSet presAssocID="{A182F6CF-A62A-4E52-AD81-6BCDB8BD70F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0DCD55F-033D-41ED-8E26-2C4365D6D884}" type="pres">
      <dgm:prSet presAssocID="{1B57C98C-2C68-48CC-B23F-5BB1E0E28BE2}" presName="compNode" presStyleCnt="0"/>
      <dgm:spPr/>
    </dgm:pt>
    <dgm:pt modelId="{03EB388E-80AD-4921-8F92-A67D4FC6140A}" type="pres">
      <dgm:prSet presAssocID="{1B57C98C-2C68-48CC-B23F-5BB1E0E28BE2}" presName="bkgdShape" presStyleLbl="node1" presStyleIdx="3" presStyleCnt="4"/>
      <dgm:spPr/>
      <dgm:t>
        <a:bodyPr/>
        <a:lstStyle/>
        <a:p>
          <a:endParaRPr lang="ru-RU"/>
        </a:p>
      </dgm:t>
    </dgm:pt>
    <dgm:pt modelId="{99F07D37-DA7E-46CE-89C6-0A4E5F862F09}" type="pres">
      <dgm:prSet presAssocID="{1B57C98C-2C68-48CC-B23F-5BB1E0E28BE2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A1EAA3-549C-4B9C-8F3C-ADA5139FDE36}" type="pres">
      <dgm:prSet presAssocID="{1B57C98C-2C68-48CC-B23F-5BB1E0E28BE2}" presName="invisiNode" presStyleLbl="node1" presStyleIdx="3" presStyleCnt="4"/>
      <dgm:spPr/>
    </dgm:pt>
    <dgm:pt modelId="{34AA1FB6-BFB5-4A41-9551-7ECD78F19B3E}" type="pres">
      <dgm:prSet presAssocID="{1B57C98C-2C68-48CC-B23F-5BB1E0E28BE2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2F90ABDE-FAA6-4D1B-AF9B-D96FBE25BA96}" type="presOf" srcId="{1B57C98C-2C68-48CC-B23F-5BB1E0E28BE2}" destId="{03EB388E-80AD-4921-8F92-A67D4FC6140A}" srcOrd="0" destOrd="0" presId="urn:microsoft.com/office/officeart/2005/8/layout/hList7#5"/>
    <dgm:cxn modelId="{C7C78DCA-0791-4256-A23A-4BB2A79DA84D}" type="presOf" srcId="{1B57C98C-2C68-48CC-B23F-5BB1E0E28BE2}" destId="{99F07D37-DA7E-46CE-89C6-0A4E5F862F09}" srcOrd="1" destOrd="0" presId="urn:microsoft.com/office/officeart/2005/8/layout/hList7#5"/>
    <dgm:cxn modelId="{F5467514-A8DF-4561-A933-511614759A56}" type="presOf" srcId="{CE5257EE-9902-44CE-BE30-4830B04E83CB}" destId="{7A39BEA1-53F9-4445-90CB-C7735EC23521}" srcOrd="1" destOrd="0" presId="urn:microsoft.com/office/officeart/2005/8/layout/hList7#5"/>
    <dgm:cxn modelId="{391895AF-E83B-4CD8-8846-7B40402884E8}" type="presOf" srcId="{26C75F07-BAD6-453C-B98A-776DA8237960}" destId="{51FD50C2-0E38-4C0A-A42A-4F6998779324}" srcOrd="0" destOrd="0" presId="urn:microsoft.com/office/officeart/2005/8/layout/hList7#5"/>
    <dgm:cxn modelId="{14461C51-7583-4972-BBD6-821A59955D92}" srcId="{E3EF3676-0546-4E96-90A5-04A9233D1C6A}" destId="{7CBA54BB-C304-4AF3-B46E-76B251FEE674}" srcOrd="0" destOrd="0" parTransId="{36B8967B-28CA-46DA-AEB3-9E29913A334A}" sibTransId="{6C866FBB-1CB8-45AD-8095-F381E71E0A6C}"/>
    <dgm:cxn modelId="{2849E27E-30E5-4D4E-9F60-287942B701CB}" type="presOf" srcId="{6C866FBB-1CB8-45AD-8095-F381E71E0A6C}" destId="{5CFCA0B7-31C8-4FE5-91DC-A88B9D14890E}" srcOrd="0" destOrd="0" presId="urn:microsoft.com/office/officeart/2005/8/layout/hList7#5"/>
    <dgm:cxn modelId="{114A6BBB-116A-4F2E-ADA3-659405C0F18C}" srcId="{E3EF3676-0546-4E96-90A5-04A9233D1C6A}" destId="{26C75F07-BAD6-453C-B98A-776DA8237960}" srcOrd="1" destOrd="0" parTransId="{01BAF119-947C-403A-A289-96AE039F09B4}" sibTransId="{AD9411DB-9E7A-4F51-B202-D19B52C7074E}"/>
    <dgm:cxn modelId="{45EA9D50-AB74-47A3-A17D-50BCB2A844CE}" type="presOf" srcId="{7CBA54BB-C304-4AF3-B46E-76B251FEE674}" destId="{31650504-24D2-4892-9C24-2230B8CB3009}" srcOrd="0" destOrd="0" presId="urn:microsoft.com/office/officeart/2005/8/layout/hList7#5"/>
    <dgm:cxn modelId="{E68C5F0A-474D-4EF0-9324-9DE25F494D28}" type="presOf" srcId="{A182F6CF-A62A-4E52-AD81-6BCDB8BD70F4}" destId="{2553FC1E-F69D-48C4-AA9C-7F74B058CDC4}" srcOrd="0" destOrd="0" presId="urn:microsoft.com/office/officeart/2005/8/layout/hList7#5"/>
    <dgm:cxn modelId="{C99C4427-B336-40FB-80BC-9FE300286E62}" type="presOf" srcId="{AD9411DB-9E7A-4F51-B202-D19B52C7074E}" destId="{B5913C63-170E-4FE4-B3A5-1C1DDAECA564}" srcOrd="0" destOrd="0" presId="urn:microsoft.com/office/officeart/2005/8/layout/hList7#5"/>
    <dgm:cxn modelId="{6B00F539-BBE3-46FE-AD5E-A4D89968F4A2}" srcId="{E3EF3676-0546-4E96-90A5-04A9233D1C6A}" destId="{1B57C98C-2C68-48CC-B23F-5BB1E0E28BE2}" srcOrd="3" destOrd="0" parTransId="{8E29E259-A26D-499D-A42A-63C6C65FCD27}" sibTransId="{E3B0447A-D789-409C-8712-05F49980AEF0}"/>
    <dgm:cxn modelId="{7115188F-F7F6-43FD-8B2D-753C3A0733D5}" type="presOf" srcId="{CE5257EE-9902-44CE-BE30-4830B04E83CB}" destId="{615981F4-762D-43C4-A983-57DB4B199664}" srcOrd="0" destOrd="0" presId="urn:microsoft.com/office/officeart/2005/8/layout/hList7#5"/>
    <dgm:cxn modelId="{FA443956-F0F9-4AB6-AABA-9D69844E1F58}" type="presOf" srcId="{26C75F07-BAD6-453C-B98A-776DA8237960}" destId="{560B4BC9-BDED-494B-83FE-005E8885B814}" srcOrd="1" destOrd="0" presId="urn:microsoft.com/office/officeart/2005/8/layout/hList7#5"/>
    <dgm:cxn modelId="{81425980-3DAF-41D3-9E13-624D8A4FE1E3}" srcId="{E3EF3676-0546-4E96-90A5-04A9233D1C6A}" destId="{CE5257EE-9902-44CE-BE30-4830B04E83CB}" srcOrd="2" destOrd="0" parTransId="{FD2ED189-11E5-440C-B6F7-183A480EDD90}" sibTransId="{A182F6CF-A62A-4E52-AD81-6BCDB8BD70F4}"/>
    <dgm:cxn modelId="{2FF0744E-2A2C-46DB-9219-F22BC4CD6BA4}" type="presOf" srcId="{E3EF3676-0546-4E96-90A5-04A9233D1C6A}" destId="{2EDBE38A-2D63-41A8-8F1F-7D0BB590A561}" srcOrd="0" destOrd="0" presId="urn:microsoft.com/office/officeart/2005/8/layout/hList7#5"/>
    <dgm:cxn modelId="{3E8245D6-7281-4D64-921D-FDD35D794F38}" type="presOf" srcId="{7CBA54BB-C304-4AF3-B46E-76B251FEE674}" destId="{49404141-345C-4B83-AF94-50D40B0E8B32}" srcOrd="1" destOrd="0" presId="urn:microsoft.com/office/officeart/2005/8/layout/hList7#5"/>
    <dgm:cxn modelId="{DAAC1B18-83BD-469A-8F25-D2E75095CB65}" type="presParOf" srcId="{2EDBE38A-2D63-41A8-8F1F-7D0BB590A561}" destId="{76375A01-9D4C-466D-891B-E039AFE629E7}" srcOrd="0" destOrd="0" presId="urn:microsoft.com/office/officeart/2005/8/layout/hList7#5"/>
    <dgm:cxn modelId="{E336D99B-523B-4DEE-A986-F74D37AE3C11}" type="presParOf" srcId="{2EDBE38A-2D63-41A8-8F1F-7D0BB590A561}" destId="{D30532F7-46D8-46E9-86A3-2AF4DFDF36F4}" srcOrd="1" destOrd="0" presId="urn:microsoft.com/office/officeart/2005/8/layout/hList7#5"/>
    <dgm:cxn modelId="{80637027-853E-4323-BF45-DBDD66CAB5FC}" type="presParOf" srcId="{D30532F7-46D8-46E9-86A3-2AF4DFDF36F4}" destId="{5527DA57-C818-4DA9-8C55-48F3C76879F8}" srcOrd="0" destOrd="0" presId="urn:microsoft.com/office/officeart/2005/8/layout/hList7#5"/>
    <dgm:cxn modelId="{582596B6-1416-4041-8798-1D5870EFE022}" type="presParOf" srcId="{5527DA57-C818-4DA9-8C55-48F3C76879F8}" destId="{31650504-24D2-4892-9C24-2230B8CB3009}" srcOrd="0" destOrd="0" presId="urn:microsoft.com/office/officeart/2005/8/layout/hList7#5"/>
    <dgm:cxn modelId="{6056AAA8-2E06-4DCD-9AD1-81E33CFA1CB6}" type="presParOf" srcId="{5527DA57-C818-4DA9-8C55-48F3C76879F8}" destId="{49404141-345C-4B83-AF94-50D40B0E8B32}" srcOrd="1" destOrd="0" presId="urn:microsoft.com/office/officeart/2005/8/layout/hList7#5"/>
    <dgm:cxn modelId="{C3FCF26C-CF33-4409-9000-138E542DFF8C}" type="presParOf" srcId="{5527DA57-C818-4DA9-8C55-48F3C76879F8}" destId="{A7E539B6-2485-48E0-B6C3-9041373C1CDB}" srcOrd="2" destOrd="0" presId="urn:microsoft.com/office/officeart/2005/8/layout/hList7#5"/>
    <dgm:cxn modelId="{18142FE7-6062-487B-B3B4-730CA575EEA0}" type="presParOf" srcId="{5527DA57-C818-4DA9-8C55-48F3C76879F8}" destId="{06677F09-51EF-49C4-AF6A-9E20D576F7D7}" srcOrd="3" destOrd="0" presId="urn:microsoft.com/office/officeart/2005/8/layout/hList7#5"/>
    <dgm:cxn modelId="{31240BEB-1758-4F87-AAEC-DBA86B15729A}" type="presParOf" srcId="{D30532F7-46D8-46E9-86A3-2AF4DFDF36F4}" destId="{5CFCA0B7-31C8-4FE5-91DC-A88B9D14890E}" srcOrd="1" destOrd="0" presId="urn:microsoft.com/office/officeart/2005/8/layout/hList7#5"/>
    <dgm:cxn modelId="{60DD091E-43F9-4C75-98A2-C2258C400FEF}" type="presParOf" srcId="{D30532F7-46D8-46E9-86A3-2AF4DFDF36F4}" destId="{E9A59FFF-3DEC-4551-996E-0BE0A0978E0D}" srcOrd="2" destOrd="0" presId="urn:microsoft.com/office/officeart/2005/8/layout/hList7#5"/>
    <dgm:cxn modelId="{309253B1-145C-433D-B11A-F59AF0951AE0}" type="presParOf" srcId="{E9A59FFF-3DEC-4551-996E-0BE0A0978E0D}" destId="{51FD50C2-0E38-4C0A-A42A-4F6998779324}" srcOrd="0" destOrd="0" presId="urn:microsoft.com/office/officeart/2005/8/layout/hList7#5"/>
    <dgm:cxn modelId="{AF2AD993-5A38-4383-9115-892788245EF8}" type="presParOf" srcId="{E9A59FFF-3DEC-4551-996E-0BE0A0978E0D}" destId="{560B4BC9-BDED-494B-83FE-005E8885B814}" srcOrd="1" destOrd="0" presId="urn:microsoft.com/office/officeart/2005/8/layout/hList7#5"/>
    <dgm:cxn modelId="{AE64DAE5-BC45-469F-8568-F67721F3DB14}" type="presParOf" srcId="{E9A59FFF-3DEC-4551-996E-0BE0A0978E0D}" destId="{498B75C5-288D-4A55-8106-2860609C2794}" srcOrd="2" destOrd="0" presId="urn:microsoft.com/office/officeart/2005/8/layout/hList7#5"/>
    <dgm:cxn modelId="{86FAAABA-8C09-4519-B5F7-E29F802B9005}" type="presParOf" srcId="{E9A59FFF-3DEC-4551-996E-0BE0A0978E0D}" destId="{9D9A7B6A-9C25-4ECC-9C09-237DC5CC7C37}" srcOrd="3" destOrd="0" presId="urn:microsoft.com/office/officeart/2005/8/layout/hList7#5"/>
    <dgm:cxn modelId="{00D1AE07-1AD1-4514-9582-761FC338B780}" type="presParOf" srcId="{D30532F7-46D8-46E9-86A3-2AF4DFDF36F4}" destId="{B5913C63-170E-4FE4-B3A5-1C1DDAECA564}" srcOrd="3" destOrd="0" presId="urn:microsoft.com/office/officeart/2005/8/layout/hList7#5"/>
    <dgm:cxn modelId="{6B38B6EC-781A-48B0-BE99-E4F01B95ED20}" type="presParOf" srcId="{D30532F7-46D8-46E9-86A3-2AF4DFDF36F4}" destId="{DC24A8CB-F503-4641-81EC-FC0B385CD7F2}" srcOrd="4" destOrd="0" presId="urn:microsoft.com/office/officeart/2005/8/layout/hList7#5"/>
    <dgm:cxn modelId="{349EB114-DA9D-43E8-B4DB-F39ADE807232}" type="presParOf" srcId="{DC24A8CB-F503-4641-81EC-FC0B385CD7F2}" destId="{615981F4-762D-43C4-A983-57DB4B199664}" srcOrd="0" destOrd="0" presId="urn:microsoft.com/office/officeart/2005/8/layout/hList7#5"/>
    <dgm:cxn modelId="{4C60E513-3AC3-4D97-91EA-CD954B21B7CD}" type="presParOf" srcId="{DC24A8CB-F503-4641-81EC-FC0B385CD7F2}" destId="{7A39BEA1-53F9-4445-90CB-C7735EC23521}" srcOrd="1" destOrd="0" presId="urn:microsoft.com/office/officeart/2005/8/layout/hList7#5"/>
    <dgm:cxn modelId="{72C4A8FB-7803-46D1-9A15-FAEBDD1D6604}" type="presParOf" srcId="{DC24A8CB-F503-4641-81EC-FC0B385CD7F2}" destId="{765C9E2E-9159-4B52-B070-95D70E1CC273}" srcOrd="2" destOrd="0" presId="urn:microsoft.com/office/officeart/2005/8/layout/hList7#5"/>
    <dgm:cxn modelId="{93BC2F09-00D5-4982-9231-6861B2D2DAAE}" type="presParOf" srcId="{DC24A8CB-F503-4641-81EC-FC0B385CD7F2}" destId="{58F8A7D6-7F4F-4DC4-8E32-06FE3C57F48C}" srcOrd="3" destOrd="0" presId="urn:microsoft.com/office/officeart/2005/8/layout/hList7#5"/>
    <dgm:cxn modelId="{74EDDAA7-6601-485C-AA15-D01C76291028}" type="presParOf" srcId="{D30532F7-46D8-46E9-86A3-2AF4DFDF36F4}" destId="{2553FC1E-F69D-48C4-AA9C-7F74B058CDC4}" srcOrd="5" destOrd="0" presId="urn:microsoft.com/office/officeart/2005/8/layout/hList7#5"/>
    <dgm:cxn modelId="{05DED105-046D-4C3B-8F77-F6CB2EF1C919}" type="presParOf" srcId="{D30532F7-46D8-46E9-86A3-2AF4DFDF36F4}" destId="{90DCD55F-033D-41ED-8E26-2C4365D6D884}" srcOrd="6" destOrd="0" presId="urn:microsoft.com/office/officeart/2005/8/layout/hList7#5"/>
    <dgm:cxn modelId="{B32CB378-BAD3-4C54-834D-6C2042100D67}" type="presParOf" srcId="{90DCD55F-033D-41ED-8E26-2C4365D6D884}" destId="{03EB388E-80AD-4921-8F92-A67D4FC6140A}" srcOrd="0" destOrd="0" presId="urn:microsoft.com/office/officeart/2005/8/layout/hList7#5"/>
    <dgm:cxn modelId="{A06B7373-9822-410C-A2CA-D7BDFDD3C16C}" type="presParOf" srcId="{90DCD55F-033D-41ED-8E26-2C4365D6D884}" destId="{99F07D37-DA7E-46CE-89C6-0A4E5F862F09}" srcOrd="1" destOrd="0" presId="urn:microsoft.com/office/officeart/2005/8/layout/hList7#5"/>
    <dgm:cxn modelId="{E4B1EA06-559B-4215-9AA6-7811E36F5583}" type="presParOf" srcId="{90DCD55F-033D-41ED-8E26-2C4365D6D884}" destId="{81A1EAA3-549C-4B9C-8F3C-ADA5139FDE36}" srcOrd="2" destOrd="0" presId="urn:microsoft.com/office/officeart/2005/8/layout/hList7#5"/>
    <dgm:cxn modelId="{7D68F3A1-8673-42BD-8703-AD4B843DD3C4}" type="presParOf" srcId="{90DCD55F-033D-41ED-8E26-2C4365D6D884}" destId="{34AA1FB6-BFB5-4A41-9551-7ECD78F19B3E}" srcOrd="3" destOrd="0" presId="urn:microsoft.com/office/officeart/2005/8/layout/hList7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35AE10-F68F-48F5-8CEC-203E326DE853}" type="doc">
      <dgm:prSet loTypeId="urn:microsoft.com/office/officeart/2005/8/layout/vList4#5" loCatId="list" qsTypeId="urn:microsoft.com/office/officeart/2005/8/quickstyle/3d3" qsCatId="3D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61869298-48F3-4C91-B454-7F70BCCE31AF}">
      <dgm:prSet custT="1"/>
      <dgm:spPr/>
      <dgm:t>
        <a:bodyPr/>
        <a:lstStyle/>
        <a:p>
          <a:pPr algn="ctr"/>
          <a:r>
            <a:rPr lang="ru-RU" sz="1600" b="0" i="0" baseline="0" smtClean="0">
              <a:latin typeface="Times New Roman" pitchFamily="18" charset="0"/>
            </a:rPr>
            <a:t>Послание Президента Российской Федерации Федеральному Собранию Российской Федерации, определяющее </a:t>
          </a:r>
          <a:r>
            <a:rPr lang="ru-RU" sz="1600" b="0" i="0" smtClean="0"/>
            <a:t>стратегическое направление развития</a:t>
          </a:r>
          <a:r>
            <a:rPr lang="ru-RU" sz="1600" b="0" i="0" u="none" smtClean="0"/>
            <a:t> государства</a:t>
          </a:r>
          <a:endParaRPr lang="ru-RU" sz="1600" b="0" i="0" baseline="0" dirty="0">
            <a:latin typeface="Times New Roman" pitchFamily="18" charset="0"/>
          </a:endParaRPr>
        </a:p>
      </dgm:t>
    </dgm:pt>
    <dgm:pt modelId="{C1E46CE7-3F26-41C7-81B5-C41AF6F53EB9}" type="parTrans" cxnId="{BA53EBCF-1311-4156-9F91-787AA3B4C4F2}">
      <dgm:prSet/>
      <dgm:spPr/>
      <dgm:t>
        <a:bodyPr/>
        <a:lstStyle/>
        <a:p>
          <a:endParaRPr lang="ru-RU"/>
        </a:p>
      </dgm:t>
    </dgm:pt>
    <dgm:pt modelId="{C09ABF24-E8C0-47A7-B14D-C77F2F5B5D10}" type="sibTrans" cxnId="{BA53EBCF-1311-4156-9F91-787AA3B4C4F2}">
      <dgm:prSet/>
      <dgm:spPr/>
      <dgm:t>
        <a:bodyPr/>
        <a:lstStyle/>
        <a:p>
          <a:endParaRPr lang="ru-RU"/>
        </a:p>
      </dgm:t>
    </dgm:pt>
    <dgm:pt modelId="{44B2BC18-1C6D-46F9-82EC-15F4C13BB7DE}" type="pres">
      <dgm:prSet presAssocID="{2235AE10-F68F-48F5-8CEC-203E326DE85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511C55-72B1-423D-BBDC-0EB679F6E47A}" type="pres">
      <dgm:prSet presAssocID="{61869298-48F3-4C91-B454-7F70BCCE31AF}" presName="comp" presStyleCnt="0"/>
      <dgm:spPr/>
    </dgm:pt>
    <dgm:pt modelId="{427E82E7-A1FB-48DB-8919-713E74D0AEBA}" type="pres">
      <dgm:prSet presAssocID="{61869298-48F3-4C91-B454-7F70BCCE31AF}" presName="box" presStyleLbl="node1" presStyleIdx="0" presStyleCnt="1"/>
      <dgm:spPr/>
      <dgm:t>
        <a:bodyPr/>
        <a:lstStyle/>
        <a:p>
          <a:endParaRPr lang="ru-RU"/>
        </a:p>
      </dgm:t>
    </dgm:pt>
    <dgm:pt modelId="{1BAEFD6D-E513-41E4-8EFA-8D9462F9AE13}" type="pres">
      <dgm:prSet presAssocID="{61869298-48F3-4C91-B454-7F70BCCE31AF}" presName="img" presStyleLbl="fgImgPlace1" presStyleIdx="0" presStyleCnt="1"/>
      <dgm:spPr/>
    </dgm:pt>
    <dgm:pt modelId="{8049E14C-0479-4C9D-A42E-11B00BB45440}" type="pres">
      <dgm:prSet presAssocID="{61869298-48F3-4C91-B454-7F70BCCE31A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A5F981-4DC3-4CBF-8ADC-A5063AE3260F}" type="presOf" srcId="{2235AE10-F68F-48F5-8CEC-203E326DE853}" destId="{44B2BC18-1C6D-46F9-82EC-15F4C13BB7DE}" srcOrd="0" destOrd="0" presId="urn:microsoft.com/office/officeart/2005/8/layout/vList4#5"/>
    <dgm:cxn modelId="{3E11245A-B5CE-4727-AC05-FE39CEA7EA51}" type="presOf" srcId="{61869298-48F3-4C91-B454-7F70BCCE31AF}" destId="{427E82E7-A1FB-48DB-8919-713E74D0AEBA}" srcOrd="0" destOrd="0" presId="urn:microsoft.com/office/officeart/2005/8/layout/vList4#5"/>
    <dgm:cxn modelId="{BA53EBCF-1311-4156-9F91-787AA3B4C4F2}" srcId="{2235AE10-F68F-48F5-8CEC-203E326DE853}" destId="{61869298-48F3-4C91-B454-7F70BCCE31AF}" srcOrd="0" destOrd="0" parTransId="{C1E46CE7-3F26-41C7-81B5-C41AF6F53EB9}" sibTransId="{C09ABF24-E8C0-47A7-B14D-C77F2F5B5D10}"/>
    <dgm:cxn modelId="{1B538F41-15D0-4A76-9279-BF72A67AEF52}" type="presOf" srcId="{61869298-48F3-4C91-B454-7F70BCCE31AF}" destId="{8049E14C-0479-4C9D-A42E-11B00BB45440}" srcOrd="1" destOrd="0" presId="urn:microsoft.com/office/officeart/2005/8/layout/vList4#5"/>
    <dgm:cxn modelId="{69CCE064-E66A-4866-8FC8-649F8200902C}" type="presParOf" srcId="{44B2BC18-1C6D-46F9-82EC-15F4C13BB7DE}" destId="{79511C55-72B1-423D-BBDC-0EB679F6E47A}" srcOrd="0" destOrd="0" presId="urn:microsoft.com/office/officeart/2005/8/layout/vList4#5"/>
    <dgm:cxn modelId="{928FD27D-D560-4678-B558-7637A82FABD0}" type="presParOf" srcId="{79511C55-72B1-423D-BBDC-0EB679F6E47A}" destId="{427E82E7-A1FB-48DB-8919-713E74D0AEBA}" srcOrd="0" destOrd="0" presId="urn:microsoft.com/office/officeart/2005/8/layout/vList4#5"/>
    <dgm:cxn modelId="{C171337A-BFAB-4092-A5E6-E3A84224BD02}" type="presParOf" srcId="{79511C55-72B1-423D-BBDC-0EB679F6E47A}" destId="{1BAEFD6D-E513-41E4-8EFA-8D9462F9AE13}" srcOrd="1" destOrd="0" presId="urn:microsoft.com/office/officeart/2005/8/layout/vList4#5"/>
    <dgm:cxn modelId="{DB39FCFC-65E2-4163-8876-1C8760701AEB}" type="presParOf" srcId="{79511C55-72B1-423D-BBDC-0EB679F6E47A}" destId="{8049E14C-0479-4C9D-A42E-11B00BB45440}" srcOrd="2" destOrd="0" presId="urn:microsoft.com/office/officeart/2005/8/layout/vList4#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99F7BB-F57F-4ED7-B02A-543DCF1F719D}" type="doc">
      <dgm:prSet loTypeId="urn:microsoft.com/office/officeart/2005/8/layout/list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6AD8AC8-5A59-435C-A4E5-E0519080649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Составление проекта бюджета очередного года и планового периода 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B69C34F-5D51-4F1F-B7A4-DCD60148AF16}" type="parTrans" cxnId="{4654CC3D-F39C-4673-B3DC-FAEFD003F618}">
      <dgm:prSet/>
      <dgm:spPr/>
      <dgm:t>
        <a:bodyPr/>
        <a:lstStyle/>
        <a:p>
          <a:endParaRPr lang="ru-RU"/>
        </a:p>
      </dgm:t>
    </dgm:pt>
    <dgm:pt modelId="{450FD388-6094-4B36-A284-D900AE219357}" type="sibTrans" cxnId="{4654CC3D-F39C-4673-B3DC-FAEFD003F618}">
      <dgm:prSet/>
      <dgm:spPr/>
      <dgm:t>
        <a:bodyPr/>
        <a:lstStyle/>
        <a:p>
          <a:endParaRPr lang="ru-RU"/>
        </a:p>
      </dgm:t>
    </dgm:pt>
    <dgm:pt modelId="{9CE786BB-F14E-4253-BD51-80FC30FF931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Рассмотрение проекта  бюджета  очередного года и планового периода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063CDFC-C519-4489-85A7-84BE56EC2F83}" type="parTrans" cxnId="{99C5B9E5-2D10-4650-938A-34B579AC978F}">
      <dgm:prSet/>
      <dgm:spPr/>
      <dgm:t>
        <a:bodyPr/>
        <a:lstStyle/>
        <a:p>
          <a:endParaRPr lang="ru-RU"/>
        </a:p>
      </dgm:t>
    </dgm:pt>
    <dgm:pt modelId="{6915EEB3-2AD4-4C54-AEB2-6746B3EB8AA2}" type="sibTrans" cxnId="{99C5B9E5-2D10-4650-938A-34B579AC978F}">
      <dgm:prSet/>
      <dgm:spPr/>
      <dgm:t>
        <a:bodyPr/>
        <a:lstStyle/>
        <a:p>
          <a:endParaRPr lang="ru-RU"/>
        </a:p>
      </dgm:t>
    </dgm:pt>
    <dgm:pt modelId="{B257BA4A-E6EE-43A4-810D-8EB8B51D02E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Утверждение бюджета очередного года и планового периода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E194DA4-603D-4B9D-8120-9E6A58C98AC0}" type="parTrans" cxnId="{1FDAE5A9-5F65-4901-A54F-99403AE946E8}">
      <dgm:prSet/>
      <dgm:spPr/>
      <dgm:t>
        <a:bodyPr/>
        <a:lstStyle/>
        <a:p>
          <a:endParaRPr lang="ru-RU"/>
        </a:p>
      </dgm:t>
    </dgm:pt>
    <dgm:pt modelId="{B3D95E24-45B9-4B42-9196-4A55BBDA646E}" type="sibTrans" cxnId="{1FDAE5A9-5F65-4901-A54F-99403AE946E8}">
      <dgm:prSet/>
      <dgm:spPr/>
      <dgm:t>
        <a:bodyPr/>
        <a:lstStyle/>
        <a:p>
          <a:endParaRPr lang="ru-RU"/>
        </a:p>
      </dgm:t>
    </dgm:pt>
    <dgm:pt modelId="{1B9FA92A-D88A-41BF-B7BE-1613AB22B8E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Внесение изменений и дополнений в бюджет текущего года и планового периода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0CE18F7-EA1D-4538-AAA9-5FFE0B212E54}" type="parTrans" cxnId="{E87DCAA2-8A53-4098-94B3-F355B8690BD6}">
      <dgm:prSet/>
      <dgm:spPr/>
      <dgm:t>
        <a:bodyPr/>
        <a:lstStyle/>
        <a:p>
          <a:endParaRPr lang="ru-RU"/>
        </a:p>
      </dgm:t>
    </dgm:pt>
    <dgm:pt modelId="{0789C980-665A-4A56-9A38-B5D02D105E6B}" type="sibTrans" cxnId="{E87DCAA2-8A53-4098-94B3-F355B8690BD6}">
      <dgm:prSet/>
      <dgm:spPr/>
      <dgm:t>
        <a:bodyPr/>
        <a:lstStyle/>
        <a:p>
          <a:endParaRPr lang="ru-RU"/>
        </a:p>
      </dgm:t>
    </dgm:pt>
    <dgm:pt modelId="{E2068CE8-ECBC-4FF8-B28D-6626E6898C7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Исполнение бюджета в текущем году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25BE353-FA93-4D6C-9E33-EE427AE0C76D}" type="parTrans" cxnId="{3BEDF8C0-DFB9-4E4C-87EC-E643AB71F2CC}">
      <dgm:prSet/>
      <dgm:spPr/>
      <dgm:t>
        <a:bodyPr/>
        <a:lstStyle/>
        <a:p>
          <a:endParaRPr lang="ru-RU"/>
        </a:p>
      </dgm:t>
    </dgm:pt>
    <dgm:pt modelId="{91AE7E2B-6D3D-48CB-9C3B-15E0ABC54091}" type="sibTrans" cxnId="{3BEDF8C0-DFB9-4E4C-87EC-E643AB71F2CC}">
      <dgm:prSet/>
      <dgm:spPr/>
      <dgm:t>
        <a:bodyPr/>
        <a:lstStyle/>
        <a:p>
          <a:endParaRPr lang="ru-RU"/>
        </a:p>
      </dgm:t>
    </dgm:pt>
    <dgm:pt modelId="{FBD384FE-BF6D-41FA-BF4A-F44F8F900EA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Формирование отчета об исполнении бюджета предыдущего года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48B67D8-AB49-4391-B150-7D7B94B83FCD}" type="parTrans" cxnId="{0EC2EBFB-3F1F-4F03-B058-700C996FAEFA}">
      <dgm:prSet/>
      <dgm:spPr/>
      <dgm:t>
        <a:bodyPr/>
        <a:lstStyle/>
        <a:p>
          <a:endParaRPr lang="ru-RU"/>
        </a:p>
      </dgm:t>
    </dgm:pt>
    <dgm:pt modelId="{460DFE37-BE49-47A3-9F98-5F7C5EE4F05A}" type="sibTrans" cxnId="{0EC2EBFB-3F1F-4F03-B058-700C996FAEFA}">
      <dgm:prSet/>
      <dgm:spPr/>
      <dgm:t>
        <a:bodyPr/>
        <a:lstStyle/>
        <a:p>
          <a:endParaRPr lang="ru-RU"/>
        </a:p>
      </dgm:t>
    </dgm:pt>
    <dgm:pt modelId="{FE207554-5D64-4113-86E8-0393C44335D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Рассмотрение и утверждение отчета об исполнении бюджета предыдущего года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7EAF75A-E11F-46A2-8755-BFEF3B080D04}" type="parTrans" cxnId="{C2A210AB-E4C6-48C4-970E-DD8CDE32482D}">
      <dgm:prSet/>
      <dgm:spPr/>
      <dgm:t>
        <a:bodyPr/>
        <a:lstStyle/>
        <a:p>
          <a:endParaRPr lang="ru-RU"/>
        </a:p>
      </dgm:t>
    </dgm:pt>
    <dgm:pt modelId="{D5A3551B-1C6A-4894-8350-3A1C9F6B64C9}" type="sibTrans" cxnId="{C2A210AB-E4C6-48C4-970E-DD8CDE32482D}">
      <dgm:prSet/>
      <dgm:spPr/>
      <dgm:t>
        <a:bodyPr/>
        <a:lstStyle/>
        <a:p>
          <a:endParaRPr lang="ru-RU"/>
        </a:p>
      </dgm:t>
    </dgm:pt>
    <dgm:pt modelId="{A71335EA-6442-4338-9050-4DB95D47AF50}" type="pres">
      <dgm:prSet presAssocID="{E199F7BB-F57F-4ED7-B02A-543DCF1F71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4A217F-6187-4E2F-BF5C-CA46DA1D2E30}" type="pres">
      <dgm:prSet presAssocID="{26AD8AC8-5A59-435C-A4E5-E0519080649E}" presName="parentLin" presStyleCnt="0"/>
      <dgm:spPr/>
      <dgm:t>
        <a:bodyPr/>
        <a:lstStyle/>
        <a:p>
          <a:endParaRPr lang="ru-RU"/>
        </a:p>
      </dgm:t>
    </dgm:pt>
    <dgm:pt modelId="{447C1A96-C480-4090-B722-982152F85B0E}" type="pres">
      <dgm:prSet presAssocID="{26AD8AC8-5A59-435C-A4E5-E0519080649E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5EB9B3A9-84C5-41B8-B0F0-9E767FBBA387}" type="pres">
      <dgm:prSet presAssocID="{26AD8AC8-5A59-435C-A4E5-E0519080649E}" presName="parentText" presStyleLbl="node1" presStyleIdx="0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6AF9A-5483-4434-A367-75A12768BE8D}" type="pres">
      <dgm:prSet presAssocID="{26AD8AC8-5A59-435C-A4E5-E0519080649E}" presName="negativeSpace" presStyleCnt="0"/>
      <dgm:spPr/>
      <dgm:t>
        <a:bodyPr/>
        <a:lstStyle/>
        <a:p>
          <a:endParaRPr lang="ru-RU"/>
        </a:p>
      </dgm:t>
    </dgm:pt>
    <dgm:pt modelId="{57A30CE0-BB78-4F72-B8C4-93002B9526BB}" type="pres">
      <dgm:prSet presAssocID="{26AD8AC8-5A59-435C-A4E5-E0519080649E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1FDA7-0DF6-4BB8-BB97-0760D6155566}" type="pres">
      <dgm:prSet presAssocID="{450FD388-6094-4B36-A284-D900AE219357}" presName="spaceBetweenRectangles" presStyleCnt="0"/>
      <dgm:spPr/>
      <dgm:t>
        <a:bodyPr/>
        <a:lstStyle/>
        <a:p>
          <a:endParaRPr lang="ru-RU"/>
        </a:p>
      </dgm:t>
    </dgm:pt>
    <dgm:pt modelId="{781C028F-603E-46C4-A8BC-7DC02CE7D9BF}" type="pres">
      <dgm:prSet presAssocID="{9CE786BB-F14E-4253-BD51-80FC30FF9313}" presName="parentLin" presStyleCnt="0"/>
      <dgm:spPr/>
      <dgm:t>
        <a:bodyPr/>
        <a:lstStyle/>
        <a:p>
          <a:endParaRPr lang="ru-RU"/>
        </a:p>
      </dgm:t>
    </dgm:pt>
    <dgm:pt modelId="{9D9C263D-5B49-49E0-9462-B2ABEAEEF9C9}" type="pres">
      <dgm:prSet presAssocID="{9CE786BB-F14E-4253-BD51-80FC30FF9313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C7179B8F-B89E-4A94-B419-B16AACB03688}" type="pres">
      <dgm:prSet presAssocID="{9CE786BB-F14E-4253-BD51-80FC30FF9313}" presName="parentText" presStyleLbl="node1" presStyleIdx="1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27C02-54A1-43A7-97B1-7B504B4F5107}" type="pres">
      <dgm:prSet presAssocID="{9CE786BB-F14E-4253-BD51-80FC30FF9313}" presName="negativeSpace" presStyleCnt="0"/>
      <dgm:spPr/>
      <dgm:t>
        <a:bodyPr/>
        <a:lstStyle/>
        <a:p>
          <a:endParaRPr lang="ru-RU"/>
        </a:p>
      </dgm:t>
    </dgm:pt>
    <dgm:pt modelId="{AC50B72E-3211-4DC6-931F-C268A7F57584}" type="pres">
      <dgm:prSet presAssocID="{9CE786BB-F14E-4253-BD51-80FC30FF9313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0DF90-76CB-4893-8EF2-A39DCF8A49DA}" type="pres">
      <dgm:prSet presAssocID="{6915EEB3-2AD4-4C54-AEB2-6746B3EB8AA2}" presName="spaceBetweenRectangles" presStyleCnt="0"/>
      <dgm:spPr/>
      <dgm:t>
        <a:bodyPr/>
        <a:lstStyle/>
        <a:p>
          <a:endParaRPr lang="ru-RU"/>
        </a:p>
      </dgm:t>
    </dgm:pt>
    <dgm:pt modelId="{5FF1C718-5EDB-450D-A998-E45F4E5672BB}" type="pres">
      <dgm:prSet presAssocID="{B257BA4A-E6EE-43A4-810D-8EB8B51D02E2}" presName="parentLin" presStyleCnt="0"/>
      <dgm:spPr/>
      <dgm:t>
        <a:bodyPr/>
        <a:lstStyle/>
        <a:p>
          <a:endParaRPr lang="ru-RU"/>
        </a:p>
      </dgm:t>
    </dgm:pt>
    <dgm:pt modelId="{C7DCA053-92A2-4053-A2E0-B3FAF5969C45}" type="pres">
      <dgm:prSet presAssocID="{B257BA4A-E6EE-43A4-810D-8EB8B51D02E2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1A13404C-9479-437E-8F6E-0D5C799C6F74}" type="pres">
      <dgm:prSet presAssocID="{B257BA4A-E6EE-43A4-810D-8EB8B51D02E2}" presName="parentText" presStyleLbl="node1" presStyleIdx="2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E2B22-F8C5-47B9-B944-35B4F414EE61}" type="pres">
      <dgm:prSet presAssocID="{B257BA4A-E6EE-43A4-810D-8EB8B51D02E2}" presName="negativeSpace" presStyleCnt="0"/>
      <dgm:spPr/>
      <dgm:t>
        <a:bodyPr/>
        <a:lstStyle/>
        <a:p>
          <a:endParaRPr lang="ru-RU"/>
        </a:p>
      </dgm:t>
    </dgm:pt>
    <dgm:pt modelId="{AB51B988-3FFD-4A8D-A66B-9299BC4ABC81}" type="pres">
      <dgm:prSet presAssocID="{B257BA4A-E6EE-43A4-810D-8EB8B51D02E2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16655-2245-47FB-B3B5-A8678C8AB825}" type="pres">
      <dgm:prSet presAssocID="{B3D95E24-45B9-4B42-9196-4A55BBDA646E}" presName="spaceBetweenRectangles" presStyleCnt="0"/>
      <dgm:spPr/>
      <dgm:t>
        <a:bodyPr/>
        <a:lstStyle/>
        <a:p>
          <a:endParaRPr lang="ru-RU"/>
        </a:p>
      </dgm:t>
    </dgm:pt>
    <dgm:pt modelId="{D8C21872-7F7A-460E-BF88-19E1E2EA7FFA}" type="pres">
      <dgm:prSet presAssocID="{1B9FA92A-D88A-41BF-B7BE-1613AB22B8E5}" presName="parentLin" presStyleCnt="0"/>
      <dgm:spPr/>
      <dgm:t>
        <a:bodyPr/>
        <a:lstStyle/>
        <a:p>
          <a:endParaRPr lang="ru-RU"/>
        </a:p>
      </dgm:t>
    </dgm:pt>
    <dgm:pt modelId="{B1FD5874-53E4-47C7-BE4A-CA4EDBF2ACD2}" type="pres">
      <dgm:prSet presAssocID="{1B9FA92A-D88A-41BF-B7BE-1613AB22B8E5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AB709754-E2F3-4264-A922-29CD2F95B85C}" type="pres">
      <dgm:prSet presAssocID="{1B9FA92A-D88A-41BF-B7BE-1613AB22B8E5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86D5E-D213-4A02-9207-03F8F7F7571B}" type="pres">
      <dgm:prSet presAssocID="{1B9FA92A-D88A-41BF-B7BE-1613AB22B8E5}" presName="negativeSpace" presStyleCnt="0"/>
      <dgm:spPr/>
      <dgm:t>
        <a:bodyPr/>
        <a:lstStyle/>
        <a:p>
          <a:endParaRPr lang="ru-RU"/>
        </a:p>
      </dgm:t>
    </dgm:pt>
    <dgm:pt modelId="{A3B5469C-A01F-4C0A-BAA1-F3A49CA84027}" type="pres">
      <dgm:prSet presAssocID="{1B9FA92A-D88A-41BF-B7BE-1613AB22B8E5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B7762A-8447-494E-A0A7-B947494F239B}" type="pres">
      <dgm:prSet presAssocID="{0789C980-665A-4A56-9A38-B5D02D105E6B}" presName="spaceBetweenRectangles" presStyleCnt="0"/>
      <dgm:spPr/>
      <dgm:t>
        <a:bodyPr/>
        <a:lstStyle/>
        <a:p>
          <a:endParaRPr lang="ru-RU"/>
        </a:p>
      </dgm:t>
    </dgm:pt>
    <dgm:pt modelId="{B50FD8FD-CE60-4489-B66B-8432D84DA76D}" type="pres">
      <dgm:prSet presAssocID="{E2068CE8-ECBC-4FF8-B28D-6626E6898C70}" presName="parentLin" presStyleCnt="0"/>
      <dgm:spPr/>
      <dgm:t>
        <a:bodyPr/>
        <a:lstStyle/>
        <a:p>
          <a:endParaRPr lang="ru-RU"/>
        </a:p>
      </dgm:t>
    </dgm:pt>
    <dgm:pt modelId="{EE5D8656-7F1A-4776-A45D-304EC1283E5B}" type="pres">
      <dgm:prSet presAssocID="{E2068CE8-ECBC-4FF8-B28D-6626E6898C70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F29B9775-1EF1-4810-8817-DB5D7D528031}" type="pres">
      <dgm:prSet presAssocID="{E2068CE8-ECBC-4FF8-B28D-6626E6898C70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CF395-E4DF-4ED9-8D09-6FE440ABFEC1}" type="pres">
      <dgm:prSet presAssocID="{E2068CE8-ECBC-4FF8-B28D-6626E6898C70}" presName="negativeSpace" presStyleCnt="0"/>
      <dgm:spPr/>
      <dgm:t>
        <a:bodyPr/>
        <a:lstStyle/>
        <a:p>
          <a:endParaRPr lang="ru-RU"/>
        </a:p>
      </dgm:t>
    </dgm:pt>
    <dgm:pt modelId="{292471A9-CC03-4158-9EA9-A45F4781AB2F}" type="pres">
      <dgm:prSet presAssocID="{E2068CE8-ECBC-4FF8-B28D-6626E6898C70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D7912-CE0F-4340-9ECF-FADA8F92F678}" type="pres">
      <dgm:prSet presAssocID="{91AE7E2B-6D3D-48CB-9C3B-15E0ABC54091}" presName="spaceBetweenRectangles" presStyleCnt="0"/>
      <dgm:spPr/>
      <dgm:t>
        <a:bodyPr/>
        <a:lstStyle/>
        <a:p>
          <a:endParaRPr lang="ru-RU"/>
        </a:p>
      </dgm:t>
    </dgm:pt>
    <dgm:pt modelId="{27EC4756-FF8D-4FA6-9270-46AD24609F69}" type="pres">
      <dgm:prSet presAssocID="{FBD384FE-BF6D-41FA-BF4A-F44F8F900EAA}" presName="parentLin" presStyleCnt="0"/>
      <dgm:spPr/>
      <dgm:t>
        <a:bodyPr/>
        <a:lstStyle/>
        <a:p>
          <a:endParaRPr lang="ru-RU"/>
        </a:p>
      </dgm:t>
    </dgm:pt>
    <dgm:pt modelId="{34DB0574-2DA8-4C3D-8623-0B278FE9E932}" type="pres">
      <dgm:prSet presAssocID="{FBD384FE-BF6D-41FA-BF4A-F44F8F900EAA}" presName="parentLeftMargin" presStyleLbl="node1" presStyleIdx="4" presStyleCnt="7" custScaleX="142857"/>
      <dgm:spPr/>
      <dgm:t>
        <a:bodyPr/>
        <a:lstStyle/>
        <a:p>
          <a:endParaRPr lang="ru-RU"/>
        </a:p>
      </dgm:t>
    </dgm:pt>
    <dgm:pt modelId="{4069C0EA-4ACF-4380-9396-EBF48D5A1540}" type="pres">
      <dgm:prSet presAssocID="{FBD384FE-BF6D-41FA-BF4A-F44F8F900EAA}" presName="parentText" presStyleLbl="node1" presStyleIdx="5" presStyleCnt="7" custScaleX="1935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16400-F537-42EF-8095-EE25E83B3910}" type="pres">
      <dgm:prSet presAssocID="{FBD384FE-BF6D-41FA-BF4A-F44F8F900EAA}" presName="negativeSpace" presStyleCnt="0"/>
      <dgm:spPr/>
      <dgm:t>
        <a:bodyPr/>
        <a:lstStyle/>
        <a:p>
          <a:endParaRPr lang="ru-RU"/>
        </a:p>
      </dgm:t>
    </dgm:pt>
    <dgm:pt modelId="{5B23C07E-F4E5-43EC-A43B-5F06DB3B0B3E}" type="pres">
      <dgm:prSet presAssocID="{FBD384FE-BF6D-41FA-BF4A-F44F8F900EAA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C71D0-2544-46F0-8BDA-1199AA77A05C}" type="pres">
      <dgm:prSet presAssocID="{460DFE37-BE49-47A3-9F98-5F7C5EE4F05A}" presName="spaceBetweenRectangles" presStyleCnt="0"/>
      <dgm:spPr/>
      <dgm:t>
        <a:bodyPr/>
        <a:lstStyle/>
        <a:p>
          <a:endParaRPr lang="ru-RU"/>
        </a:p>
      </dgm:t>
    </dgm:pt>
    <dgm:pt modelId="{CB9E8253-A855-4574-87FD-EC9EC30ED753}" type="pres">
      <dgm:prSet presAssocID="{FE207554-5D64-4113-86E8-0393C44335D4}" presName="parentLin" presStyleCnt="0"/>
      <dgm:spPr/>
      <dgm:t>
        <a:bodyPr/>
        <a:lstStyle/>
        <a:p>
          <a:endParaRPr lang="ru-RU"/>
        </a:p>
      </dgm:t>
    </dgm:pt>
    <dgm:pt modelId="{1B32000C-F6BF-4A71-B081-0BB16FF24C14}" type="pres">
      <dgm:prSet presAssocID="{FE207554-5D64-4113-86E8-0393C44335D4}" presName="parentLeftMargin" presStyleLbl="node1" presStyleIdx="5" presStyleCnt="7" custScaleX="175824" custLinFactNeighborX="-733" custLinFactNeighborY="11673"/>
      <dgm:spPr/>
      <dgm:t>
        <a:bodyPr/>
        <a:lstStyle/>
        <a:p>
          <a:endParaRPr lang="ru-RU"/>
        </a:p>
      </dgm:t>
    </dgm:pt>
    <dgm:pt modelId="{2F2C8F19-7FFC-4948-AC21-868E24517A83}" type="pres">
      <dgm:prSet presAssocID="{FE207554-5D64-4113-86E8-0393C44335D4}" presName="parentText" presStyleLbl="node1" presStyleIdx="6" presStyleCnt="7" custScaleX="248130" custScaleY="914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B6355-B864-405A-A95D-409A50385617}" type="pres">
      <dgm:prSet presAssocID="{FE207554-5D64-4113-86E8-0393C44335D4}" presName="negativeSpace" presStyleCnt="0"/>
      <dgm:spPr/>
      <dgm:t>
        <a:bodyPr/>
        <a:lstStyle/>
        <a:p>
          <a:endParaRPr lang="ru-RU"/>
        </a:p>
      </dgm:t>
    </dgm:pt>
    <dgm:pt modelId="{5FC1C86B-73CE-4CBD-A42C-D162B0C809E7}" type="pres">
      <dgm:prSet presAssocID="{FE207554-5D64-4113-86E8-0393C44335D4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4A3366-076E-41DA-98DD-6722A4563CD6}" type="presOf" srcId="{1B9FA92A-D88A-41BF-B7BE-1613AB22B8E5}" destId="{B1FD5874-53E4-47C7-BE4A-CA4EDBF2ACD2}" srcOrd="0" destOrd="0" presId="urn:microsoft.com/office/officeart/2005/8/layout/list1"/>
    <dgm:cxn modelId="{26DEE6F1-3714-4F09-B696-61C8DC6522D8}" type="presOf" srcId="{FE207554-5D64-4113-86E8-0393C44335D4}" destId="{1B32000C-F6BF-4A71-B081-0BB16FF24C14}" srcOrd="0" destOrd="0" presId="urn:microsoft.com/office/officeart/2005/8/layout/list1"/>
    <dgm:cxn modelId="{5FE16C86-3A06-46E2-A474-45CF090063BF}" type="presOf" srcId="{9CE786BB-F14E-4253-BD51-80FC30FF9313}" destId="{9D9C263D-5B49-49E0-9462-B2ABEAEEF9C9}" srcOrd="0" destOrd="0" presId="urn:microsoft.com/office/officeart/2005/8/layout/list1"/>
    <dgm:cxn modelId="{EBCB0271-F2C8-49E5-BC9E-16FB234FBBDA}" type="presOf" srcId="{9CE786BB-F14E-4253-BD51-80FC30FF9313}" destId="{C7179B8F-B89E-4A94-B419-B16AACB03688}" srcOrd="1" destOrd="0" presId="urn:microsoft.com/office/officeart/2005/8/layout/list1"/>
    <dgm:cxn modelId="{1FDAE5A9-5F65-4901-A54F-99403AE946E8}" srcId="{E199F7BB-F57F-4ED7-B02A-543DCF1F719D}" destId="{B257BA4A-E6EE-43A4-810D-8EB8B51D02E2}" srcOrd="2" destOrd="0" parTransId="{3E194DA4-603D-4B9D-8120-9E6A58C98AC0}" sibTransId="{B3D95E24-45B9-4B42-9196-4A55BBDA646E}"/>
    <dgm:cxn modelId="{4654CC3D-F39C-4673-B3DC-FAEFD003F618}" srcId="{E199F7BB-F57F-4ED7-B02A-543DCF1F719D}" destId="{26AD8AC8-5A59-435C-A4E5-E0519080649E}" srcOrd="0" destOrd="0" parTransId="{BB69C34F-5D51-4F1F-B7A4-DCD60148AF16}" sibTransId="{450FD388-6094-4B36-A284-D900AE219357}"/>
    <dgm:cxn modelId="{50D4FD7B-D45B-416F-BA2F-F37A7D8F7417}" type="presOf" srcId="{E2068CE8-ECBC-4FF8-B28D-6626E6898C70}" destId="{EE5D8656-7F1A-4776-A45D-304EC1283E5B}" srcOrd="0" destOrd="0" presId="urn:microsoft.com/office/officeart/2005/8/layout/list1"/>
    <dgm:cxn modelId="{C2A210AB-E4C6-48C4-970E-DD8CDE32482D}" srcId="{E199F7BB-F57F-4ED7-B02A-543DCF1F719D}" destId="{FE207554-5D64-4113-86E8-0393C44335D4}" srcOrd="6" destOrd="0" parTransId="{C7EAF75A-E11F-46A2-8755-BFEF3B080D04}" sibTransId="{D5A3551B-1C6A-4894-8350-3A1C9F6B64C9}"/>
    <dgm:cxn modelId="{77DCD565-DF60-4190-8CC9-F02A3EB58FFA}" type="presOf" srcId="{26AD8AC8-5A59-435C-A4E5-E0519080649E}" destId="{447C1A96-C480-4090-B722-982152F85B0E}" srcOrd="0" destOrd="0" presId="urn:microsoft.com/office/officeart/2005/8/layout/list1"/>
    <dgm:cxn modelId="{99C5B9E5-2D10-4650-938A-34B579AC978F}" srcId="{E199F7BB-F57F-4ED7-B02A-543DCF1F719D}" destId="{9CE786BB-F14E-4253-BD51-80FC30FF9313}" srcOrd="1" destOrd="0" parTransId="{3063CDFC-C519-4489-85A7-84BE56EC2F83}" sibTransId="{6915EEB3-2AD4-4C54-AEB2-6746B3EB8AA2}"/>
    <dgm:cxn modelId="{CB0EA8EE-226F-4775-8F00-9CC4618F393F}" type="presOf" srcId="{B257BA4A-E6EE-43A4-810D-8EB8B51D02E2}" destId="{1A13404C-9479-437E-8F6E-0D5C799C6F74}" srcOrd="1" destOrd="0" presId="urn:microsoft.com/office/officeart/2005/8/layout/list1"/>
    <dgm:cxn modelId="{3BEDF8C0-DFB9-4E4C-87EC-E643AB71F2CC}" srcId="{E199F7BB-F57F-4ED7-B02A-543DCF1F719D}" destId="{E2068CE8-ECBC-4FF8-B28D-6626E6898C70}" srcOrd="4" destOrd="0" parTransId="{A25BE353-FA93-4D6C-9E33-EE427AE0C76D}" sibTransId="{91AE7E2B-6D3D-48CB-9C3B-15E0ABC54091}"/>
    <dgm:cxn modelId="{0EC2EBFB-3F1F-4F03-B058-700C996FAEFA}" srcId="{E199F7BB-F57F-4ED7-B02A-543DCF1F719D}" destId="{FBD384FE-BF6D-41FA-BF4A-F44F8F900EAA}" srcOrd="5" destOrd="0" parTransId="{F48B67D8-AB49-4391-B150-7D7B94B83FCD}" sibTransId="{460DFE37-BE49-47A3-9F98-5F7C5EE4F05A}"/>
    <dgm:cxn modelId="{40F1C9FE-CC13-49D5-B67F-FF79A8CEFAB1}" type="presOf" srcId="{1B9FA92A-D88A-41BF-B7BE-1613AB22B8E5}" destId="{AB709754-E2F3-4264-A922-29CD2F95B85C}" srcOrd="1" destOrd="0" presId="urn:microsoft.com/office/officeart/2005/8/layout/list1"/>
    <dgm:cxn modelId="{EB4F649A-D586-4385-A908-10ED2F4006A3}" type="presOf" srcId="{FBD384FE-BF6D-41FA-BF4A-F44F8F900EAA}" destId="{34DB0574-2DA8-4C3D-8623-0B278FE9E932}" srcOrd="0" destOrd="0" presId="urn:microsoft.com/office/officeart/2005/8/layout/list1"/>
    <dgm:cxn modelId="{06623EF8-AC53-4068-B47F-E65162257ABD}" type="presOf" srcId="{E199F7BB-F57F-4ED7-B02A-543DCF1F719D}" destId="{A71335EA-6442-4338-9050-4DB95D47AF50}" srcOrd="0" destOrd="0" presId="urn:microsoft.com/office/officeart/2005/8/layout/list1"/>
    <dgm:cxn modelId="{510D9CCF-1682-46E8-9DF6-974D394C51F0}" type="presOf" srcId="{FE207554-5D64-4113-86E8-0393C44335D4}" destId="{2F2C8F19-7FFC-4948-AC21-868E24517A83}" srcOrd="1" destOrd="0" presId="urn:microsoft.com/office/officeart/2005/8/layout/list1"/>
    <dgm:cxn modelId="{A9C4A091-4A6E-4DF7-A64D-1B00AE45920E}" type="presOf" srcId="{26AD8AC8-5A59-435C-A4E5-E0519080649E}" destId="{5EB9B3A9-84C5-41B8-B0F0-9E767FBBA387}" srcOrd="1" destOrd="0" presId="urn:microsoft.com/office/officeart/2005/8/layout/list1"/>
    <dgm:cxn modelId="{EDBE7798-20B1-4EC8-9003-7410F8FCC197}" type="presOf" srcId="{FBD384FE-BF6D-41FA-BF4A-F44F8F900EAA}" destId="{4069C0EA-4ACF-4380-9396-EBF48D5A1540}" srcOrd="1" destOrd="0" presId="urn:microsoft.com/office/officeart/2005/8/layout/list1"/>
    <dgm:cxn modelId="{E87DCAA2-8A53-4098-94B3-F355B8690BD6}" srcId="{E199F7BB-F57F-4ED7-B02A-543DCF1F719D}" destId="{1B9FA92A-D88A-41BF-B7BE-1613AB22B8E5}" srcOrd="3" destOrd="0" parTransId="{E0CE18F7-EA1D-4538-AAA9-5FFE0B212E54}" sibTransId="{0789C980-665A-4A56-9A38-B5D02D105E6B}"/>
    <dgm:cxn modelId="{EB6EEF70-7AA6-476C-88A6-0EBE14541372}" type="presOf" srcId="{B257BA4A-E6EE-43A4-810D-8EB8B51D02E2}" destId="{C7DCA053-92A2-4053-A2E0-B3FAF5969C45}" srcOrd="0" destOrd="0" presId="urn:microsoft.com/office/officeart/2005/8/layout/list1"/>
    <dgm:cxn modelId="{C19325AF-A554-4D01-9D58-C139B33610CE}" type="presOf" srcId="{E2068CE8-ECBC-4FF8-B28D-6626E6898C70}" destId="{F29B9775-1EF1-4810-8817-DB5D7D528031}" srcOrd="1" destOrd="0" presId="urn:microsoft.com/office/officeart/2005/8/layout/list1"/>
    <dgm:cxn modelId="{EB69C356-73F9-447B-B9B0-B0AA512C6289}" type="presParOf" srcId="{A71335EA-6442-4338-9050-4DB95D47AF50}" destId="{0D4A217F-6187-4E2F-BF5C-CA46DA1D2E30}" srcOrd="0" destOrd="0" presId="urn:microsoft.com/office/officeart/2005/8/layout/list1"/>
    <dgm:cxn modelId="{CC4B7570-F165-44C3-92D7-B440BD9CD43E}" type="presParOf" srcId="{0D4A217F-6187-4E2F-BF5C-CA46DA1D2E30}" destId="{447C1A96-C480-4090-B722-982152F85B0E}" srcOrd="0" destOrd="0" presId="urn:microsoft.com/office/officeart/2005/8/layout/list1"/>
    <dgm:cxn modelId="{94E4E705-ECA6-4385-95B6-80911A68DA3C}" type="presParOf" srcId="{0D4A217F-6187-4E2F-BF5C-CA46DA1D2E30}" destId="{5EB9B3A9-84C5-41B8-B0F0-9E767FBBA387}" srcOrd="1" destOrd="0" presId="urn:microsoft.com/office/officeart/2005/8/layout/list1"/>
    <dgm:cxn modelId="{D48D2969-E73C-4D24-A907-0D1FED6203E1}" type="presParOf" srcId="{A71335EA-6442-4338-9050-4DB95D47AF50}" destId="{24C6AF9A-5483-4434-A367-75A12768BE8D}" srcOrd="1" destOrd="0" presId="urn:microsoft.com/office/officeart/2005/8/layout/list1"/>
    <dgm:cxn modelId="{0335E46F-6C02-4AA7-870B-839F0C795C28}" type="presParOf" srcId="{A71335EA-6442-4338-9050-4DB95D47AF50}" destId="{57A30CE0-BB78-4F72-B8C4-93002B9526BB}" srcOrd="2" destOrd="0" presId="urn:microsoft.com/office/officeart/2005/8/layout/list1"/>
    <dgm:cxn modelId="{2917787D-2C2E-4FBA-9EAA-16DD75B4F2B5}" type="presParOf" srcId="{A71335EA-6442-4338-9050-4DB95D47AF50}" destId="{BC41FDA7-0DF6-4BB8-BB97-0760D6155566}" srcOrd="3" destOrd="0" presId="urn:microsoft.com/office/officeart/2005/8/layout/list1"/>
    <dgm:cxn modelId="{184BC561-9787-4972-BA1A-8845B621ACD4}" type="presParOf" srcId="{A71335EA-6442-4338-9050-4DB95D47AF50}" destId="{781C028F-603E-46C4-A8BC-7DC02CE7D9BF}" srcOrd="4" destOrd="0" presId="urn:microsoft.com/office/officeart/2005/8/layout/list1"/>
    <dgm:cxn modelId="{E2DE33E5-D567-4CFC-8E15-3CBB08CE1F12}" type="presParOf" srcId="{781C028F-603E-46C4-A8BC-7DC02CE7D9BF}" destId="{9D9C263D-5B49-49E0-9462-B2ABEAEEF9C9}" srcOrd="0" destOrd="0" presId="urn:microsoft.com/office/officeart/2005/8/layout/list1"/>
    <dgm:cxn modelId="{97517B95-597C-41E2-BE3B-D34238E16EDA}" type="presParOf" srcId="{781C028F-603E-46C4-A8BC-7DC02CE7D9BF}" destId="{C7179B8F-B89E-4A94-B419-B16AACB03688}" srcOrd="1" destOrd="0" presId="urn:microsoft.com/office/officeart/2005/8/layout/list1"/>
    <dgm:cxn modelId="{ADF397CC-F569-4A16-BB6E-731540D430B4}" type="presParOf" srcId="{A71335EA-6442-4338-9050-4DB95D47AF50}" destId="{8D627C02-54A1-43A7-97B1-7B504B4F5107}" srcOrd="5" destOrd="0" presId="urn:microsoft.com/office/officeart/2005/8/layout/list1"/>
    <dgm:cxn modelId="{0A61C9DD-F687-473F-9555-D4C52118F091}" type="presParOf" srcId="{A71335EA-6442-4338-9050-4DB95D47AF50}" destId="{AC50B72E-3211-4DC6-931F-C268A7F57584}" srcOrd="6" destOrd="0" presId="urn:microsoft.com/office/officeart/2005/8/layout/list1"/>
    <dgm:cxn modelId="{7D4A6221-E01A-4566-99F7-F8D76575731D}" type="presParOf" srcId="{A71335EA-6442-4338-9050-4DB95D47AF50}" destId="{7840DF90-76CB-4893-8EF2-A39DCF8A49DA}" srcOrd="7" destOrd="0" presId="urn:microsoft.com/office/officeart/2005/8/layout/list1"/>
    <dgm:cxn modelId="{9256A717-7831-45E1-A5FE-702B369A85E1}" type="presParOf" srcId="{A71335EA-6442-4338-9050-4DB95D47AF50}" destId="{5FF1C718-5EDB-450D-A998-E45F4E5672BB}" srcOrd="8" destOrd="0" presId="urn:microsoft.com/office/officeart/2005/8/layout/list1"/>
    <dgm:cxn modelId="{D6F2B99F-4971-4770-8FCB-B597BD8231F7}" type="presParOf" srcId="{5FF1C718-5EDB-450D-A998-E45F4E5672BB}" destId="{C7DCA053-92A2-4053-A2E0-B3FAF5969C45}" srcOrd="0" destOrd="0" presId="urn:microsoft.com/office/officeart/2005/8/layout/list1"/>
    <dgm:cxn modelId="{67F59845-617A-4022-AF46-D5D2E559C575}" type="presParOf" srcId="{5FF1C718-5EDB-450D-A998-E45F4E5672BB}" destId="{1A13404C-9479-437E-8F6E-0D5C799C6F74}" srcOrd="1" destOrd="0" presId="urn:microsoft.com/office/officeart/2005/8/layout/list1"/>
    <dgm:cxn modelId="{5137F030-42A6-437A-AD2D-CCE1E858A2C6}" type="presParOf" srcId="{A71335EA-6442-4338-9050-4DB95D47AF50}" destId="{486E2B22-F8C5-47B9-B944-35B4F414EE61}" srcOrd="9" destOrd="0" presId="urn:microsoft.com/office/officeart/2005/8/layout/list1"/>
    <dgm:cxn modelId="{DCE157E0-8FEC-4D05-BBBF-C355C863DE9B}" type="presParOf" srcId="{A71335EA-6442-4338-9050-4DB95D47AF50}" destId="{AB51B988-3FFD-4A8D-A66B-9299BC4ABC81}" srcOrd="10" destOrd="0" presId="urn:microsoft.com/office/officeart/2005/8/layout/list1"/>
    <dgm:cxn modelId="{A5FBEA89-08F9-4FD3-8D6D-ABCCCA62531E}" type="presParOf" srcId="{A71335EA-6442-4338-9050-4DB95D47AF50}" destId="{46016655-2245-47FB-B3B5-A8678C8AB825}" srcOrd="11" destOrd="0" presId="urn:microsoft.com/office/officeart/2005/8/layout/list1"/>
    <dgm:cxn modelId="{C5A3E1FD-A835-496D-A232-B84726848C5B}" type="presParOf" srcId="{A71335EA-6442-4338-9050-4DB95D47AF50}" destId="{D8C21872-7F7A-460E-BF88-19E1E2EA7FFA}" srcOrd="12" destOrd="0" presId="urn:microsoft.com/office/officeart/2005/8/layout/list1"/>
    <dgm:cxn modelId="{C66149F6-35CF-4947-9D9C-21A15B9BA687}" type="presParOf" srcId="{D8C21872-7F7A-460E-BF88-19E1E2EA7FFA}" destId="{B1FD5874-53E4-47C7-BE4A-CA4EDBF2ACD2}" srcOrd="0" destOrd="0" presId="urn:microsoft.com/office/officeart/2005/8/layout/list1"/>
    <dgm:cxn modelId="{90E60972-2212-4DF6-9F9F-72F626890195}" type="presParOf" srcId="{D8C21872-7F7A-460E-BF88-19E1E2EA7FFA}" destId="{AB709754-E2F3-4264-A922-29CD2F95B85C}" srcOrd="1" destOrd="0" presId="urn:microsoft.com/office/officeart/2005/8/layout/list1"/>
    <dgm:cxn modelId="{8895F294-B977-4EB5-9F43-FD46633674AE}" type="presParOf" srcId="{A71335EA-6442-4338-9050-4DB95D47AF50}" destId="{43B86D5E-D213-4A02-9207-03F8F7F7571B}" srcOrd="13" destOrd="0" presId="urn:microsoft.com/office/officeart/2005/8/layout/list1"/>
    <dgm:cxn modelId="{41B0B193-9B49-4060-AE5F-D6CAE1A1A269}" type="presParOf" srcId="{A71335EA-6442-4338-9050-4DB95D47AF50}" destId="{A3B5469C-A01F-4C0A-BAA1-F3A49CA84027}" srcOrd="14" destOrd="0" presId="urn:microsoft.com/office/officeart/2005/8/layout/list1"/>
    <dgm:cxn modelId="{06E66ECB-B5E9-41CA-A9A6-27881B243C8C}" type="presParOf" srcId="{A71335EA-6442-4338-9050-4DB95D47AF50}" destId="{4FB7762A-8447-494E-A0A7-B947494F239B}" srcOrd="15" destOrd="0" presId="urn:microsoft.com/office/officeart/2005/8/layout/list1"/>
    <dgm:cxn modelId="{D9323476-05E6-4C01-B097-7D468D2884AF}" type="presParOf" srcId="{A71335EA-6442-4338-9050-4DB95D47AF50}" destId="{B50FD8FD-CE60-4489-B66B-8432D84DA76D}" srcOrd="16" destOrd="0" presId="urn:microsoft.com/office/officeart/2005/8/layout/list1"/>
    <dgm:cxn modelId="{480D4961-CD45-4853-B932-7FF155B4C8B5}" type="presParOf" srcId="{B50FD8FD-CE60-4489-B66B-8432D84DA76D}" destId="{EE5D8656-7F1A-4776-A45D-304EC1283E5B}" srcOrd="0" destOrd="0" presId="urn:microsoft.com/office/officeart/2005/8/layout/list1"/>
    <dgm:cxn modelId="{33BDB680-0DEC-4EBD-A108-2BF577F43FA0}" type="presParOf" srcId="{B50FD8FD-CE60-4489-B66B-8432D84DA76D}" destId="{F29B9775-1EF1-4810-8817-DB5D7D528031}" srcOrd="1" destOrd="0" presId="urn:microsoft.com/office/officeart/2005/8/layout/list1"/>
    <dgm:cxn modelId="{222E2F8E-4B35-4D78-9450-FE5C93FD9954}" type="presParOf" srcId="{A71335EA-6442-4338-9050-4DB95D47AF50}" destId="{C2CCF395-E4DF-4ED9-8D09-6FE440ABFEC1}" srcOrd="17" destOrd="0" presId="urn:microsoft.com/office/officeart/2005/8/layout/list1"/>
    <dgm:cxn modelId="{A10BE210-5673-4BE9-9C33-B87556AE94E5}" type="presParOf" srcId="{A71335EA-6442-4338-9050-4DB95D47AF50}" destId="{292471A9-CC03-4158-9EA9-A45F4781AB2F}" srcOrd="18" destOrd="0" presId="urn:microsoft.com/office/officeart/2005/8/layout/list1"/>
    <dgm:cxn modelId="{15822BA2-FEF8-40E9-AF51-DFE29EC244BB}" type="presParOf" srcId="{A71335EA-6442-4338-9050-4DB95D47AF50}" destId="{A9BD7912-CE0F-4340-9ECF-FADA8F92F678}" srcOrd="19" destOrd="0" presId="urn:microsoft.com/office/officeart/2005/8/layout/list1"/>
    <dgm:cxn modelId="{39D08EC2-FE1B-43F8-A051-1EF6AC47EFCD}" type="presParOf" srcId="{A71335EA-6442-4338-9050-4DB95D47AF50}" destId="{27EC4756-FF8D-4FA6-9270-46AD24609F69}" srcOrd="20" destOrd="0" presId="urn:microsoft.com/office/officeart/2005/8/layout/list1"/>
    <dgm:cxn modelId="{4F75B730-265C-459D-961A-F52F3B9973C7}" type="presParOf" srcId="{27EC4756-FF8D-4FA6-9270-46AD24609F69}" destId="{34DB0574-2DA8-4C3D-8623-0B278FE9E932}" srcOrd="0" destOrd="0" presId="urn:microsoft.com/office/officeart/2005/8/layout/list1"/>
    <dgm:cxn modelId="{596EDFBE-7A3B-4FAC-8E34-82F8B72CE45B}" type="presParOf" srcId="{27EC4756-FF8D-4FA6-9270-46AD24609F69}" destId="{4069C0EA-4ACF-4380-9396-EBF48D5A1540}" srcOrd="1" destOrd="0" presId="urn:microsoft.com/office/officeart/2005/8/layout/list1"/>
    <dgm:cxn modelId="{BE880A38-FBFC-4FBD-A6A9-03DEB85BABB8}" type="presParOf" srcId="{A71335EA-6442-4338-9050-4DB95D47AF50}" destId="{F8316400-F537-42EF-8095-EE25E83B3910}" srcOrd="21" destOrd="0" presId="urn:microsoft.com/office/officeart/2005/8/layout/list1"/>
    <dgm:cxn modelId="{2BB33FFE-8047-4A10-A933-4FFF97A81043}" type="presParOf" srcId="{A71335EA-6442-4338-9050-4DB95D47AF50}" destId="{5B23C07E-F4E5-43EC-A43B-5F06DB3B0B3E}" srcOrd="22" destOrd="0" presId="urn:microsoft.com/office/officeart/2005/8/layout/list1"/>
    <dgm:cxn modelId="{829FC0F7-052B-449A-9AB0-0453DD1C7D8B}" type="presParOf" srcId="{A71335EA-6442-4338-9050-4DB95D47AF50}" destId="{A18C71D0-2544-46F0-8BDA-1199AA77A05C}" srcOrd="23" destOrd="0" presId="urn:microsoft.com/office/officeart/2005/8/layout/list1"/>
    <dgm:cxn modelId="{697F0853-C87F-47E1-A5C2-AA335ABAA2FA}" type="presParOf" srcId="{A71335EA-6442-4338-9050-4DB95D47AF50}" destId="{CB9E8253-A855-4574-87FD-EC9EC30ED753}" srcOrd="24" destOrd="0" presId="urn:microsoft.com/office/officeart/2005/8/layout/list1"/>
    <dgm:cxn modelId="{0E98217A-334D-4515-874E-967052A895B6}" type="presParOf" srcId="{CB9E8253-A855-4574-87FD-EC9EC30ED753}" destId="{1B32000C-F6BF-4A71-B081-0BB16FF24C14}" srcOrd="0" destOrd="0" presId="urn:microsoft.com/office/officeart/2005/8/layout/list1"/>
    <dgm:cxn modelId="{4C03FB41-3967-4BFD-8BBA-E9A275F45D0A}" type="presParOf" srcId="{CB9E8253-A855-4574-87FD-EC9EC30ED753}" destId="{2F2C8F19-7FFC-4948-AC21-868E24517A83}" srcOrd="1" destOrd="0" presId="urn:microsoft.com/office/officeart/2005/8/layout/list1"/>
    <dgm:cxn modelId="{7763A898-DDF0-4279-9D2A-F623EAE7C033}" type="presParOf" srcId="{A71335EA-6442-4338-9050-4DB95D47AF50}" destId="{609B6355-B864-405A-A95D-409A50385617}" srcOrd="25" destOrd="0" presId="urn:microsoft.com/office/officeart/2005/8/layout/list1"/>
    <dgm:cxn modelId="{D54F0850-BBFD-4970-9553-F2D4E330F3B1}" type="presParOf" srcId="{A71335EA-6442-4338-9050-4DB95D47AF50}" destId="{5FC1C86B-73CE-4CBD-A42C-D162B0C809E7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50504-24D2-4892-9C24-2230B8CB3009}">
      <dsp:nvSpPr>
        <dsp:cNvPr id="0" name=""/>
        <dsp:cNvSpPr/>
      </dsp:nvSpPr>
      <dsp:spPr>
        <a:xfrm>
          <a:off x="1991" y="0"/>
          <a:ext cx="2087746" cy="34473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latin typeface="Times New Roman" pitchFamily="18" charset="0"/>
              <a:cs typeface="Times New Roman" pitchFamily="18" charset="0"/>
            </a:rPr>
            <a:t>Стратегия социально-экономического развития ЗАТО                  г. Заречный Пензенской области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91" y="1378926"/>
        <a:ext cx="2087746" cy="1378926"/>
      </dsp:txXfrm>
    </dsp:sp>
    <dsp:sp modelId="{06677F09-51EF-49C4-AF6A-9E20D576F7D7}">
      <dsp:nvSpPr>
        <dsp:cNvPr id="0" name=""/>
        <dsp:cNvSpPr/>
      </dsp:nvSpPr>
      <dsp:spPr>
        <a:xfrm>
          <a:off x="416722" y="311337"/>
          <a:ext cx="1202311" cy="106959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1FD50C2-0E38-4C0A-A42A-4F6998779324}">
      <dsp:nvSpPr>
        <dsp:cNvPr id="0" name=""/>
        <dsp:cNvSpPr/>
      </dsp:nvSpPr>
      <dsp:spPr>
        <a:xfrm>
          <a:off x="2152370" y="0"/>
          <a:ext cx="2087746" cy="3447315"/>
        </a:xfrm>
        <a:prstGeom prst="roundRect">
          <a:avLst>
            <a:gd name="adj" fmla="val 10000"/>
          </a:avLst>
        </a:prstGeom>
        <a:solidFill>
          <a:schemeClr val="accent5">
            <a:hueOff val="-4673100"/>
            <a:satOff val="6871"/>
            <a:lumOff val="5882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baseline="0" dirty="0" smtClean="0">
              <a:latin typeface="Times New Roman" pitchFamily="18" charset="0"/>
            </a:rPr>
            <a:t>Основные направления бюджетной  и налоговой политики</a:t>
          </a:r>
          <a:endParaRPr lang="ru-RU" sz="1400" b="0" i="0" kern="1200" baseline="0" dirty="0">
            <a:latin typeface="Times New Roman" pitchFamily="18" charset="0"/>
          </a:endParaRPr>
        </a:p>
      </dsp:txBody>
      <dsp:txXfrm>
        <a:off x="2152370" y="1378926"/>
        <a:ext cx="2087746" cy="1378926"/>
      </dsp:txXfrm>
    </dsp:sp>
    <dsp:sp modelId="{9D9A7B6A-9C25-4ECC-9C09-237DC5CC7C37}">
      <dsp:nvSpPr>
        <dsp:cNvPr id="0" name=""/>
        <dsp:cNvSpPr/>
      </dsp:nvSpPr>
      <dsp:spPr>
        <a:xfrm>
          <a:off x="2622266" y="206838"/>
          <a:ext cx="1147955" cy="114795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15981F4-762D-43C4-A983-57DB4B199664}">
      <dsp:nvSpPr>
        <dsp:cNvPr id="0" name=""/>
        <dsp:cNvSpPr/>
      </dsp:nvSpPr>
      <dsp:spPr>
        <a:xfrm>
          <a:off x="4284085" y="0"/>
          <a:ext cx="2087746" cy="3447315"/>
        </a:xfrm>
        <a:prstGeom prst="roundRect">
          <a:avLst>
            <a:gd name="adj" fmla="val 10000"/>
          </a:avLst>
        </a:prstGeom>
        <a:solidFill>
          <a:schemeClr val="accent5">
            <a:hueOff val="-9346199"/>
            <a:satOff val="13742"/>
            <a:lumOff val="11765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baseline="0" dirty="0" smtClean="0">
              <a:latin typeface="Times New Roman" pitchFamily="18" charset="0"/>
            </a:rPr>
            <a:t>Прогноз социально-экономического развития города</a:t>
          </a:r>
          <a:endParaRPr lang="ru-RU" sz="1400" b="0" i="0" kern="1200" baseline="0" dirty="0">
            <a:latin typeface="Times New Roman" pitchFamily="18" charset="0"/>
          </a:endParaRPr>
        </a:p>
      </dsp:txBody>
      <dsp:txXfrm>
        <a:off x="4284085" y="1378926"/>
        <a:ext cx="2087746" cy="1378926"/>
      </dsp:txXfrm>
    </dsp:sp>
    <dsp:sp modelId="{58F8A7D6-7F4F-4DC4-8E32-06FE3C57F48C}">
      <dsp:nvSpPr>
        <dsp:cNvPr id="0" name=""/>
        <dsp:cNvSpPr/>
      </dsp:nvSpPr>
      <dsp:spPr>
        <a:xfrm>
          <a:off x="4772645" y="206838"/>
          <a:ext cx="1147955" cy="114795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3EB388E-80AD-4921-8F92-A67D4FC6140A}">
      <dsp:nvSpPr>
        <dsp:cNvPr id="0" name=""/>
        <dsp:cNvSpPr/>
      </dsp:nvSpPr>
      <dsp:spPr>
        <a:xfrm>
          <a:off x="6453128" y="0"/>
          <a:ext cx="2087746" cy="3447315"/>
        </a:xfrm>
        <a:prstGeom prst="roundRect">
          <a:avLst>
            <a:gd name="adj" fmla="val 10000"/>
          </a:avLst>
        </a:prstGeom>
        <a:solidFill>
          <a:schemeClr val="accent5">
            <a:hueOff val="-14019298"/>
            <a:satOff val="20613"/>
            <a:lumOff val="17647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baseline="0" dirty="0" smtClean="0">
              <a:latin typeface="Times New Roman" pitchFamily="18" charset="0"/>
            </a:rPr>
            <a:t>Муниципальные программы города Заречного (проекты муниципальных программ, проекты изменений муниципальных программ</a:t>
          </a:r>
          <a:r>
            <a:rPr lang="ru-RU" sz="1400" b="1" i="1" kern="1200" baseline="0" dirty="0" smtClean="0">
              <a:latin typeface="Times New Roman" pitchFamily="18" charset="0"/>
            </a:rPr>
            <a:t>)</a:t>
          </a:r>
          <a:endParaRPr lang="ru-RU" sz="1400" b="1" i="1" kern="1200" baseline="0" dirty="0">
            <a:latin typeface="Times New Roman" pitchFamily="18" charset="0"/>
          </a:endParaRPr>
        </a:p>
      </dsp:txBody>
      <dsp:txXfrm>
        <a:off x="6453128" y="1378926"/>
        <a:ext cx="2087746" cy="1378926"/>
      </dsp:txXfrm>
    </dsp:sp>
    <dsp:sp modelId="{34AA1FB6-BFB5-4A41-9551-7ECD78F19B3E}">
      <dsp:nvSpPr>
        <dsp:cNvPr id="0" name=""/>
        <dsp:cNvSpPr/>
      </dsp:nvSpPr>
      <dsp:spPr>
        <a:xfrm>
          <a:off x="6923023" y="206838"/>
          <a:ext cx="1147955" cy="114795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375A01-9D4C-466D-891B-E039AFE629E7}">
      <dsp:nvSpPr>
        <dsp:cNvPr id="0" name=""/>
        <dsp:cNvSpPr/>
      </dsp:nvSpPr>
      <dsp:spPr>
        <a:xfrm>
          <a:off x="341714" y="2837172"/>
          <a:ext cx="7859437" cy="358456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E82E7-A1FB-48DB-8919-713E74D0AEBA}">
      <dsp:nvSpPr>
        <dsp:cNvPr id="0" name=""/>
        <dsp:cNvSpPr/>
      </dsp:nvSpPr>
      <dsp:spPr>
        <a:xfrm>
          <a:off x="0" y="0"/>
          <a:ext cx="8677469" cy="12155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baseline="0" smtClean="0">
              <a:latin typeface="Times New Roman" pitchFamily="18" charset="0"/>
            </a:rPr>
            <a:t>Послание Президента Российской Федерации Федеральному Собранию Российской Федерации, определяющее </a:t>
          </a:r>
          <a:r>
            <a:rPr lang="ru-RU" sz="1600" b="0" i="0" kern="1200" smtClean="0"/>
            <a:t>стратегическое направление развития</a:t>
          </a:r>
          <a:r>
            <a:rPr lang="ru-RU" sz="1600" b="0" i="0" u="none" kern="1200" smtClean="0"/>
            <a:t> государства</a:t>
          </a:r>
          <a:endParaRPr lang="ru-RU" sz="1600" b="0" i="0" kern="1200" baseline="0" dirty="0">
            <a:latin typeface="Times New Roman" pitchFamily="18" charset="0"/>
          </a:endParaRPr>
        </a:p>
      </dsp:txBody>
      <dsp:txXfrm>
        <a:off x="1857050" y="0"/>
        <a:ext cx="6820418" cy="1215571"/>
      </dsp:txXfrm>
    </dsp:sp>
    <dsp:sp modelId="{1BAEFD6D-E513-41E4-8EFA-8D9462F9AE13}">
      <dsp:nvSpPr>
        <dsp:cNvPr id="0" name=""/>
        <dsp:cNvSpPr/>
      </dsp:nvSpPr>
      <dsp:spPr>
        <a:xfrm>
          <a:off x="121557" y="121557"/>
          <a:ext cx="1735493" cy="972456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30CE0-BB78-4F72-B8C4-93002B9526BB}">
      <dsp:nvSpPr>
        <dsp:cNvPr id="0" name=""/>
        <dsp:cNvSpPr/>
      </dsp:nvSpPr>
      <dsp:spPr>
        <a:xfrm>
          <a:off x="0" y="292611"/>
          <a:ext cx="878687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9B3A9-84C5-41B8-B0F0-9E767FBBA387}">
      <dsp:nvSpPr>
        <dsp:cNvPr id="0" name=""/>
        <dsp:cNvSpPr/>
      </dsp:nvSpPr>
      <dsp:spPr>
        <a:xfrm>
          <a:off x="418320" y="71211"/>
          <a:ext cx="8366399" cy="442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Составление проекта бюджета очередного года и планового периода  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9936" y="92827"/>
        <a:ext cx="8323167" cy="399568"/>
      </dsp:txXfrm>
    </dsp:sp>
    <dsp:sp modelId="{AC50B72E-3211-4DC6-931F-C268A7F57584}">
      <dsp:nvSpPr>
        <dsp:cNvPr id="0" name=""/>
        <dsp:cNvSpPr/>
      </dsp:nvSpPr>
      <dsp:spPr>
        <a:xfrm>
          <a:off x="0" y="973011"/>
          <a:ext cx="878687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79B8F-B89E-4A94-B419-B16AACB03688}">
      <dsp:nvSpPr>
        <dsp:cNvPr id="0" name=""/>
        <dsp:cNvSpPr/>
      </dsp:nvSpPr>
      <dsp:spPr>
        <a:xfrm>
          <a:off x="418320" y="751611"/>
          <a:ext cx="8366399" cy="442800"/>
        </a:xfrm>
        <a:prstGeom prst="roundRect">
          <a:avLst/>
        </a:prstGeom>
        <a:solidFill>
          <a:schemeClr val="accent4">
            <a:hueOff val="1607495"/>
            <a:satOff val="-1444"/>
            <a:lumOff val="-229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Рассмотрение проекта  бюджета  очередного года и планового периода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9936" y="773227"/>
        <a:ext cx="8323167" cy="399568"/>
      </dsp:txXfrm>
    </dsp:sp>
    <dsp:sp modelId="{AB51B988-3FFD-4A8D-A66B-9299BC4ABC81}">
      <dsp:nvSpPr>
        <dsp:cNvPr id="0" name=""/>
        <dsp:cNvSpPr/>
      </dsp:nvSpPr>
      <dsp:spPr>
        <a:xfrm>
          <a:off x="0" y="1653411"/>
          <a:ext cx="878687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13404C-9479-437E-8F6E-0D5C799C6F74}">
      <dsp:nvSpPr>
        <dsp:cNvPr id="0" name=""/>
        <dsp:cNvSpPr/>
      </dsp:nvSpPr>
      <dsp:spPr>
        <a:xfrm>
          <a:off x="418320" y="1432011"/>
          <a:ext cx="8366399" cy="442800"/>
        </a:xfrm>
        <a:prstGeom prst="roundRect">
          <a:avLst/>
        </a:prstGeom>
        <a:solidFill>
          <a:schemeClr val="accent4">
            <a:hueOff val="3214990"/>
            <a:satOff val="-2889"/>
            <a:lumOff val="-458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Утверждение бюджета очередного года и планового периода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9936" y="1453627"/>
        <a:ext cx="8323167" cy="399568"/>
      </dsp:txXfrm>
    </dsp:sp>
    <dsp:sp modelId="{A3B5469C-A01F-4C0A-BAA1-F3A49CA84027}">
      <dsp:nvSpPr>
        <dsp:cNvPr id="0" name=""/>
        <dsp:cNvSpPr/>
      </dsp:nvSpPr>
      <dsp:spPr>
        <a:xfrm>
          <a:off x="0" y="2333811"/>
          <a:ext cx="878687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09754-E2F3-4264-A922-29CD2F95B85C}">
      <dsp:nvSpPr>
        <dsp:cNvPr id="0" name=""/>
        <dsp:cNvSpPr/>
      </dsp:nvSpPr>
      <dsp:spPr>
        <a:xfrm>
          <a:off x="418320" y="2112411"/>
          <a:ext cx="8366399" cy="442800"/>
        </a:xfrm>
        <a:prstGeom prst="roundRect">
          <a:avLst/>
        </a:prstGeom>
        <a:solidFill>
          <a:schemeClr val="accent4">
            <a:hueOff val="4822484"/>
            <a:satOff val="-4333"/>
            <a:lumOff val="-686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Внесение изменений и дополнений в бюджет текущего года и планового периода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9936" y="2134027"/>
        <a:ext cx="8323167" cy="399568"/>
      </dsp:txXfrm>
    </dsp:sp>
    <dsp:sp modelId="{292471A9-CC03-4158-9EA9-A45F4781AB2F}">
      <dsp:nvSpPr>
        <dsp:cNvPr id="0" name=""/>
        <dsp:cNvSpPr/>
      </dsp:nvSpPr>
      <dsp:spPr>
        <a:xfrm>
          <a:off x="0" y="3014211"/>
          <a:ext cx="878687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B9775-1EF1-4810-8817-DB5D7D528031}">
      <dsp:nvSpPr>
        <dsp:cNvPr id="0" name=""/>
        <dsp:cNvSpPr/>
      </dsp:nvSpPr>
      <dsp:spPr>
        <a:xfrm>
          <a:off x="418320" y="2792811"/>
          <a:ext cx="8366399" cy="442800"/>
        </a:xfrm>
        <a:prstGeom prst="roundRect">
          <a:avLst/>
        </a:prstGeom>
        <a:solidFill>
          <a:schemeClr val="accent4">
            <a:hueOff val="6429979"/>
            <a:satOff val="-5778"/>
            <a:lumOff val="-915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Исполнение бюджета в текущем году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9936" y="2814427"/>
        <a:ext cx="8323167" cy="399568"/>
      </dsp:txXfrm>
    </dsp:sp>
    <dsp:sp modelId="{5B23C07E-F4E5-43EC-A43B-5F06DB3B0B3E}">
      <dsp:nvSpPr>
        <dsp:cNvPr id="0" name=""/>
        <dsp:cNvSpPr/>
      </dsp:nvSpPr>
      <dsp:spPr>
        <a:xfrm>
          <a:off x="0" y="3694611"/>
          <a:ext cx="878687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69C0EA-4ACF-4380-9396-EBF48D5A1540}">
      <dsp:nvSpPr>
        <dsp:cNvPr id="0" name=""/>
        <dsp:cNvSpPr/>
      </dsp:nvSpPr>
      <dsp:spPr>
        <a:xfrm>
          <a:off x="440078" y="3473211"/>
          <a:ext cx="8345222" cy="442800"/>
        </a:xfrm>
        <a:prstGeom prst="roundRect">
          <a:avLst/>
        </a:prstGeom>
        <a:solidFill>
          <a:schemeClr val="accent4">
            <a:hueOff val="8037474"/>
            <a:satOff val="-7222"/>
            <a:lumOff val="-1144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Формирование отчета об исполнении бюджета предыдущего года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1694" y="3494827"/>
        <a:ext cx="8301990" cy="399568"/>
      </dsp:txXfrm>
    </dsp:sp>
    <dsp:sp modelId="{5FC1C86B-73CE-4CBD-A42C-D162B0C809E7}">
      <dsp:nvSpPr>
        <dsp:cNvPr id="0" name=""/>
        <dsp:cNvSpPr/>
      </dsp:nvSpPr>
      <dsp:spPr>
        <a:xfrm>
          <a:off x="0" y="4337134"/>
          <a:ext cx="878687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2C8F19-7FFC-4948-AC21-868E24517A83}">
      <dsp:nvSpPr>
        <dsp:cNvPr id="0" name=""/>
        <dsp:cNvSpPr/>
      </dsp:nvSpPr>
      <dsp:spPr>
        <a:xfrm>
          <a:off x="423199" y="4153611"/>
          <a:ext cx="8361315" cy="404922"/>
        </a:xfrm>
        <a:prstGeom prst="roundRect">
          <a:avLst/>
        </a:prstGeom>
        <a:solidFill>
          <a:schemeClr val="accent4">
            <a:hueOff val="9644969"/>
            <a:satOff val="-8667"/>
            <a:lumOff val="-1373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Рассмотрение и утверждение отчета об исполнении бюджета предыдущего года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2966" y="4173378"/>
        <a:ext cx="8321781" cy="365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5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0.2298</cdr:x>
      <cdr:y>0.05985</cdr:y>
    </cdr:from>
    <cdr:to>
      <cdr:x>0.32791</cdr:x>
      <cdr:y>0.1578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954301" y="273653"/>
          <a:ext cx="834351" cy="44782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50" b="1" i="0" dirty="0"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rPr>
            <a:t>дефицит   - 19 894,2</a:t>
          </a:r>
          <a:endParaRPr lang="ru-RU" sz="1050" dirty="0">
            <a:solidFill>
              <a:sysClr val="windowText" lastClr="000000"/>
            </a:solidFill>
            <a:effectLst/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0.48877</cdr:x>
      <cdr:y>0.0487</cdr:y>
    </cdr:from>
    <cdr:to>
      <cdr:x>0.59279</cdr:x>
      <cdr:y>0.14965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156618" y="222648"/>
          <a:ext cx="884611" cy="46154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5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профицит 14</a:t>
          </a:r>
          <a:r>
            <a:rPr lang="ru-RU" sz="1050" b="1" baseline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819,8</a:t>
          </a:r>
          <a:endParaRPr lang="ru-RU" sz="105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0.72967</cdr:x>
      <cdr:y>0</cdr:y>
    </cdr:from>
    <cdr:to>
      <cdr:x>0.83959</cdr:x>
      <cdr:y>0.09386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6205292" y="-407421"/>
          <a:ext cx="934786" cy="42912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5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профицит 15 690,8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0.71999</cdr:x>
      <cdr:y>0.17382</cdr:y>
    </cdr:from>
    <cdr:to>
      <cdr:x>0.97948</cdr:x>
      <cdr:y>0.46695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220428" y="839755"/>
          <a:ext cx="2241854" cy="1416115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BC21ED-4DC0-4A97-9B0F-0ECA8D35BC80}" type="datetimeFigureOut">
              <a:rPr lang="ru-RU"/>
              <a:pPr>
                <a:defRPr/>
              </a:pPr>
              <a:t>15.01.2025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D0784A-9506-4BC1-B72D-BA869B1D0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001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802452-8A7B-46C9-A025-DC3E5DC1839D}" type="datetimeFigureOut">
              <a:rPr lang="ru-RU"/>
              <a:pPr>
                <a:defRPr/>
              </a:pPr>
              <a:t>15.01.2025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FED404-2BD6-4319-A385-A945C0BC1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0065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ED404-2BD6-4319-A385-A945C0BC1F3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710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ED404-2BD6-4319-A385-A945C0BC1F3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74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00EE6-17D0-47FD-8E12-432930B58734}" type="datetime1">
              <a:rPr lang="ru-RU"/>
              <a:pPr>
                <a:defRPr/>
              </a:pPr>
              <a:t>15.01.2025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F513350-103B-43C1-85AA-F876AD824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3A03-3DDC-4673-ACC4-71BEA8B59959}" type="datetime1">
              <a:rPr lang="ru-RU"/>
              <a:pPr>
                <a:defRPr/>
              </a:pPr>
              <a:t>15.01.2025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19520-1466-4CF9-9F5A-94492C208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9DB5B-33F6-4F3C-B74D-5FA0D871C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CF7BB-8A8F-4F5A-A0CD-D6BCBBDF25A8}" type="datetime1">
              <a:rPr lang="ru-RU"/>
              <a:pPr>
                <a:defRPr/>
              </a:pPr>
              <a:t>15.01.2025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D049-1F6F-4227-8D9C-88BC85E6EDD4}" type="datetime1">
              <a:rPr lang="ru-RU" smtClean="0"/>
              <a:pPr/>
              <a:t>15.01.2025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32965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CD90-FE7E-4257-9A9F-FC6E68F80048}" type="datetime1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00979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FB19-AF89-4B75-985F-9C4C754591BE}" type="datetime1">
              <a:rPr lang="ru-RU" smtClean="0"/>
              <a:pPr/>
              <a:t>15.01.2025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23666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3B8504E-E8FD-4207-A272-FE5B78A83CD5}" type="datetime1">
              <a:rPr lang="ru-RU" smtClean="0"/>
              <a:pPr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84347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99A9-B531-44A9-AA1C-FE9F9DAE1D09}" type="datetime1">
              <a:rPr lang="ru-RU" smtClean="0"/>
              <a:pPr/>
              <a:t>15.01.2025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44947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4DE1-9B4A-4631-8582-FF900C989A22}" type="datetime1">
              <a:rPr lang="ru-RU" smtClean="0"/>
              <a:pPr/>
              <a:t>15.01.2025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29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F27E-0EA6-4729-B30F-F80772420604}" type="datetime1">
              <a:rPr lang="ru-RU" smtClean="0"/>
              <a:pPr/>
              <a:t>15.01.2025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4A9E0B-0D9E-410C-8D6B-AD890AF26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826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DAAB-F1B1-4666-9B2D-D65C1AA0F3FF}" type="datetime1">
              <a:rPr lang="ru-RU" smtClean="0"/>
              <a:pPr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12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1B7BA-D5F5-47F4-9153-568F52874E7D}" type="datetime1">
              <a:rPr lang="ru-RU"/>
              <a:pPr>
                <a:defRPr/>
              </a:pPr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6A42E-52D4-499B-AC30-7960206C6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C26A717-4EC1-4D26-9DD3-170F88CA36F3}" type="datetime1">
              <a:rPr lang="ru-RU" smtClean="0"/>
              <a:pPr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728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93B5-C3AD-4098-B31C-6491AAA9CB40}" type="datetime1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34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3D46-8063-4187-98EB-24BBDDC5CCF2}" type="datetime1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19983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D049-1F6F-4227-8D9C-88BC85E6EDD4}" type="datetime1">
              <a:rPr lang="ru-RU" smtClean="0"/>
              <a:pPr/>
              <a:t>15.01.2025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43835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CD90-FE7E-4257-9A9F-FC6E68F80048}" type="datetime1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71255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FB19-AF89-4B75-985F-9C4C754591BE}" type="datetime1">
              <a:rPr lang="ru-RU" smtClean="0"/>
              <a:pPr/>
              <a:t>15.01.2025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53752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3B8504E-E8FD-4207-A272-FE5B78A83CD5}" type="datetime1">
              <a:rPr lang="ru-RU" smtClean="0"/>
              <a:pPr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528910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99A9-B531-44A9-AA1C-FE9F9DAE1D09}" type="datetime1">
              <a:rPr lang="ru-RU" smtClean="0"/>
              <a:pPr/>
              <a:t>15.01.2025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58176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4DE1-9B4A-4631-8582-FF900C989A22}" type="datetime1">
              <a:rPr lang="ru-RU" smtClean="0"/>
              <a:pPr/>
              <a:t>15.01.2025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16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F27E-0EA6-4729-B30F-F80772420604}" type="datetime1">
              <a:rPr lang="ru-RU" smtClean="0"/>
              <a:pPr/>
              <a:t>15.01.2025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4A9E0B-0D9E-410C-8D6B-AD890AF26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33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D1484-00BC-43B8-BB56-45D4C1055B43}" type="datetime1">
              <a:rPr lang="ru-RU"/>
              <a:pPr>
                <a:defRPr/>
              </a:pPr>
              <a:t>15.01.2025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5D448DF-2E0F-4623-B5CC-EB889B99C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DAAB-F1B1-4666-9B2D-D65C1AA0F3FF}" type="datetime1">
              <a:rPr lang="ru-RU" smtClean="0"/>
              <a:pPr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4135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C26A717-4EC1-4D26-9DD3-170F88CA36F3}" type="datetime1">
              <a:rPr lang="ru-RU" smtClean="0"/>
              <a:pPr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036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93B5-C3AD-4098-B31C-6491AAA9CB40}" type="datetime1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229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3D46-8063-4187-98EB-24BBDDC5CCF2}" type="datetime1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2314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81CF6-679D-4089-8F4F-B1D9C4E588F2}" type="datetime1">
              <a:rPr lang="ru-RU"/>
              <a:pPr>
                <a:defRPr/>
              </a:pPr>
              <a:t>15.01.2025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0C788-46F3-4902-A411-7B5D769FD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322DF-DA44-4B40-ABD3-042E3DFCCE99}" type="datetime1">
              <a:rPr lang="ru-RU"/>
              <a:pPr>
                <a:defRPr/>
              </a:pPr>
              <a:t>15.01.2025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72D370D-9033-4870-805A-7198E564B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77252-58B4-45CF-B310-CE268232AE68}" type="datetime1">
              <a:rPr lang="ru-RU"/>
              <a:pPr>
                <a:defRPr/>
              </a:pPr>
              <a:t>15.01.2025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4E1D0-9C7A-4538-8F0A-5B374BEBF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CC4CD-1442-4C16-9D5E-7183BAC4D074}" type="datetime1">
              <a:rPr lang="ru-RU"/>
              <a:pPr>
                <a:defRPr/>
              </a:pPr>
              <a:t>15.01.2025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4A2C4C7-DF4D-40C5-8CE2-DF2D7BCF4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FA576DB-3BC5-4C14-AC5C-3B4B6B651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0B028-3216-4F31-A2A9-BC6A4C35549F}" type="datetime1">
              <a:rPr lang="ru-RU"/>
              <a:pPr>
                <a:defRPr/>
              </a:pPr>
              <a:t>15.01.2025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7FEF8-618F-4F67-9596-1FFEEADA8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09D9A-6B92-46FF-924F-C4D7BD8EAE1E}" type="datetime1">
              <a:rPr lang="ru-RU"/>
              <a:pPr>
                <a:defRPr/>
              </a:pPr>
              <a:t>15.01.2025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40BBDF1-9E1E-43A1-BE2D-49CC7EF31C43}" type="datetime1">
              <a:rPr lang="ru-RU"/>
              <a:pPr>
                <a:defRPr/>
              </a:pPr>
              <a:t>15.01.2025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CF41D6-D50F-49AB-85D9-5B54CDC70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33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164C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1B587C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604878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872F559-7BB1-4DCA-8FC2-0E559BF26EF2}" type="datetime1">
              <a:rPr lang="ru-RU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15.01.2025</a:t>
            </a:fld>
            <a:endParaRPr lang="ru-RU">
              <a:latin typeface="Georgia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1B587C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7872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872F559-7BB1-4DCA-8FC2-0E559BF26EF2}" type="datetime1">
              <a:rPr lang="ru-RU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15.01.2025</a:t>
            </a:fld>
            <a:endParaRPr lang="ru-RU">
              <a:latin typeface="Georgia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1B587C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4819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7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6.xml"/><Relationship Id="rId4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2582863"/>
            <a:ext cx="8729663" cy="3749675"/>
          </a:xfrm>
          <a:noFill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sz="3200" b="1" dirty="0" smtClean="0">
                <a:solidFill>
                  <a:srgbClr val="1B587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ГОРОДА ЗАРЕЧНОГО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sz="3200" b="1" dirty="0" smtClean="0">
                <a:solidFill>
                  <a:srgbClr val="1B587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 2025 ГОД И ПЛАНОВЫЙ ПЕРИОД 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sz="3200" b="1" dirty="0" smtClean="0">
                <a:solidFill>
                  <a:srgbClr val="1B587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2026-2027 ГОДОВ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52400"/>
            <a:ext cx="8796338" cy="1633538"/>
          </a:xfrm>
          <a:noFill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ЗАТО город Заречный</a:t>
            </a:r>
            <a:br>
              <a:rPr lang="ru-RU" sz="36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Пензенской области</a:t>
            </a:r>
          </a:p>
        </p:txBody>
      </p:sp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67" y="183070"/>
            <a:ext cx="1323975" cy="1600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" y="228600"/>
            <a:ext cx="8847667" cy="75895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</a:t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5-20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годах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9E0B-0D9E-410C-8D6B-AD890AF26705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4" name="Содержимое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38998583"/>
              </p:ext>
            </p:extLst>
          </p:nvPr>
        </p:nvGraphicFramePr>
        <p:xfrm>
          <a:off x="242888" y="1972906"/>
          <a:ext cx="4262437" cy="392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0267" y="1363133"/>
            <a:ext cx="3928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Налоговые доходы (млн руб.)</a:t>
            </a:r>
          </a:p>
        </p:txBody>
      </p:sp>
      <p:graphicFrame>
        <p:nvGraphicFramePr>
          <p:cNvPr id="5" name="Содержимое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12887"/>
              </p:ext>
            </p:extLst>
          </p:nvPr>
        </p:nvGraphicFramePr>
        <p:xfrm>
          <a:off x="4623384" y="1917150"/>
          <a:ext cx="4189897" cy="4050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76800" y="1278467"/>
            <a:ext cx="4097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Неналоговые доходы (млн руб.)</a:t>
            </a:r>
          </a:p>
        </p:txBody>
      </p:sp>
    </p:spTree>
    <p:extLst>
      <p:ext uri="{BB962C8B-B14F-4D97-AF65-F5344CB8AC3E}">
        <p14:creationId xmlns:p14="http://schemas.microsoft.com/office/powerpoint/2010/main" val="87478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sz="28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Функциональная структура расходов в </a:t>
            </a:r>
            <a:r>
              <a:rPr lang="ru-RU" sz="28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8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69634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fld id="{74058DB5-C794-4B4F-B8D7-41E9B33E8593}" type="slidenum">
              <a:rPr lang="ru-RU">
                <a:latin typeface="+mn-lt"/>
              </a:rPr>
              <a:pPr>
                <a:defRPr/>
              </a:pPr>
              <a:t>11</a:t>
            </a:fld>
            <a:endParaRPr lang="ru-RU" dirty="0">
              <a:latin typeface="+mn-lt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1075510"/>
              </p:ext>
            </p:extLst>
          </p:nvPr>
        </p:nvGraphicFramePr>
        <p:xfrm>
          <a:off x="226948" y="1527596"/>
          <a:ext cx="8683787" cy="482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Функциональная структура расходов</a:t>
            </a:r>
            <a:endParaRPr lang="ru-RU" sz="22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38927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F30675-CDEF-43C8-8188-C06C59D51E78}" type="slidenum">
              <a:rPr lang="ru-RU">
                <a:latin typeface="+mn-l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9800" y="1231900"/>
            <a:ext cx="3251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0200" y="1250950"/>
            <a:ext cx="2641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6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8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5099012"/>
              </p:ext>
            </p:extLst>
          </p:nvPr>
        </p:nvGraphicFramePr>
        <p:xfrm>
          <a:off x="262975" y="1570038"/>
          <a:ext cx="4271704" cy="4756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1388652"/>
              </p:ext>
            </p:extLst>
          </p:nvPr>
        </p:nvGraphicFramePr>
        <p:xfrm>
          <a:off x="4662682" y="1570038"/>
          <a:ext cx="4257383" cy="4756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на реализацию муниципальных программ в 2025 году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1B4F9C1B-73DB-4D6F-96ED-0C4641CDDD88}" type="slidenum">
              <a:rPr lang="ru-RU">
                <a:latin typeface="+mn-lt"/>
              </a:rPr>
              <a:pPr>
                <a:defRPr/>
              </a:pPr>
              <a:t>13</a:t>
            </a:fld>
            <a:endParaRPr lang="ru-RU" dirty="0">
              <a:latin typeface="+mn-lt"/>
            </a:endParaRPr>
          </a:p>
        </p:txBody>
      </p:sp>
      <p:sp>
        <p:nvSpPr>
          <p:cNvPr id="66600" name="Text Box 6"/>
          <p:cNvSpPr txBox="1">
            <a:spLocks noChangeArrowheads="1"/>
          </p:cNvSpPr>
          <p:nvPr/>
        </p:nvSpPr>
        <p:spPr bwMode="auto">
          <a:xfrm>
            <a:off x="280468" y="1517372"/>
            <a:ext cx="8586551" cy="317002"/>
          </a:xfrm>
          <a:prstGeom prst="rect">
            <a:avLst/>
          </a:prstGeom>
          <a:solidFill>
            <a:srgbClr val="1A5478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</a:t>
            </a:r>
          </a:p>
        </p:txBody>
      </p:sp>
      <p:sp>
        <p:nvSpPr>
          <p:cNvPr id="66598" name="Text Box 16"/>
          <p:cNvSpPr txBox="1">
            <a:spLocks noChangeArrowheads="1"/>
          </p:cNvSpPr>
          <p:nvPr/>
        </p:nvSpPr>
        <p:spPr bwMode="auto">
          <a:xfrm>
            <a:off x="443968" y="1921419"/>
            <a:ext cx="8258570" cy="309687"/>
          </a:xfrm>
          <a:prstGeom prst="rect">
            <a:avLst/>
          </a:prstGeom>
          <a:solidFill>
            <a:srgbClr val="1A5478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направления</a:t>
            </a:r>
          </a:p>
        </p:txBody>
      </p:sp>
      <p:sp>
        <p:nvSpPr>
          <p:cNvPr id="66596" name="Номер слайда 2"/>
          <p:cNvSpPr txBox="1">
            <a:spLocks noGrp="1"/>
          </p:cNvSpPr>
          <p:nvPr/>
        </p:nvSpPr>
        <p:spPr bwMode="auto">
          <a:xfrm>
            <a:off x="4268788" y="6354763"/>
            <a:ext cx="4572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/>
            <a:endParaRPr lang="ru-RU" sz="1600">
              <a:solidFill>
                <a:srgbClr val="E8F1D9"/>
              </a:solidFill>
              <a:latin typeface="Georgia" pitchFamily="18" charset="0"/>
            </a:endParaRPr>
          </a:p>
        </p:txBody>
      </p:sp>
      <p:graphicFrame>
        <p:nvGraphicFramePr>
          <p:cNvPr id="8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994466"/>
              </p:ext>
            </p:extLst>
          </p:nvPr>
        </p:nvGraphicFramePr>
        <p:xfrm>
          <a:off x="208760" y="2360644"/>
          <a:ext cx="8739297" cy="3994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на реализацию муниципальных программ в 2025-2027 годах, </a:t>
            </a:r>
            <a:r>
              <a:rPr lang="ru-RU" sz="24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млн руб</a:t>
            </a:r>
            <a:r>
              <a:rPr lang="ru-RU" sz="24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24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ru-RU" sz="24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1)</a:t>
            </a:r>
            <a:endParaRPr lang="ru-RU" sz="2400" dirty="0" smtClean="0"/>
          </a:p>
        </p:txBody>
      </p:sp>
      <p:sp>
        <p:nvSpPr>
          <p:cNvPr id="67586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fld id="{65099809-22C8-4EAF-8F35-BFA2F0DBDF8C}" type="slidenum">
              <a:rPr lang="ru-RU">
                <a:latin typeface="+mn-lt"/>
              </a:rPr>
              <a:pPr>
                <a:defRPr/>
              </a:pPr>
              <a:t>14</a:t>
            </a:fld>
            <a:endParaRPr lang="ru-RU" dirty="0">
              <a:latin typeface="+mn-lt"/>
            </a:endParaRPr>
          </a:p>
        </p:txBody>
      </p:sp>
      <p:graphicFrame>
        <p:nvGraphicFramePr>
          <p:cNvPr id="67640" name="Group 5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782078615"/>
              </p:ext>
            </p:extLst>
          </p:nvPr>
        </p:nvGraphicFramePr>
        <p:xfrm>
          <a:off x="214605" y="1525339"/>
          <a:ext cx="8705460" cy="4791485"/>
        </p:xfrm>
        <a:graphic>
          <a:graphicData uri="http://schemas.openxmlformats.org/drawingml/2006/table">
            <a:tbl>
              <a:tblPr/>
              <a:tblGrid>
                <a:gridCol w="5622871"/>
                <a:gridCol w="1116328"/>
                <a:gridCol w="908603"/>
                <a:gridCol w="1057658"/>
              </a:tblGrid>
              <a:tr h="627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87C"/>
                    </a:solidFill>
                  </a:tcPr>
                </a:tc>
              </a:tr>
              <a:tr h="55361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Муниципальные программы, направленные на развитие человеческого потенциала и достижение высокого уровня качества жизни населения: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2108,7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2 323,5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2 425,9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  <a:tr h="338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граждан 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г.Заречном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Пензенской области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</a:tr>
              <a:tr h="349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и молодежной политики в городе Заречном Пензенской области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  <a:tr h="332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спорта в городе Заречном Пензенской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</a:tr>
              <a:tr h="3615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Развития образования в городе Заречном Пензенской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1 218,7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1 351,7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1 409,6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  <a:tr h="553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2.Муниципальные программы, направленные на повышение темпов роста и обеспечение конкурентоспособности экономики города Заречного: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</a:tr>
              <a:tr h="567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Малое и среднее предпринимательство и поддержка индивидуальной предпринимательской инициативы 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г.Заречном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Пензенской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  <a:tr h="553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управления муниципальной собственностью города Заречного Пензенской области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</a:tr>
              <a:tr h="553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муниципальными финансами и муниципальным долгом закрытого административно-территориального образования г. Заречного Пензенской области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24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на реализацию муниципальных программ в 2025-2027 годах, млн руб. </a:t>
            </a:r>
            <a:r>
              <a:rPr lang="ru-RU" sz="24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ru-RU" sz="24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2)</a:t>
            </a:r>
            <a:endParaRPr lang="ru-RU" sz="2400" dirty="0" smtClean="0">
              <a:solidFill>
                <a:srgbClr val="14425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8610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fld id="{89D5AE52-9F9D-44D2-AF36-897739756AFA}" type="slidenum">
              <a:rPr lang="ru-RU">
                <a:latin typeface="+mn-lt"/>
              </a:rPr>
              <a:pPr>
                <a:defRPr/>
              </a:pPr>
              <a:t>15</a:t>
            </a:fld>
            <a:endParaRPr lang="ru-RU" dirty="0">
              <a:latin typeface="+mn-lt"/>
            </a:endParaRPr>
          </a:p>
        </p:txBody>
      </p:sp>
      <p:graphicFrame>
        <p:nvGraphicFramePr>
          <p:cNvPr id="68679" name="Group 7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986273583"/>
              </p:ext>
            </p:extLst>
          </p:nvPr>
        </p:nvGraphicFramePr>
        <p:xfrm>
          <a:off x="177281" y="1511561"/>
          <a:ext cx="8770776" cy="4770624"/>
        </p:xfrm>
        <a:graphic>
          <a:graphicData uri="http://schemas.openxmlformats.org/drawingml/2006/table">
            <a:tbl>
              <a:tblPr/>
              <a:tblGrid>
                <a:gridCol w="5450232"/>
                <a:gridCol w="1140453"/>
                <a:gridCol w="1038063"/>
                <a:gridCol w="1142028"/>
              </a:tblGrid>
              <a:tr h="2854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87C"/>
                    </a:solidFill>
                  </a:tcPr>
                </a:tc>
              </a:tr>
              <a:tr h="428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3.Муниципальные программы, направленные на развитие территории, социальной и производственной инфраструктур: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</a:tr>
              <a:tr h="428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социальной и инженерной инфраструктуры в г. Заречном Пензенской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  <a:tr h="256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Городская среда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</a:tr>
              <a:tr h="256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современной городской среды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  <a:tr h="599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4.Муниципальные программы, направленные на повышение эффективности муниципального управления, обеспечение безопасности жизнедеятельности, укрепление гражданского общества: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</a:tr>
              <a:tr h="599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терроризма и экстремизма, минимизация и (или) ликвидация последствий проявлений терроризма и экстремизма на территории города Заречного Пензенской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  <a:tr h="256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гражданского общества в г. Заречном Пензенской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</a:tr>
              <a:tr h="599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ситуаций, развитие служб гражданской обороны, обеспечение первичных мер пожарной безопасности и безопасности людей на водных объектах в городе Заречном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  <a:tr h="285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правонарушений на территории города Заречного Пензенской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</a:tr>
              <a:tr h="428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Централизация обеспечивающих функций органов местного самоуправления и муниципальных учреждений г. Заречного Пензенской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  <a:tr h="256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на реализацию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2 889,6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2 878,7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2 985,4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2400" u="sng" dirty="0">
                <a:solidFill>
                  <a:srgbClr val="1B587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Приоритетные направления расходов бюджета:</a:t>
            </a:r>
            <a:br>
              <a:rPr lang="ru-RU" sz="2400" u="sng" dirty="0">
                <a:solidFill>
                  <a:srgbClr val="1B587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solidFill>
                  <a:srgbClr val="1B587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образование в городе </a:t>
            </a:r>
            <a:r>
              <a:rPr lang="ru-RU" sz="2400" dirty="0" smtClean="0">
                <a:solidFill>
                  <a:srgbClr val="1B587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Заречном</a:t>
            </a:r>
            <a:endParaRPr lang="ru-RU" dirty="0"/>
          </a:p>
        </p:txBody>
      </p:sp>
      <p:sp>
        <p:nvSpPr>
          <p:cNvPr id="69633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fld id="{F91E5819-9B1A-441E-B781-4FC016AFC20D}" type="slidenum">
              <a:rPr lang="ru-RU">
                <a:latin typeface="+mn-lt"/>
              </a:rPr>
              <a:pPr>
                <a:defRPr/>
              </a:pPr>
              <a:t>16</a:t>
            </a:fld>
            <a:endParaRPr lang="ru-RU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388847"/>
              </p:ext>
            </p:extLst>
          </p:nvPr>
        </p:nvGraphicFramePr>
        <p:xfrm>
          <a:off x="195264" y="1576873"/>
          <a:ext cx="8715472" cy="4767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744"/>
                <a:gridCol w="2294992"/>
                <a:gridCol w="1815148"/>
                <a:gridCol w="2542588"/>
              </a:tblGrid>
              <a:tr h="466124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системе  образования детей города Заречного функционирует 2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учреждений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062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дошкольных образовательных  учреждений (численность воспитанников – </a:t>
                      </a:r>
                      <a:endParaRPr lang="en-US" sz="12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2 143</a:t>
                      </a:r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человека)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Финансирование</a:t>
                      </a:r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запланировано 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сумме 401,0* млн руб. </a:t>
                      </a:r>
                    </a:p>
                    <a:p>
                      <a:pPr algn="ctr"/>
                      <a:endParaRPr lang="ru-RU" sz="1200" b="0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общеобразовательных учреждений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(численность учащихся – 5 586 человек)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Финансирование</a:t>
                      </a:r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запланировано 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сумме 585,2* млн руб. </a:t>
                      </a:r>
                    </a:p>
                  </a:txBody>
                  <a:tcPr/>
                </a:tc>
              </a:tr>
              <a:tr h="25956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endParaRPr kumimoji="0" lang="ru-RU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endParaRPr kumimoji="0" lang="ru-RU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учреждения дополнительного образования детей (численность воспитанников – 5 405 человек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Финансирование</a:t>
                      </a:r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запланировано 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сумме 126,1 млн руб. 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endParaRPr kumimoji="0" lang="ru-RU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прочих учреждения образования: КУ «Информационно-методический центр системы образования г.Заречного», МУ «Психолого-социальный центр системы образования «Надежда», Департамент образования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Финансирование</a:t>
                      </a:r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запланировано 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сумме 72,3 млн руб. 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685" name="Рисунок 4" descr="DSCN950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3" y="2071395"/>
            <a:ext cx="2053415" cy="167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Рисунок 5" descr="21-03-2011___17-06-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3425" y="2071396"/>
            <a:ext cx="1819275" cy="167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Рисунок 6" descr="1461319515_deti1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7800" y="3956180"/>
            <a:ext cx="2070878" cy="212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8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3426" y="3956180"/>
            <a:ext cx="1819274" cy="212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9" name="Прямоугольник 8"/>
          <p:cNvSpPr>
            <a:spLocks noChangeArrowheads="1"/>
          </p:cNvSpPr>
          <p:nvPr/>
        </p:nvSpPr>
        <p:spPr bwMode="auto">
          <a:xfrm>
            <a:off x="146050" y="6416675"/>
            <a:ext cx="4572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Без учета расходов на капитальное строительство/ремонт</a:t>
            </a:r>
            <a:endParaRPr lang="ru-RU" sz="1000" dirty="0">
              <a:latin typeface="Georg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2400" u="sng" dirty="0">
                <a:solidFill>
                  <a:srgbClr val="1B587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Приоритетные направления расходов бюджета:</a:t>
            </a:r>
            <a:br>
              <a:rPr lang="ru-RU" sz="2400" u="sng" dirty="0">
                <a:solidFill>
                  <a:srgbClr val="1B587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solidFill>
                  <a:srgbClr val="1B587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оздоровительная кампания </a:t>
            </a:r>
            <a:r>
              <a:rPr lang="ru-RU" sz="2400" dirty="0" smtClean="0">
                <a:solidFill>
                  <a:srgbClr val="1B587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детей</a:t>
            </a:r>
            <a:endParaRPr lang="ru-RU" dirty="0"/>
          </a:p>
        </p:txBody>
      </p:sp>
      <p:sp>
        <p:nvSpPr>
          <p:cNvPr id="70657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07BDFF-6D1D-426E-BC22-048D6F972021}" type="slidenum">
              <a:rPr lang="ru-RU">
                <a:latin typeface="+mn-l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dirty="0">
              <a:latin typeface="+mn-lt"/>
            </a:endParaRPr>
          </a:p>
        </p:txBody>
      </p:sp>
      <p:graphicFrame>
        <p:nvGraphicFramePr>
          <p:cNvPr id="72720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180035"/>
              </p:ext>
            </p:extLst>
          </p:nvPr>
        </p:nvGraphicFramePr>
        <p:xfrm>
          <a:off x="184150" y="1573839"/>
          <a:ext cx="8786813" cy="1755150"/>
        </p:xfrm>
        <a:graphic>
          <a:graphicData uri="http://schemas.openxmlformats.org/drawingml/2006/table">
            <a:tbl>
              <a:tblPr/>
              <a:tblGrid>
                <a:gridCol w="8786813"/>
              </a:tblGrid>
              <a:tr h="414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Impact" pitchFamily="34" charset="0"/>
                        </a:rPr>
                        <a:t>30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Impact" pitchFamily="34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Impact" pitchFamily="34" charset="0"/>
                        </a:rPr>
                        <a:t>8 млн рублей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Georgia" pitchFamily="18" charset="0"/>
                        </a:rPr>
                        <a:t>–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Impact" pitchFamily="34" charset="0"/>
                        </a:rPr>
                        <a:t> расходы на организацию отдыха и оздоровление детей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Impact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77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  Оздоровительный лагерь с дневным пребыванием детей в каникулярное время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  7 общеобразовательных учреждений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pitchFamily="18" charset="0"/>
                        </a:rPr>
                        <a:t>–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1500 детей.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708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  Загородный стационарный лагерь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pitchFamily="18" charset="0"/>
                        </a:rPr>
                        <a:t>«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Звездочка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pitchFamily="18" charset="0"/>
                        </a:rPr>
                        <a:t>»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  4 смены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pitchFamily="18" charset="0"/>
                        </a:rPr>
                        <a:t>–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1226 детей.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2718" name="Picture 21" descr="BfYEKlpi8W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475" y="3481388"/>
            <a:ext cx="4283075" cy="2897187"/>
          </a:xfrm>
          <a:prstGeom prst="rect">
            <a:avLst/>
          </a:prstGeom>
          <a:noFill/>
          <a:ln w="222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2719" name="Picture 22" descr="8Q8QIfgTX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2788" y="3481388"/>
            <a:ext cx="4386262" cy="2897187"/>
          </a:xfrm>
          <a:prstGeom prst="rect">
            <a:avLst/>
          </a:prstGeom>
          <a:noFill/>
          <a:ln w="222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2400" u="sng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Приоритетные направления расходов бюджета: </a:t>
            </a:r>
            <a:br>
              <a:rPr lang="ru-RU" sz="2400" u="sng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учреждения культуры </a:t>
            </a:r>
            <a:r>
              <a:rPr lang="ru-RU" sz="18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336,3* </a:t>
            </a:r>
            <a:r>
              <a:rPr lang="ru-RU" sz="18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млн </a:t>
            </a:r>
            <a:r>
              <a:rPr lang="ru-RU" sz="18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руб. </a:t>
            </a:r>
            <a:r>
              <a:rPr lang="ru-RU" sz="18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 2025 год)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594A9E0B-0D9E-410C-8D6B-AD890AF26705}" type="slidenum">
              <a:rPr lang="ru-RU" smtClean="0">
                <a:latin typeface="+mn-lt"/>
              </a:rPr>
              <a:pPr>
                <a:defRPr/>
              </a:pPr>
              <a:t>18</a:t>
            </a:fld>
            <a:endParaRPr lang="ru-RU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267210"/>
              </p:ext>
            </p:extLst>
          </p:nvPr>
        </p:nvGraphicFramePr>
        <p:xfrm>
          <a:off x="1954239" y="1576937"/>
          <a:ext cx="5519582" cy="4795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059"/>
                <a:gridCol w="2780523"/>
              </a:tblGrid>
              <a:tr h="119691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Театр юного зрителя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(60 воспитанников) </a:t>
                      </a:r>
                      <a:r>
                        <a:rPr kumimoji="0" 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Финансирование на 2025 год запланировано</a:t>
                      </a:r>
                      <a:r>
                        <a:rPr kumimoji="0" lang="ru-RU" sz="12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сумме 45,0 млн руб.</a:t>
                      </a:r>
                      <a:endParaRPr kumimoji="0"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Молодежно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-досуговый центр «Ровесник»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(311 воспитанников) Финансирование на 2025 год запланировано в сумме 22,7 млн руб.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19963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Центр здоровья и досуга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(656 воспитанников) Финансирование на 2025 год запланировано в сумме 47,6 млн руб.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Музейно-выставочный центр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Финансирование на 2025 год запланировано в сумме 18,4 млн руб.</a:t>
                      </a:r>
                    </a:p>
                    <a:p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19963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Дворец культуры «Современник»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(1 410 воспитанников) Финансирование на 2025 год запланировано в сумме 66,2 млн руб.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Информационно-библиотечное объединение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Финансирование на 2025 год запланировано в сумме 33,2 млн руб.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19963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Дом культуры «Дружба»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(935 воспитанников) Финансирование на 2025 год запланировано в сумме 23,0 млн руб.</a:t>
                      </a:r>
                    </a:p>
                    <a:p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Детская школа искусств </a:t>
                      </a:r>
                      <a:r>
                        <a:rPr lang="ru-RU" sz="8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(дополнительное образование детей)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(800 воспитанников) Финансирование на 2025 год запланировано в сумме 63,2 млн руб.</a:t>
                      </a:r>
                    </a:p>
                    <a:p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1585521"/>
            <a:ext cx="1772292" cy="11670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7" y="2821729"/>
            <a:ext cx="1772292" cy="1153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1" y="3974841"/>
            <a:ext cx="1800285" cy="12036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16" y="1585521"/>
            <a:ext cx="1632334" cy="11670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1" y="5178490"/>
            <a:ext cx="1800285" cy="12036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17" y="2807831"/>
            <a:ext cx="1632334" cy="11670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16" y="3979165"/>
            <a:ext cx="1632335" cy="11993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18" y="5178490"/>
            <a:ext cx="1632334" cy="120364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67951" y="6419462"/>
            <a:ext cx="28536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* С учетом прочих расходов в области </a:t>
            </a:r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  <a:endParaRPr lang="ru-RU" sz="1000" dirty="0">
              <a:solidFill>
                <a:prstClr val="black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5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u="sng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Приоритетные направления расходов бюджета:</a:t>
            </a:r>
            <a:br>
              <a:rPr lang="ru-RU" sz="2400" u="sng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на физическую культуру и спорт</a:t>
            </a:r>
            <a:endParaRPr lang="ru-RU" sz="1800" dirty="0" smtClean="0"/>
          </a:p>
        </p:txBody>
      </p:sp>
      <p:sp>
        <p:nvSpPr>
          <p:cNvPr id="73754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4352730" y="1045351"/>
            <a:ext cx="457200" cy="441325"/>
          </a:xfrm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ru-RU" dirty="0" smtClean="0">
                <a:latin typeface="+mn-lt"/>
              </a:rPr>
              <a:t>19</a:t>
            </a:r>
            <a:endParaRPr lang="ru-RU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994588"/>
              </p:ext>
            </p:extLst>
          </p:nvPr>
        </p:nvGraphicFramePr>
        <p:xfrm>
          <a:off x="2388636" y="1567543"/>
          <a:ext cx="4273421" cy="4755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1459"/>
                <a:gridCol w="2131962"/>
              </a:tblGrid>
              <a:tr h="1573763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МБУ ДО «СШОР «Русь» (самбо, бокс) </a:t>
                      </a:r>
                    </a:p>
                    <a:p>
                      <a:r>
                        <a:rPr lang="ru-RU" sz="13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297 занимающихся Финансирование на 2025 год запланировано в сумме 18,0 млн руб.</a:t>
                      </a:r>
                      <a:endParaRPr lang="ru-RU" sz="13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МБУ ДО СШ (баскетбол, легкая атлетика, настольный теннис) 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432 занимающихся Финансирование на 2025 год запланировано в сумме 22,4 млн руб.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05339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МБУ ДО «СШОР «Союз» (плавание, художественная гимнастика, пауэрлифтинг) 400 занимающихся Финансирование на 2025 год запланировано в сумме 66,9 млн руб.</a:t>
                      </a:r>
                      <a:endParaRPr kumimoji="0" lang="ru-RU" sz="1300" b="0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МАУ «СКК «Союз» (фигурное катание, хоккей) 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207 занимающихся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Финансирование на 2025 год запланировано в сумме 35,3 млн руб.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73763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МБУ ДО КСШОР (лыжные гонки, танцевальный спорт, пулевая стрельба, футбол, каратэ, </a:t>
                      </a:r>
                      <a:r>
                        <a:rPr kumimoji="0" lang="ru-RU" sz="1300" b="0" kern="12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всестилевое</a:t>
                      </a:r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каратэ) 401 занимающийся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Финансирование на 2025 год запланировано в сумме 31,8 млн руб.</a:t>
                      </a:r>
                    </a:p>
                  </a:txBody>
                  <a:tcPr>
                    <a:solidFill>
                      <a:srgbClr val="E5F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МАУ «ФОК «Лесной» (баскетбол, бокс, волейбол) 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167 занимающийся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Финансирование на 2025 год запланировано в сумме 16,6 млн руб.</a:t>
                      </a:r>
                      <a:endParaRPr kumimoji="0" lang="ru-RU" sz="1300" b="0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5FCFF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9" y="1575691"/>
            <a:ext cx="2225619" cy="15500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8" y="3161895"/>
            <a:ext cx="2225619" cy="14754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8" y="4712549"/>
            <a:ext cx="2225619" cy="15762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947" y="1575690"/>
            <a:ext cx="2326433" cy="15500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947" y="3151973"/>
            <a:ext cx="2326433" cy="14853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947" y="4728257"/>
            <a:ext cx="2326433" cy="15605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5509" y="6422314"/>
            <a:ext cx="27029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 учетом прочих расходов в области спорта</a:t>
            </a:r>
            <a:endParaRPr lang="ru-RU" sz="1000" dirty="0">
              <a:solidFill>
                <a:prstClr val="black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5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285" y="321732"/>
            <a:ext cx="8534400" cy="74201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основных показателей социально-экономического развития г.Заречного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9E0B-0D9E-410C-8D6B-AD890AF26705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Group 1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0724757"/>
              </p:ext>
            </p:extLst>
          </p:nvPr>
        </p:nvGraphicFramePr>
        <p:xfrm>
          <a:off x="240944" y="1520887"/>
          <a:ext cx="8688451" cy="4785475"/>
        </p:xfrm>
        <a:graphic>
          <a:graphicData uri="http://schemas.openxmlformats.org/drawingml/2006/table">
            <a:tbl>
              <a:tblPr/>
              <a:tblGrid>
                <a:gridCol w="3076122"/>
                <a:gridCol w="1594854"/>
                <a:gridCol w="801316"/>
                <a:gridCol w="785758"/>
                <a:gridCol w="841771"/>
                <a:gridCol w="776422"/>
                <a:gridCol w="812208"/>
              </a:tblGrid>
              <a:tr h="463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87C"/>
                    </a:solidFill>
                  </a:tcPr>
                </a:tc>
              </a:tr>
              <a:tr h="432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 (в среднегодовом исчислении)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тысяч 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58,651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58,752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58,785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58,865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58,955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  <a:tr h="432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 (без субъектов малого предпринимательства)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4735,8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4980,6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5284,4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5558,1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  <a:tr h="432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платных услуг населению (без субъектов малого предпринимательства)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</a:tr>
              <a:tr h="602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Номинальная начисленная среднемесячная заработная плата работников организаций (без субъектов малого предпринимательства) 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56363,4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70295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84269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  <a:tr h="602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номинальной начисленной среднемесячной заработной платы работников организаций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</a:tr>
              <a:tr h="602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Финансовый результат  прибыльных  организаций (без субъектов малого предпринимательства)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  <a:tr h="432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потребительских цен на конец года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декабрю предыдущего года,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</a:tr>
              <a:tr h="432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безработицы (на конец года) 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рабочей силе 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  <a:tr h="3535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Ввод в действие жилых домов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тыс.кв.м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19,476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76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u="sng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Приоритетные направления расходов бюджета:</a:t>
            </a:r>
            <a:br>
              <a:rPr lang="ru-RU" sz="2400" u="sng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на социальную поддержку </a:t>
            </a:r>
            <a:r>
              <a:rPr lang="ru-RU" sz="20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(346,6 </a:t>
            </a:r>
            <a:r>
              <a:rPr lang="ru-RU" sz="20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млн руб. на </a:t>
            </a:r>
            <a:r>
              <a:rPr lang="ru-RU" sz="20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год)</a:t>
            </a:r>
            <a:endParaRPr lang="ru-RU" sz="2000" dirty="0"/>
          </a:p>
        </p:txBody>
      </p:sp>
      <p:sp>
        <p:nvSpPr>
          <p:cNvPr id="50185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E8AE13-245A-4856-B0AA-809ED4546A10}" type="slidenum">
              <a:rPr lang="ru-RU">
                <a:latin typeface="+mn-l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dirty="0">
              <a:latin typeface="+mn-lt"/>
            </a:endParaRPr>
          </a:p>
        </p:txBody>
      </p:sp>
      <p:pic>
        <p:nvPicPr>
          <p:cNvPr id="50187" name="Picture 12" descr="b92178f900a945b38a8ecdbddcce7be0_orig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8038" y="3965575"/>
            <a:ext cx="307657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9325222"/>
              </p:ext>
            </p:extLst>
          </p:nvPr>
        </p:nvGraphicFramePr>
        <p:xfrm>
          <a:off x="408603" y="1674066"/>
          <a:ext cx="5096458" cy="4353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Приоритетные направления расходов бюджета:</a:t>
            </a:r>
            <a:br>
              <a:rPr lang="ru-RU" sz="2800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поддержка семей с детьми</a:t>
            </a:r>
          </a:p>
        </p:txBody>
      </p:sp>
      <p:sp>
        <p:nvSpPr>
          <p:cNvPr id="76802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fld id="{C1459A59-92A6-407C-A944-FB5F463C8709}" type="slidenum">
              <a:rPr lang="ru-RU" altLang="ru-RU">
                <a:latin typeface="+mn-lt"/>
              </a:rPr>
              <a:pPr>
                <a:defRPr/>
              </a:pPr>
              <a:t>21</a:t>
            </a:fld>
            <a:endParaRPr lang="ru-RU" altLang="ru-RU" dirty="0">
              <a:latin typeface="+mn-lt"/>
            </a:endParaRPr>
          </a:p>
        </p:txBody>
      </p:sp>
      <p:graphicFrame>
        <p:nvGraphicFramePr>
          <p:cNvPr id="76835" name="Group 3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915753763"/>
              </p:ext>
            </p:extLst>
          </p:nvPr>
        </p:nvGraphicFramePr>
        <p:xfrm>
          <a:off x="214604" y="1502229"/>
          <a:ext cx="8724123" cy="4719222"/>
        </p:xfrm>
        <a:graphic>
          <a:graphicData uri="http://schemas.openxmlformats.org/drawingml/2006/table">
            <a:tbl>
              <a:tblPr/>
              <a:tblGrid>
                <a:gridCol w="8724123"/>
              </a:tblGrid>
              <a:tr h="345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Ежемесячное пособие на обеспечение питанием детей до трех лет в сумме 580 рублей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72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Ежемесячное пособие на обеспечение питанием беременных женщин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сумме 580 рублей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Ежемесячное пособие на обеспечение питанием кормящих матерей в сумме 580 рублей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72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Единовременное пособие при рождении, усыновлении (удочерении) одновременно двух и более детей в 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рублей на каждого ребенка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Ежемесячное пособие на третьего и последующих детей в возрасте от 3-х до 16 лет в сумме 560 рублей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72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Ежемесячное пособие при рождении третьего и последующих детей до достижения ребенком возраста трех лет в сумме 14 449 рублей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Ежегодная денежная выплата на детей из многодетных семей до 6 лет в сумме 610 рублей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0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денежная компенсация одиноким матерям за наем жилого помещения в сумме от 3200 до 6400 рублей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выплата на детей из многодетных семей от 6 лет в сумме 290 рублей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72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Денежная выплата на детей в возрасте от 6 лет до окончания обучения в общеобразовательной организации в размере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5 000 рублей на одного ребенка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денежная компенсация расходов на оплату жилого помещения и коммунальных услуг в размере 30%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643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денежная выплата на оплату проезда автомобильным транспортом (за исключением такси) в городском и пригородном сообщении, городским наземным электрическим транспортом в размере 594 рубля на одного ребенка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период с сентября по май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6834" name="Picture 35" descr="unnam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2966" y="580118"/>
            <a:ext cx="2023123" cy="202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500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Приоритетные направления расходов бюджета:</a:t>
            </a:r>
            <a:br>
              <a:rPr lang="ru-RU" sz="2500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поддержка ветеранов</a:t>
            </a:r>
          </a:p>
        </p:txBody>
      </p:sp>
      <p:sp>
        <p:nvSpPr>
          <p:cNvPr id="15363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fld id="{9FF90544-852F-4480-AE0F-BF2034A72C22}" type="slidenum">
              <a:rPr lang="ru-RU" altLang="ru-RU">
                <a:latin typeface="+mn-lt"/>
              </a:rPr>
              <a:pPr>
                <a:defRPr/>
              </a:pPr>
              <a:t>22</a:t>
            </a:fld>
            <a:endParaRPr lang="ru-RU" altLang="ru-RU" dirty="0">
              <a:latin typeface="+mn-lt"/>
            </a:endParaRPr>
          </a:p>
        </p:txBody>
      </p:sp>
      <p:graphicFrame>
        <p:nvGraphicFramePr>
          <p:cNvPr id="76837" name="Group 3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454636054"/>
              </p:ext>
            </p:extLst>
          </p:nvPr>
        </p:nvGraphicFramePr>
        <p:xfrm>
          <a:off x="298580" y="1642187"/>
          <a:ext cx="8509518" cy="4736404"/>
        </p:xfrm>
        <a:graphic>
          <a:graphicData uri="http://schemas.openxmlformats.org/drawingml/2006/table">
            <a:tbl>
              <a:tblPr/>
              <a:tblGrid>
                <a:gridCol w="8509518"/>
              </a:tblGrid>
              <a:tr h="2793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Ежемесячные денежные выплаты (9 132 человека):</a:t>
                      </a:r>
                    </a:p>
                  </a:txBody>
                  <a:tcPr marL="91444" marR="91444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ветеранам труда и ветеранам военной службы, труженикам тыла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сумме 500 рублей;</a:t>
                      </a:r>
                    </a:p>
                  </a:txBody>
                  <a:tcPr marL="91444" marR="91444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реабилитированным гражданам и лицам, признанным пострадавшими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политических репрессий  в сумме 550 рублей;</a:t>
                      </a:r>
                    </a:p>
                  </a:txBody>
                  <a:tcPr marL="91444" marR="91444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женщинам, награжденным наградой Пензенской области медалью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«Материнская доблесть» </a:t>
                      </a: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степени в сумме 500 рублей.</a:t>
                      </a:r>
                    </a:p>
                  </a:txBody>
                  <a:tcPr marL="91444" marR="91444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Ежемесячные денежные компенсации по оплате жилого помещения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коммунальных услуг (9 132 человека):</a:t>
                      </a:r>
                    </a:p>
                  </a:txBody>
                  <a:tcPr marL="91444" marR="91444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2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ветеранам труда, ветеранам военной службы, труженикам тыла, реабилитированным гражданам и лицам, признанным пострадавшими от политических репрессий , женщинам, награжденным наградой Пензенской области медалью «Материнская доблесть» </a:t>
                      </a: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степени  в размере 50% от своей доли в фактических расходах на оплату жилого помещения и коммунальных услуг</a:t>
                      </a:r>
                    </a:p>
                  </a:txBody>
                  <a:tcPr marL="91444" marR="91444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денежная компенсация расходов на отплату пользования услугами местной телефонной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связи (6 306 человек):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444" marR="91444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ветеранам труда, ветеранам военной службы, труженикам тыла, женщинам, награжденным наградой Пензенской области медалью «Материнская доблесть» </a:t>
                      </a: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степени  в сумме 180 рублей</a:t>
                      </a:r>
                    </a:p>
                  </a:txBody>
                  <a:tcPr marL="91444" marR="91444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Ежемесячные денежные выплаты  ветеранам труда Пензенской области (281 человек) 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сумме 500 рублей</a:t>
                      </a:r>
                    </a:p>
                  </a:txBody>
                  <a:tcPr marL="91444" marR="91444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7850" name="Picture 28" descr="FF9CN0MC"/>
          <p:cNvPicPr>
            <a:picLocks noChangeAspect="1" noChangeArrowheads="1"/>
          </p:cNvPicPr>
          <p:nvPr/>
        </p:nvPicPr>
        <p:blipFill>
          <a:blip r:embed="rId3"/>
          <a:srcRect l="5360" r="4333" b="6329"/>
          <a:stretch>
            <a:fillRect/>
          </a:stretch>
        </p:blipFill>
        <p:spPr bwMode="auto">
          <a:xfrm>
            <a:off x="5916613" y="998375"/>
            <a:ext cx="3070459" cy="279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24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Выделено в 2025 году на капитальный ремонт объектов города </a:t>
            </a:r>
            <a:r>
              <a:rPr lang="ru-RU" sz="20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(203 432,0 </a:t>
            </a:r>
            <a:r>
              <a:rPr lang="ru-RU" sz="2000" dirty="0" err="1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руб.) </a:t>
            </a:r>
            <a:r>
              <a:rPr lang="ru-RU" sz="20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1</a:t>
            </a:r>
            <a:endParaRPr lang="ru-RU" sz="2000" dirty="0">
              <a:solidFill>
                <a:srgbClr val="14425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fld id="{9FF90544-852F-4480-AE0F-BF2034A72C22}" type="slidenum">
              <a:rPr lang="ru-RU" altLang="ru-RU">
                <a:latin typeface="+mn-lt"/>
              </a:rPr>
              <a:pPr>
                <a:defRPr/>
              </a:pPr>
              <a:t>23</a:t>
            </a:fld>
            <a:endParaRPr lang="ru-RU" altLang="ru-RU" dirty="0">
              <a:latin typeface="+mn-lt"/>
            </a:endParaRPr>
          </a:p>
        </p:txBody>
      </p:sp>
      <p:graphicFrame>
        <p:nvGraphicFramePr>
          <p:cNvPr id="6" name="Group 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715499"/>
              </p:ext>
            </p:extLst>
          </p:nvPr>
        </p:nvGraphicFramePr>
        <p:xfrm>
          <a:off x="277649" y="1645154"/>
          <a:ext cx="8577102" cy="4699666"/>
        </p:xfrm>
        <a:graphic>
          <a:graphicData uri="http://schemas.openxmlformats.org/drawingml/2006/table">
            <a:tbl>
              <a:tblPr/>
              <a:tblGrid>
                <a:gridCol w="7550449"/>
                <a:gridCol w="1026653"/>
              </a:tblGrid>
              <a:tr h="276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Объекты образования: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6D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25 820,0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6D7E"/>
                    </a:solidFill>
                  </a:tcPr>
                </a:tc>
              </a:tr>
              <a:tr h="4152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МБОУ «СОШ № 225» (ремонт кровли актового и спортивного залов, монтаж системы АПС и СОУЭ в соответствии с проектной документацией и требованием пожарной безопасности 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6 950,0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МОУ «СОШ № 221» (капитальный ремонт кровли)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2 400,0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</a:tr>
              <a:tr h="273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МДОУ «Детский сад № 4» (капитальный ремонт асфальтового покрытия)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3 400,0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МАДОУ «Детский сад №17» (капитальный ремонт  нежилого здания и асфальтного покрытия)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5 000,0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</a:tr>
              <a:tr h="273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МАОУ ДО ЦДТТ (ПИР и капитальный ремонт  помещений обсерватории)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8 070,0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Объекты культуры: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6D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4 610,0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6D7E"/>
                    </a:solidFill>
                  </a:tcPr>
                </a:tc>
              </a:tr>
              <a:tr h="273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МУК «Информационно - библиотечное объединение» (ПИР на капитальный ремонт здания и дизайн-проект)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2 400,0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73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МАОУ ДО «Детская школа искусств» (ПИР на капитальный ремонт здания)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1 800,0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</a:tr>
              <a:tr h="273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МАУ «Центр здоровья и досуга» (ПИР на капитальный ремонт нежилого здания (туалет))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410,00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76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Объекты спорта: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6D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4 100,0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6D7E"/>
                    </a:solidFill>
                  </a:tcPr>
                </a:tc>
              </a:tr>
              <a:tr h="4152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МБУ ДО КСШОР (замена освещения городского тира, разработка проектной документации на строительство лыжной базы)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2 800,0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МБУ ДО «СШОР «Русь» (замена светильников в здании Дворца спорта 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500,0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</a:tr>
              <a:tr h="296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МБУ ДО СШ (ПИР на капитальный ремонт  системы отопления)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800,0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76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Объекты социального обслуживания граждан: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6D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4 300,0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6D7E"/>
                    </a:solidFill>
                  </a:tcPr>
                </a:tc>
              </a:tr>
              <a:tr h="276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МБУ «КЦСОН» (замена пассажирского лифта)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4 300,00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000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24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Выделено в 2025 году на капитальный ремонт объектов города </a:t>
            </a:r>
            <a:r>
              <a:rPr lang="ru-RU" sz="20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(203 </a:t>
            </a:r>
            <a:r>
              <a:rPr lang="ru-RU" sz="20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432,0 </a:t>
            </a:r>
            <a:r>
              <a:rPr lang="ru-RU" sz="2000" dirty="0" err="1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руб.) часть </a:t>
            </a:r>
            <a:r>
              <a:rPr lang="ru-RU" sz="20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dirty="0">
              <a:solidFill>
                <a:srgbClr val="14425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fld id="{9FF90544-852F-4480-AE0F-BF2034A72C22}" type="slidenum">
              <a:rPr lang="ru-RU" altLang="ru-RU">
                <a:latin typeface="+mn-lt"/>
              </a:rPr>
              <a:pPr>
                <a:defRPr/>
              </a:pPr>
              <a:t>24</a:t>
            </a:fld>
            <a:endParaRPr lang="ru-RU" altLang="ru-RU" dirty="0">
              <a:latin typeface="+mn-lt"/>
            </a:endParaRPr>
          </a:p>
        </p:txBody>
      </p:sp>
      <p:graphicFrame>
        <p:nvGraphicFramePr>
          <p:cNvPr id="6" name="Group 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130766"/>
              </p:ext>
            </p:extLst>
          </p:nvPr>
        </p:nvGraphicFramePr>
        <p:xfrm>
          <a:off x="305641" y="1589170"/>
          <a:ext cx="8577102" cy="4541044"/>
        </p:xfrm>
        <a:graphic>
          <a:graphicData uri="http://schemas.openxmlformats.org/drawingml/2006/table">
            <a:tbl>
              <a:tblPr/>
              <a:tblGrid>
                <a:gridCol w="7550449"/>
                <a:gridCol w="1026653"/>
              </a:tblGrid>
              <a:tr h="367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Прочие объекты города: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6D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164 602,0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6D7E"/>
                    </a:solidFill>
                  </a:tcPr>
                </a:tc>
              </a:tr>
              <a:tr h="367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ул. </a:t>
                      </a:r>
                      <a:r>
                        <a:rPr kumimoji="0" lang="ru-RU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Озерская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, 2а (капитальный ремонт кровли многоквартирного дома)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2 850,00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89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ул. Братская, 5 (устройство пандуса для инвалидов)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1 500,00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</a:tr>
              <a:tr h="613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Проходная ул. </a:t>
                      </a:r>
                      <a:r>
                        <a:rPr kumimoji="0" lang="ru-RU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Ахунская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(устройство автобусных остановочных и посадочных площадок и автопавильонов)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9 550,00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89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</a:t>
                      </a:r>
                      <a:r>
                        <a:rPr kumimoji="0" lang="ru-RU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Пр-кт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Мира, 96 (вынос коллектора ливневой канализации)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21 000,00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</a:tr>
              <a:tr h="3689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Ремонт улично-дорожной сети ЗАТО г. Заречного Пензенской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15 000,00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689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Проведение экспертизы проектной документации на благоустройство общественной территории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300,00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</a:tr>
              <a:tr h="858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Повышение уровня благоустройства дворовых, общественных территорий г. Заречного Пензенской области (тротуар к скверу имени Демакова, благоустройство общественного пространства  в районе школы №222)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15 758,00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858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Сквер им. Демакова (благоустройство в </a:t>
                      </a:r>
                      <a:r>
                        <a:rPr kumimoji="0" lang="ru-RU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рамках создания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комфортной городской среды в малых городах и исторических поселениях – победителях Всероссийского конкурса лучших проектов создания комфортной городской среды)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98 644,00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031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333" y="142852"/>
            <a:ext cx="8788400" cy="88351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г.Заречного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9E0B-0D9E-410C-8D6B-AD890AF26705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253927"/>
              </p:ext>
            </p:extLst>
          </p:nvPr>
        </p:nvGraphicFramePr>
        <p:xfrm>
          <a:off x="186612" y="1548881"/>
          <a:ext cx="8752115" cy="450319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1639"/>
                <a:gridCol w="8380476"/>
              </a:tblGrid>
              <a:tr h="1147666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Обеспечение сбалансированности местного бюджета</a:t>
                      </a:r>
                    </a:p>
                    <a:p>
                      <a:pPr marL="0" algn="l" rtl="0" eaLnBrk="1" latinLnBrk="0" hangingPunct="1"/>
                      <a:endParaRPr kumimoji="0"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10490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эффективности бюджетных</a:t>
                      </a:r>
                      <a:r>
                        <a:rPr kumimoji="0" lang="ru-RU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расходов</a:t>
                      </a:r>
                      <a:endParaRPr kumimoji="0"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21865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качества оказания муниципальных услуг (выполнения работ)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03196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эффективности муниципального управления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18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001156" cy="68751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Основы составления проекта бюджета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4</a:t>
            </a:fld>
            <a:endParaRPr lang="ru-RU" dirty="0">
              <a:solidFill>
                <a:srgbClr val="1B587C">
                  <a:shade val="75000"/>
                </a:srgb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04359810"/>
              </p:ext>
            </p:extLst>
          </p:nvPr>
        </p:nvGraphicFramePr>
        <p:xfrm>
          <a:off x="321733" y="2911150"/>
          <a:ext cx="8542867" cy="3447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39310293"/>
              </p:ext>
            </p:extLst>
          </p:nvPr>
        </p:nvGraphicFramePr>
        <p:xfrm>
          <a:off x="270588" y="1564951"/>
          <a:ext cx="8677469" cy="1215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Рисунок 5" descr="8a7eacb7a228abdc187ecece4128652b_XL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63894" y="1586203"/>
            <a:ext cx="1772818" cy="116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5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2863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этапы бюджетного процесса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5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500174"/>
          <a:ext cx="8786874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66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285" y="321732"/>
            <a:ext cx="8534400" cy="74201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бюджета города </a:t>
            </a:r>
            <a:r>
              <a:rPr lang="ru-RU" sz="28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Заречного (</a:t>
            </a:r>
            <a:r>
              <a:rPr lang="ru-RU" sz="2800" dirty="0" err="1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8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руб.)</a:t>
            </a:r>
            <a:endParaRPr lang="ru-RU" sz="2800" dirty="0">
              <a:solidFill>
                <a:srgbClr val="14425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14823" cy="465785"/>
          </a:xfrm>
        </p:spPr>
        <p:txBody>
          <a:bodyPr/>
          <a:lstStyle/>
          <a:p>
            <a:fld id="{594A9E0B-0D9E-410C-8D6B-AD890AF26705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58898300"/>
              </p:ext>
            </p:extLst>
          </p:nvPr>
        </p:nvGraphicFramePr>
        <p:xfrm>
          <a:off x="301625" y="1527174"/>
          <a:ext cx="8504238" cy="483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008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Номер слайда 2"/>
          <p:cNvSpPr txBox="1">
            <a:spLocks noGrp="1"/>
          </p:cNvSpPr>
          <p:nvPr/>
        </p:nvSpPr>
        <p:spPr bwMode="auto">
          <a:xfrm>
            <a:off x="4316413" y="6299200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/>
            <a:fld id="{D0CCC98E-1DCD-4A73-8051-79C7523CC1BD}" type="slidenum">
              <a:rPr lang="ru-RU" sz="1600">
                <a:solidFill>
                  <a:srgbClr val="E3DED1"/>
                </a:solidFill>
                <a:latin typeface="Georgia" pitchFamily="18" charset="0"/>
              </a:rPr>
              <a:pPr algn="ctr"/>
              <a:t>7</a:t>
            </a:fld>
            <a:endParaRPr lang="ru-RU" sz="1600">
              <a:solidFill>
                <a:srgbClr val="E3DED1"/>
              </a:solidFill>
              <a:latin typeface="Georg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821738" cy="5873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Нормативы отчислений налоговых доходов*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71004805"/>
              </p:ext>
            </p:extLst>
          </p:nvPr>
        </p:nvGraphicFramePr>
        <p:xfrm>
          <a:off x="271849" y="1018007"/>
          <a:ext cx="8682681" cy="480697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{F2DE63D5-997A-4646-A377-4702673A728D}</a:tableStyleId>
              </a:tblPr>
              <a:tblGrid>
                <a:gridCol w="4132200"/>
                <a:gridCol w="1990864"/>
                <a:gridCol w="2559617"/>
              </a:tblGrid>
              <a:tr h="75524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налога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Норматив отчисления в бюджет города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Норматив отчисления в бюджет Пензенской области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44743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по ставке 13% 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4012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 на доходы физических лиц по ставке 15%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26,1%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60,9%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432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 на доходы физических лиц по ставке 18%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21,8%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50,2%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407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 на доходы физических лиц по ставке 20%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19,8%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45,2%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4478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 на доходы физических лиц по ставке 22%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776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Упрощенная система налогообложения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5554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 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224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452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1468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1988" name="TextBox 5"/>
          <p:cNvSpPr txBox="1">
            <a:spLocks noChangeArrowheads="1"/>
          </p:cNvSpPr>
          <p:nvPr/>
        </p:nvSpPr>
        <p:spPr bwMode="auto">
          <a:xfrm>
            <a:off x="139959" y="5915608"/>
            <a:ext cx="8854751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dirty="0">
                <a:solidFill>
                  <a:srgbClr val="1B587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100" dirty="0">
                <a:solidFill>
                  <a:srgbClr val="1B587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Не все собираемые на территории г.Заречного налоги поступают в городской бюджет, часть доходов перераспределяется в бюджет Пензенской области</a:t>
            </a:r>
            <a:r>
              <a:rPr lang="en-US" sz="1100" dirty="0">
                <a:solidFill>
                  <a:srgbClr val="1B587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solidFill>
                  <a:srgbClr val="1B587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и федеральный бюджет</a:t>
            </a:r>
          </a:p>
        </p:txBody>
      </p:sp>
    </p:spTree>
    <p:extLst>
      <p:ext uri="{BB962C8B-B14F-4D97-AF65-F5344CB8AC3E}">
        <p14:creationId xmlns:p14="http://schemas.microsoft.com/office/powerpoint/2010/main" val="29311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289249"/>
            <a:ext cx="8534400" cy="606490"/>
          </a:xfrm>
        </p:spPr>
        <p:txBody>
          <a:bodyPr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города в 20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5-2027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годах,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348066" y="1039813"/>
            <a:ext cx="452534" cy="387771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94A9E0B-0D9E-410C-8D6B-AD890AF26705}" type="slidenum">
              <a:rPr lang="ru-RU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ru-RU" dirty="0">
              <a:latin typeface="+mn-lt"/>
            </a:endParaRPr>
          </a:p>
        </p:txBody>
      </p:sp>
      <p:graphicFrame>
        <p:nvGraphicFramePr>
          <p:cNvPr id="10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344326"/>
              </p:ext>
            </p:extLst>
          </p:nvPr>
        </p:nvGraphicFramePr>
        <p:xfrm>
          <a:off x="250675" y="1554844"/>
          <a:ext cx="8639564" cy="4831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866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53126" cy="77910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 в бюджет города </a:t>
            </a:r>
            <a:r>
              <a:rPr lang="en-US" sz="28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2025 году, </a:t>
            </a:r>
            <a:r>
              <a:rPr lang="ru-RU" sz="28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млн руб.</a:t>
            </a:r>
            <a:endParaRPr lang="ru-RU" sz="2000" dirty="0" smtClean="0">
              <a:solidFill>
                <a:srgbClr val="14425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650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4380723" y="989047"/>
            <a:ext cx="471196" cy="460926"/>
          </a:xfrm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  </a:t>
            </a:r>
            <a:fld id="{4583DB86-2D07-4F98-B2C5-F81902348A87}" type="slidenum">
              <a:rPr lang="ru-RU" smtClean="0"/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dirty="0"/>
          </a:p>
        </p:txBody>
      </p:sp>
      <p:graphicFrame>
        <p:nvGraphicFramePr>
          <p:cNvPr id="44099" name="Group 6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617894995"/>
              </p:ext>
            </p:extLst>
          </p:nvPr>
        </p:nvGraphicFramePr>
        <p:xfrm>
          <a:off x="195942" y="1520894"/>
          <a:ext cx="8742784" cy="4846320"/>
        </p:xfrm>
        <a:graphic>
          <a:graphicData uri="http://schemas.openxmlformats.org/drawingml/2006/table">
            <a:tbl>
              <a:tblPr/>
              <a:tblGrid>
                <a:gridCol w="7696666"/>
                <a:gridCol w="1046118"/>
              </a:tblGrid>
              <a:tr h="269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</a:rPr>
                        <a:t>Безвозмездные поступления, предусмотренные в виде субвенций: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E8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976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E8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</a:rPr>
                        <a:t>Обеспечение дошкольного и общего образования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E8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854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607,6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E8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8542">
                        <a:alpha val="20000"/>
                      </a:srgbClr>
                    </a:solidFill>
                  </a:tcPr>
                </a:tc>
              </a:tr>
              <a:tr h="449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</a:rPr>
                        <a:t>Социальная поддержка ветеранов труда и тружеников тыла, по реабилитированным лицам и лицам, признанным пострадавшими от политических репрессий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133,8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</a:rPr>
                        <a:t>Социальное обслуживание граждан, признанных нуждающимися в социальном обслуживании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854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89,0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8542">
                        <a:alpha val="20000"/>
                      </a:srgbClr>
                    </a:solidFill>
                  </a:tcPr>
                </a:tc>
              </a:tr>
              <a:tr h="449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</a:rPr>
                        <a:t>Выплата пособий семьям, имеющим детей, в соответствии с законом Пензенской области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25,6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</a:rPr>
                        <a:t>Организация отдыха и оздоровление детей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854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31,0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8542">
                        <a:alpha val="20000"/>
                      </a:srgbClr>
                    </a:solidFill>
                  </a:tcPr>
                </a:tc>
              </a:tr>
              <a:tr h="269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</a:rPr>
                        <a:t>Опека и попечительство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14,4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</a:rPr>
                        <a:t>Поддержка граждан (членов их семей),принимающих (принимавших) участие в специальной военной операции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854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23,7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8542">
                        <a:alpha val="20000"/>
                      </a:srgbClr>
                    </a:solidFill>
                  </a:tcPr>
                </a:tc>
              </a:tr>
              <a:tr h="269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</a:rPr>
                        <a:t>Оплата жилого помещения и коммунальных услуг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5,8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Социальная поддержка детей-сирот и детей, оставшимся без попечения родителей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</a:rPr>
                        <a:t>35,3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9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Иные субвенции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</a:rPr>
                        <a:t>10,1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9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</a:rPr>
                        <a:t>Безвозмездные поступления, предусмотренные в виде дотаций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876,2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</a:rPr>
                        <a:t>Субсидии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</a:rPr>
                        <a:t>236,1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9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36,5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</a:rPr>
                        <a:t>Безвозмездные поступления, всего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2125,1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ициа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Официа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0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3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4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5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6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9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5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23363</TotalTime>
  <Words>2546</Words>
  <Application>Microsoft Office PowerPoint</Application>
  <PresentationFormat>Экран (4:3)</PresentationFormat>
  <Paragraphs>523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Официальная</vt:lpstr>
      <vt:lpstr>1_Официальная</vt:lpstr>
      <vt:lpstr>3_Официальная</vt:lpstr>
      <vt:lpstr>ЗАТО город Заречный Пензенской области</vt:lpstr>
      <vt:lpstr>Динамика основных показателей социально-экономического развития г.Заречного</vt:lpstr>
      <vt:lpstr>Основные направления бюджетной политики  г.Заречного </vt:lpstr>
      <vt:lpstr>Основы составления проекта бюджета</vt:lpstr>
      <vt:lpstr>Основные этапы бюджетного процесса</vt:lpstr>
      <vt:lpstr>Основные характеристики бюджета города Заречного (тыс руб.)</vt:lpstr>
      <vt:lpstr>Нормативы отчислений налоговых доходов*</vt:lpstr>
      <vt:lpstr>Доходы бюджета города в 2025-2027 годах, млн руб.</vt:lpstr>
      <vt:lpstr>Безвозмездные поступления в бюджет города  в 2025 году, млн руб.</vt:lpstr>
      <vt:lpstr>Структура налоговых и неналоговых доходов  в 2025-2027 годах</vt:lpstr>
      <vt:lpstr>Функциональная структура расходов в 2025 году</vt:lpstr>
      <vt:lpstr>Функциональная структура расходов</vt:lpstr>
      <vt:lpstr>Структура расходов бюджета на реализацию муниципальных программ в 2025 году</vt:lpstr>
      <vt:lpstr>Структура расходов бюджета на реализацию муниципальных программ в 2025-2027 годах, млн руб. (часть 1)</vt:lpstr>
      <vt:lpstr>Структура расходов бюджета на реализацию муниципальных программ в 2025-2027 годах, млн руб. (часть 2)</vt:lpstr>
      <vt:lpstr>Приоритетные направления расходов бюджета: образование в городе Заречном</vt:lpstr>
      <vt:lpstr>Приоритетные направления расходов бюджета: оздоровительная кампания детей</vt:lpstr>
      <vt:lpstr>Приоритетные направления расходов бюджета:  учреждения культуры (336,3* млн руб. на 2025 год)</vt:lpstr>
      <vt:lpstr>Приоритетные направления расходов бюджета: расходы на физическую культуру и спорт</vt:lpstr>
      <vt:lpstr>Приоритетные направления расходов бюджета: расходы на социальную поддержку (346,6 млн руб. на 2025 год)</vt:lpstr>
      <vt:lpstr>Приоритетные направления расходов бюджета: поддержка семей с детьми</vt:lpstr>
      <vt:lpstr>Приоритетные направления расходов бюджета: поддержка ветеранов</vt:lpstr>
      <vt:lpstr>Выделено в 2025 году на капитальный ремонт объектов города (203 432,0 тыс руб.) часть 1</vt:lpstr>
      <vt:lpstr>Выделено в 2025 году на капитальный ремонт объектов города (203 432,0 тыс руб.) часть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О. Тюмина</dc:creator>
  <cp:lastModifiedBy>Юлия н. Кочеткова</cp:lastModifiedBy>
  <cp:revision>2040</cp:revision>
  <cp:lastPrinted>2025-01-15T12:53:07Z</cp:lastPrinted>
  <dcterms:created xsi:type="dcterms:W3CDTF">2016-09-13T13:21:36Z</dcterms:created>
  <dcterms:modified xsi:type="dcterms:W3CDTF">2025-01-15T12:55:33Z</dcterms:modified>
</cp:coreProperties>
</file>