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1.xml" ContentType="application/vnd.openxmlformats-officedocument.drawingml.chart+xml"/>
  <Override PartName="/ppt/theme/themeOverride2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theme/themeOverride3.xml" ContentType="application/vnd.openxmlformats-officedocument.themeOverride+xml"/>
  <Override PartName="/ppt/notesSlides/notesSlide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charts/chart5.xml" ContentType="application/vnd.openxmlformats-officedocument.drawingml.chart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charts/chart6.xml" ContentType="application/vnd.openxmlformats-officedocument.drawingml.chart+xml"/>
  <Override PartName="/ppt/theme/themeOverride8.xml" ContentType="application/vnd.openxmlformats-officedocument.themeOverride+xml"/>
  <Override PartName="/ppt/charts/chart7.xml" ContentType="application/vnd.openxmlformats-officedocument.drawingml.chart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charts/chart8.xml" ContentType="application/vnd.openxmlformats-officedocument.drawingml.chart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ppt/theme/themeOverride13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14.xml" ContentType="application/vnd.openxmlformats-officedocument.themeOverride+xml"/>
  <Override PartName="/ppt/theme/themeOverride15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16.xml" ContentType="application/vnd.openxmlformats-officedocument.themeOverride+xml"/>
  <Override PartName="/ppt/charts/chart9.xml" ContentType="application/vnd.openxmlformats-officedocument.drawingml.chart+xml"/>
  <Override PartName="/ppt/theme/themeOverride17.xml" ContentType="application/vnd.openxmlformats-officedocument.themeOverride+xml"/>
  <Override PartName="/ppt/theme/themeOverride18.xml" ContentType="application/vnd.openxmlformats-officedocument.themeOverride+xml"/>
  <Override PartName="/ppt/theme/themeOverride19.xml" ContentType="application/vnd.openxmlformats-officedocument.themeOverride+xml"/>
  <Override PartName="/ppt/theme/themeOverride20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22" r:id="rId1"/>
    <p:sldMasterId id="2147483744" r:id="rId2"/>
    <p:sldMasterId id="2147483756" r:id="rId3"/>
    <p:sldMasterId id="2147483768" r:id="rId4"/>
    <p:sldMasterId id="2147483780" r:id="rId5"/>
  </p:sldMasterIdLst>
  <p:notesMasterIdLst>
    <p:notesMasterId r:id="rId34"/>
  </p:notesMasterIdLst>
  <p:handoutMasterIdLst>
    <p:handoutMasterId r:id="rId35"/>
  </p:handoutMasterIdLst>
  <p:sldIdLst>
    <p:sldId id="256" r:id="rId6"/>
    <p:sldId id="333" r:id="rId7"/>
    <p:sldId id="350" r:id="rId8"/>
    <p:sldId id="342" r:id="rId9"/>
    <p:sldId id="343" r:id="rId10"/>
    <p:sldId id="344" r:id="rId11"/>
    <p:sldId id="353" r:id="rId12"/>
    <p:sldId id="346" r:id="rId13"/>
    <p:sldId id="349" r:id="rId14"/>
    <p:sldId id="351" r:id="rId15"/>
    <p:sldId id="340" r:id="rId16"/>
    <p:sldId id="352" r:id="rId17"/>
    <p:sldId id="338" r:id="rId18"/>
    <p:sldId id="309" r:id="rId19"/>
    <p:sldId id="299" r:id="rId20"/>
    <p:sldId id="294" r:id="rId21"/>
    <p:sldId id="325" r:id="rId22"/>
    <p:sldId id="300" r:id="rId23"/>
    <p:sldId id="301" r:id="rId24"/>
    <p:sldId id="310" r:id="rId25"/>
    <p:sldId id="312" r:id="rId26"/>
    <p:sldId id="357" r:id="rId27"/>
    <p:sldId id="356" r:id="rId28"/>
    <p:sldId id="313" r:id="rId29"/>
    <p:sldId id="326" r:id="rId30"/>
    <p:sldId id="327" r:id="rId31"/>
    <p:sldId id="355" r:id="rId32"/>
    <p:sldId id="339" r:id="rId33"/>
  </p:sldIdLst>
  <p:sldSz cx="9144000" cy="6858000" type="screen4x3"/>
  <p:notesSz cx="6797675" cy="987425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4C9CE"/>
    <a:srgbClr val="1A6D7E"/>
    <a:srgbClr val="1A5478"/>
    <a:srgbClr val="E7EAEC"/>
    <a:srgbClr val="CCD1D7"/>
    <a:srgbClr val="E8F1D9"/>
    <a:srgbClr val="48B73F"/>
    <a:srgbClr val="F6800A"/>
    <a:srgbClr val="18B01C"/>
    <a:srgbClr val="8119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344D84-9AFB-497E-A393-DC336BA19D2E}" styleName="Средний стиль 3 -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27102A9-8310-4765-A935-A1911B00CA55}" styleName="Светлый стиль 1 -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55" autoAdjust="0"/>
    <p:restoredTop sz="89675" autoAdjust="0"/>
  </p:normalViewPr>
  <p:slideViewPr>
    <p:cSldViewPr snapToGrid="0">
      <p:cViewPr>
        <p:scale>
          <a:sx n="102" d="100"/>
          <a:sy n="102" d="100"/>
        </p:scale>
        <p:origin x="-1884" y="-1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-3810" y="-108"/>
      </p:cViewPr>
      <p:guideLst>
        <p:guide orient="horz" pos="3110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tableStyles" Target="tableStyles.xml"/><Relationship Id="rId21" Type="http://schemas.openxmlformats.org/officeDocument/2006/relationships/slide" Target="slides/slide16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3.xm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\\192.168.2.14\finshare\&#1058;&#1102;&#1084;&#1080;&#1085;&#1072;\&#1041;&#1102;&#1076;&#1078;&#1077;&#1090;%20&#1076;&#1083;&#1103;%20&#1075;&#1088;&#1072;&#1078;&#1076;&#1072;&#1085;\&#1041;&#1102;&#1076;&#1078;&#1077;&#1090;%20&#1085;&#1072;%202024-2026\&#1044;&#1080;&#1072;&#1075;&#1088;&#1072;&#1084;&#1084;&#1099;%20&#1082;%20&#1073;&#1102;&#1076;&#1078;&#1077;&#1090;&#1091;%202024.xls" TargetMode="External"/><Relationship Id="rId1" Type="http://schemas.openxmlformats.org/officeDocument/2006/relationships/themeOverride" Target="../theme/themeOverride2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\\192.168.2.14\finshare\&#1058;&#1102;&#1084;&#1080;&#1085;&#1072;\&#1041;&#1102;&#1076;&#1078;&#1077;&#1090;%20&#1076;&#1083;&#1103;%20&#1075;&#1088;&#1072;&#1078;&#1076;&#1072;&#1085;\&#1041;&#1102;&#1076;&#1078;&#1077;&#1090;%20&#1085;&#1072;%202025-2027\&#1044;&#1080;&#1072;&#1075;&#1088;&#1072;&#1084;&#1084;&#1099;%20&#1082;%20&#1073;&#1102;&#1076;&#1078;&#1077;&#1090;&#1091;%202025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file:///\\192.168.2.14\finshare\&#1058;&#1102;&#1084;&#1080;&#1085;&#1072;\&#1041;&#1102;&#1076;&#1078;&#1077;&#1090;%20&#1076;&#1083;&#1103;%20&#1075;&#1088;&#1072;&#1078;&#1076;&#1072;&#1085;\&#1041;&#1102;&#1076;&#1078;&#1077;&#1090;%20&#1085;&#1072;%202024-2026\&#1044;&#1080;&#1072;&#1075;&#1088;&#1072;&#1084;&#1084;&#1099;%20&#1082;%20&#1073;&#1102;&#1076;&#1078;&#1077;&#1090;&#1091;%202024.xls" TargetMode="External"/><Relationship Id="rId1" Type="http://schemas.openxmlformats.org/officeDocument/2006/relationships/themeOverride" Target="../theme/themeOverride6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oleObject" Target="file:///\\192.168.2.14\finshare\&#1058;&#1102;&#1084;&#1080;&#1085;&#1072;\&#1041;&#1102;&#1076;&#1078;&#1077;&#1090;%20&#1076;&#1083;&#1103;%20&#1075;&#1088;&#1072;&#1078;&#1076;&#1072;&#1085;\&#1041;&#1102;&#1076;&#1078;&#1077;&#1090;%20&#1085;&#1072;%202024-2026\&#1044;&#1080;&#1072;&#1075;&#1088;&#1072;&#1084;&#1084;&#1099;%20&#1082;%20&#1073;&#1102;&#1076;&#1078;&#1077;&#1090;&#1091;%202024.xls" TargetMode="External"/><Relationship Id="rId1" Type="http://schemas.openxmlformats.org/officeDocument/2006/relationships/themeOverride" Target="../theme/themeOverride8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oleObject" Target="file:///\\192.168.2.14\finshare\&#1058;&#1102;&#1084;&#1080;&#1085;&#1072;\&#1041;&#1102;&#1076;&#1078;&#1077;&#1090;%20&#1076;&#1083;&#1103;%20&#1075;&#1088;&#1072;&#1078;&#1076;&#1072;&#1085;\&#1041;&#1102;&#1076;&#1078;&#1077;&#1090;%20&#1085;&#1072;%202024-2026\&#1044;&#1080;&#1072;&#1075;&#1088;&#1072;&#1084;&#1084;&#1099;%20&#1082;%20&#1073;&#1102;&#1076;&#1078;&#1077;&#1090;&#1091;%202024.xls" TargetMode="External"/><Relationship Id="rId1" Type="http://schemas.openxmlformats.org/officeDocument/2006/relationships/themeOverride" Target="../theme/themeOverride9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oleObject" Target="file:///\\192.168.2.14\finshare\&#1058;&#1102;&#1084;&#1080;&#1085;&#1072;\&#1041;&#1102;&#1076;&#1078;&#1077;&#1090;%20&#1076;&#1083;&#1103;%20&#1075;&#1088;&#1072;&#1078;&#1076;&#1072;&#1085;\&#1041;&#1102;&#1076;&#1078;&#1077;&#1090;%20&#1085;&#1072;%202024-2026\&#1044;&#1080;&#1072;&#1075;&#1088;&#1072;&#1084;&#1084;&#1099;%20&#1082;%20&#1073;&#1102;&#1076;&#1078;&#1077;&#1090;&#1091;%202024.xls" TargetMode="External"/><Relationship Id="rId1" Type="http://schemas.openxmlformats.org/officeDocument/2006/relationships/themeOverride" Target="../theme/themeOverride11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oleObject" Target="file:///\\192.168.2.14\finshare\&#1058;&#1102;&#1084;&#1080;&#1085;&#1072;\&#1041;&#1102;&#1076;&#1078;&#1077;&#1090;%20&#1076;&#1083;&#1103;%20&#1075;&#1088;&#1072;&#1078;&#1076;&#1072;&#1085;\&#1041;&#1102;&#1076;&#1078;&#1077;&#1090;%20&#1085;&#1072;%202024-2026\&#1044;&#1080;&#1072;&#1075;&#1088;&#1072;&#1084;&#1084;&#1099;%20&#1082;%20&#1073;&#1102;&#1076;&#1078;&#1077;&#1090;&#1091;%202024.xls" TargetMode="External"/><Relationship Id="rId1" Type="http://schemas.openxmlformats.org/officeDocument/2006/relationships/themeOverride" Target="../theme/themeOverride1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just">
              <a:defRPr sz="1700" b="0" i="0" u="none" strike="noStrike" baseline="0">
                <a:solidFill>
                  <a:srgbClr val="333333"/>
                </a:solidFill>
                <a:latin typeface="Impact"/>
                <a:ea typeface="Impact"/>
                <a:cs typeface="Impact"/>
              </a:defRPr>
            </a:pPr>
            <a:r>
              <a:rPr lang="ru-RU"/>
              <a:t>Основные характеристики бюджета города Заречного,  тыс.руб.</a:t>
            </a:r>
          </a:p>
        </c:rich>
      </c:tx>
      <c:layout>
        <c:manualLayout>
          <c:xMode val="edge"/>
          <c:yMode val="edge"/>
          <c:x val="0.20956533285868875"/>
          <c:y val="2.8520612920912704E-2"/>
        </c:manualLayout>
      </c:layout>
      <c:overlay val="0"/>
      <c:spPr>
        <a:noFill/>
        <a:ln w="25400">
          <a:noFill/>
        </a:ln>
      </c:spPr>
    </c:title>
    <c:autoTitleDeleted val="0"/>
    <c:view3D>
      <c:rotX val="15"/>
      <c:hPercent val="46"/>
      <c:rotY val="20"/>
      <c:depthPercent val="100"/>
      <c:rAngAx val="1"/>
    </c:view3D>
    <c:floor>
      <c:thickness val="0"/>
      <c:spPr>
        <a:solidFill>
          <a:srgbClr val="808080"/>
        </a:solidFill>
        <a:ln w="9525">
          <a:noFill/>
        </a:ln>
      </c:spPr>
    </c:floor>
    <c:sideWall>
      <c:thickness val="0"/>
      <c:spPr>
        <a:noFill/>
        <a:ln w="12700">
          <a:solidFill>
            <a:srgbClr val="FFFFFF"/>
          </a:solidFill>
          <a:prstDash val="solid"/>
        </a:ln>
      </c:spPr>
    </c:sideWall>
    <c:backWall>
      <c:thickness val="0"/>
      <c:spPr>
        <a:noFill/>
        <a:ln w="12700">
          <a:solidFill>
            <a:srgbClr val="FFFFFF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0.12513854372854549"/>
          <c:y val="7.8488372093023284E-2"/>
          <c:w val="0.81506178954460551"/>
          <c:h val="0.8623995615877019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Лист1!$B$3</c:f>
              <c:strCache>
                <c:ptCount val="1"/>
                <c:pt idx="0">
                  <c:v>Доходы</c:v>
                </c:pt>
              </c:strCache>
            </c:strRef>
          </c:tx>
          <c:spPr>
            <a:solidFill>
              <a:srgbClr val="808000"/>
            </a:solidFill>
            <a:ln w="12700">
              <a:solidFill>
                <a:srgbClr val="808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-3.8893373873665212E-2"/>
                  <c:y val="0.1068766446928161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2 </a:t>
                    </a:r>
                    <a:r>
                      <a:rPr lang="ru-RU" dirty="0" smtClean="0"/>
                      <a:t>824 407,3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3.3833679246057242E-2"/>
                  <c:y val="0.2349162047551369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2.6363352121594692E-2"/>
                  <c:y val="0.1551670075079586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2.2352014821413697E-2"/>
                  <c:y val="0.1395494332114255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rgbClr val="808000"/>
              </a:solidFill>
              <a:ln w="3175">
                <a:solidFill>
                  <a:srgbClr val="808000"/>
                </a:solidFill>
                <a:prstDash val="solid"/>
              </a:ln>
            </c:spPr>
            <c:txPr>
              <a:bodyPr/>
              <a:lstStyle/>
              <a:p>
                <a:pPr>
                  <a:defRPr sz="1200" b="0" i="0" u="none" strike="noStrike" baseline="0">
                    <a:solidFill>
                      <a:srgbClr val="FFFFFF"/>
                    </a:solidFill>
                    <a:latin typeface="Impact"/>
                    <a:ea typeface="Impact"/>
                    <a:cs typeface="Impact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Лист1!$C$2:$F$2</c:f>
              <c:strCache>
                <c:ptCount val="4"/>
                <c:pt idx="0">
                  <c:v>2024 год (оценка)</c:v>
                </c:pt>
                <c:pt idx="1">
                  <c:v>2025 год (прогноз)</c:v>
                </c:pt>
                <c:pt idx="2">
                  <c:v>2026 год (прогноз)</c:v>
                </c:pt>
                <c:pt idx="3">
                  <c:v>2027 год (прогноз)</c:v>
                </c:pt>
              </c:strCache>
            </c:strRef>
          </c:cat>
          <c:val>
            <c:numRef>
              <c:f>Лист1!$C$3:$F$3</c:f>
              <c:numCache>
                <c:formatCode>#,##0.0</c:formatCode>
                <c:ptCount val="4"/>
                <c:pt idx="0">
                  <c:v>2824407.3</c:v>
                </c:pt>
                <c:pt idx="1">
                  <c:v>2608709.9</c:v>
                </c:pt>
                <c:pt idx="2">
                  <c:v>2903906.5</c:v>
                </c:pt>
                <c:pt idx="3">
                  <c:v>3056125.6</c:v>
                </c:pt>
              </c:numCache>
            </c:numRef>
          </c:val>
        </c:ser>
        <c:ser>
          <c:idx val="1"/>
          <c:order val="1"/>
          <c:tx>
            <c:strRef>
              <c:f>Лист1!$B$4</c:f>
              <c:strCache>
                <c:ptCount val="1"/>
                <c:pt idx="0">
                  <c:v>Расходы</c:v>
                </c:pt>
              </c:strCache>
            </c:strRef>
          </c:tx>
          <c:spPr>
            <a:solidFill>
              <a:srgbClr val="993366"/>
            </a:solidFill>
            <a:ln w="12700">
              <a:solidFill>
                <a:srgbClr val="993366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4.0842152954817655E-2"/>
                  <c:y val="9.63358319478936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2712511793564042E-2"/>
                  <c:y val="0.2136288782337348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3.313212740868688E-2"/>
                  <c:y val="0.1883808850822867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4.0107861601116582E-2"/>
                  <c:y val="0.1690411566808872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rgbClr val="993366"/>
              </a:solidFill>
              <a:ln w="3175">
                <a:solidFill>
                  <a:srgbClr val="993366"/>
                </a:solidFill>
                <a:prstDash val="solid"/>
              </a:ln>
            </c:spPr>
            <c:txPr>
              <a:bodyPr/>
              <a:lstStyle/>
              <a:p>
                <a:pPr>
                  <a:defRPr sz="1200" b="0" i="0" u="none" strike="noStrike" baseline="0">
                    <a:solidFill>
                      <a:srgbClr val="FFFFCC"/>
                    </a:solidFill>
                    <a:latin typeface="Impact"/>
                    <a:ea typeface="Impact"/>
                    <a:cs typeface="Impact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Лист1!$C$2:$F$2</c:f>
              <c:strCache>
                <c:ptCount val="4"/>
                <c:pt idx="0">
                  <c:v>2024 год (оценка)</c:v>
                </c:pt>
                <c:pt idx="1">
                  <c:v>2025 год (прогноз)</c:v>
                </c:pt>
                <c:pt idx="2">
                  <c:v>2026 год (прогноз)</c:v>
                </c:pt>
                <c:pt idx="3">
                  <c:v>2027 год (прогноз)</c:v>
                </c:pt>
              </c:strCache>
            </c:strRef>
          </c:cat>
          <c:val>
            <c:numRef>
              <c:f>Лист1!$C$4:$F$4</c:f>
              <c:numCache>
                <c:formatCode>#,##0.0</c:formatCode>
                <c:ptCount val="4"/>
                <c:pt idx="0">
                  <c:v>2890117.9</c:v>
                </c:pt>
                <c:pt idx="1">
                  <c:v>2634628.1</c:v>
                </c:pt>
                <c:pt idx="2">
                  <c:v>2888276.7</c:v>
                </c:pt>
                <c:pt idx="3">
                  <c:v>3039362.8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28613376"/>
        <c:axId val="117517120"/>
        <c:axId val="0"/>
      </c:bar3DChart>
      <c:catAx>
        <c:axId val="1286133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75" b="0" i="0" u="none" strike="noStrike" baseline="0">
                <a:solidFill>
                  <a:srgbClr val="000000"/>
                </a:solidFill>
                <a:latin typeface="Impact"/>
                <a:ea typeface="Impact"/>
                <a:cs typeface="Impact"/>
              </a:defRPr>
            </a:pPr>
            <a:endParaRPr lang="ru-RU"/>
          </a:p>
        </c:txPr>
        <c:crossAx val="117517120"/>
        <c:crossesAt val="0"/>
        <c:auto val="1"/>
        <c:lblAlgn val="ctr"/>
        <c:lblOffset val="100"/>
        <c:tickLblSkip val="1"/>
        <c:tickMarkSkip val="1"/>
        <c:noMultiLvlLbl val="0"/>
      </c:catAx>
      <c:valAx>
        <c:axId val="117517120"/>
        <c:scaling>
          <c:orientation val="minMax"/>
          <c:max val="3000000"/>
          <c:min val="0"/>
        </c:scaling>
        <c:delete val="0"/>
        <c:axPos val="l"/>
        <c:majorGridlines>
          <c:spPr>
            <a:ln w="3175">
              <a:solidFill>
                <a:srgbClr val="FFFFFF"/>
              </a:solidFill>
              <a:prstDash val="solid"/>
            </a:ln>
          </c:spPr>
        </c:majorGridlines>
        <c:numFmt formatCode="0.00" sourceLinked="0"/>
        <c:majorTickMark val="out"/>
        <c:minorTickMark val="none"/>
        <c:tickLblPos val="nextTo"/>
        <c:spPr>
          <a:ln w="9525">
            <a:noFill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FFFFFF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128613376"/>
        <c:crosses val="autoZero"/>
        <c:crossBetween val="between"/>
        <c:majorUnit val="500000"/>
        <c:minorUnit val="100000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2.7685457509415218E-2"/>
          <c:y val="0.2209304121286447"/>
          <c:w val="9.8560527081585234E-2"/>
          <c:h val="6.9767478076365338E-2"/>
        </c:manualLayout>
      </c:layout>
      <c:overlay val="0"/>
      <c:spPr>
        <a:solidFill>
          <a:srgbClr val="FFFFFF"/>
        </a:solidFill>
        <a:ln w="3175">
          <a:solidFill>
            <a:srgbClr val="FFFFFF"/>
          </a:solidFill>
          <a:prstDash val="solid"/>
        </a:ln>
      </c:spPr>
      <c:txPr>
        <a:bodyPr/>
        <a:lstStyle/>
        <a:p>
          <a:pPr>
            <a:defRPr sz="1010" b="0" i="0" u="none" strike="noStrike" baseline="0">
              <a:solidFill>
                <a:srgbClr val="333333"/>
              </a:solidFill>
              <a:latin typeface="Impact"/>
              <a:ea typeface="Impact"/>
              <a:cs typeface="Impact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200" b="0" i="0" u="none" strike="noStrike" baseline="0">
                <a:solidFill>
                  <a:srgbClr val="333333"/>
                </a:solidFill>
                <a:latin typeface="Impact"/>
                <a:ea typeface="Impact"/>
                <a:cs typeface="Impact"/>
              </a:defRPr>
            </a:pPr>
            <a:r>
              <a:rPr lang="ru-RU" sz="2200"/>
              <a:t>Доходы бюджета города в 2025-2027 годах, млн руб.</a:t>
            </a:r>
          </a:p>
        </c:rich>
      </c:tx>
      <c:layout>
        <c:manualLayout>
          <c:xMode val="edge"/>
          <c:yMode val="edge"/>
          <c:x val="0.11879180021467768"/>
          <c:y val="5.1841085271317811E-2"/>
        </c:manualLayout>
      </c:layout>
      <c:overlay val="0"/>
      <c:spPr>
        <a:noFill/>
        <a:ln w="25400">
          <a:noFill/>
        </a:ln>
      </c:spPr>
    </c:title>
    <c:autoTitleDeleted val="0"/>
    <c:view3D>
      <c:rotX val="15"/>
      <c:hPercent val="53"/>
      <c:rotY val="20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rgbClr val="000000"/>
          </a:solidFill>
          <a:prstDash val="solid"/>
        </a:ln>
      </c:spPr>
    </c:floor>
    <c:sideWall>
      <c:thickness val="0"/>
      <c:spPr>
        <a:solidFill>
          <a:srgbClr val="FFFFFF"/>
        </a:solidFill>
        <a:ln w="12700">
          <a:solidFill>
            <a:srgbClr val="FFFFFF"/>
          </a:solidFill>
          <a:prstDash val="solid"/>
        </a:ln>
      </c:spPr>
    </c:sideWall>
    <c:backWall>
      <c:thickness val="0"/>
      <c:spPr>
        <a:solidFill>
          <a:srgbClr val="FFFFFF"/>
        </a:solidFill>
        <a:ln w="12700">
          <a:solidFill>
            <a:srgbClr val="FFFFFF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1.075269623708135E-2"/>
          <c:y val="0.11191868408109733"/>
          <c:w val="0.78494682530693849"/>
          <c:h val="0.73837261705451274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Лист1!$A$43</c:f>
              <c:strCache>
                <c:ptCount val="1"/>
                <c:pt idx="0">
                  <c:v>Налоговые доходы</c:v>
                </c:pt>
              </c:strCache>
            </c:strRef>
          </c:tx>
          <c:spPr>
            <a:solidFill>
              <a:srgbClr val="008080"/>
            </a:solidFill>
            <a:ln w="12700">
              <a:solidFill>
                <a:srgbClr val="00808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2000" b="0" i="0" u="none" strike="noStrike" baseline="0">
                    <a:solidFill>
                      <a:srgbClr val="FFFFFF"/>
                    </a:solidFill>
                    <a:latin typeface="Impact"/>
                    <a:ea typeface="Impact"/>
                    <a:cs typeface="Impact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Лист1!$B$41:$D$41</c:f>
              <c:strCache>
                <c:ptCount val="3"/>
                <c:pt idx="0">
                  <c:v>2025 год</c:v>
                </c:pt>
                <c:pt idx="1">
                  <c:v>2026 год</c:v>
                </c:pt>
                <c:pt idx="2">
                  <c:v>2027 год</c:v>
                </c:pt>
              </c:strCache>
            </c:strRef>
          </c:cat>
          <c:val>
            <c:numRef>
              <c:f>Лист1!$B$43:$D$43</c:f>
              <c:numCache>
                <c:formatCode>#,##0.0</c:formatCode>
                <c:ptCount val="3"/>
                <c:pt idx="0">
                  <c:v>837.2</c:v>
                </c:pt>
                <c:pt idx="1">
                  <c:v>905.4</c:v>
                </c:pt>
                <c:pt idx="2">
                  <c:v>980</c:v>
                </c:pt>
              </c:numCache>
            </c:numRef>
          </c:val>
        </c:ser>
        <c:ser>
          <c:idx val="1"/>
          <c:order val="1"/>
          <c:tx>
            <c:strRef>
              <c:f>Лист1!$A$44</c:f>
              <c:strCache>
                <c:ptCount val="1"/>
                <c:pt idx="0">
                  <c:v>Неналоговые доходы</c:v>
                </c:pt>
              </c:strCache>
            </c:strRef>
          </c:tx>
          <c:spPr>
            <a:solidFill>
              <a:srgbClr val="33CCCC"/>
            </a:solidFill>
            <a:ln w="12700">
              <a:solidFill>
                <a:srgbClr val="33CCCC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-6.9280145844993382E-2"/>
                  <c:y val="-3.4673445888815962E-2"/>
                </c:manualLayout>
              </c:layout>
              <c:tx>
                <c:rich>
                  <a:bodyPr/>
                  <a:lstStyle/>
                  <a:p>
                    <a:r>
                      <a:rPr lang="ru-RU" sz="2000" dirty="0" smtClean="0"/>
                      <a:t>5</a:t>
                    </a:r>
                    <a:r>
                      <a:rPr lang="en-US" sz="2000" dirty="0" smtClean="0"/>
                      <a:t>2</a:t>
                    </a:r>
                    <a:r>
                      <a:rPr lang="ru-RU" sz="2000" dirty="0" smtClean="0"/>
                      <a:t>,</a:t>
                    </a:r>
                    <a:r>
                      <a:rPr lang="en-US" sz="2000" dirty="0" smtClean="0"/>
                      <a:t>6</a:t>
                    </a:r>
                    <a:endParaRPr lang="ru-RU" dirty="0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6.786645501487551E-2"/>
                  <c:y val="-3.4668259646980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6.6685719512455402E-2"/>
                  <c:y val="-3.45878429833671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rgbClr val="33CCCC"/>
              </a:solidFill>
              <a:ln w="25400">
                <a:noFill/>
              </a:ln>
            </c:spPr>
            <c:txPr>
              <a:bodyPr/>
              <a:lstStyle/>
              <a:p>
                <a:pPr>
                  <a:defRPr sz="2000" b="0" i="0" u="none" strike="noStrike" baseline="0">
                    <a:solidFill>
                      <a:srgbClr val="003366"/>
                    </a:solidFill>
                    <a:latin typeface="Impact"/>
                    <a:ea typeface="Impact"/>
                    <a:cs typeface="Impact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Лист1!$B$41:$D$41</c:f>
              <c:strCache>
                <c:ptCount val="3"/>
                <c:pt idx="0">
                  <c:v>2025 год</c:v>
                </c:pt>
                <c:pt idx="1">
                  <c:v>2026 год</c:v>
                </c:pt>
                <c:pt idx="2">
                  <c:v>2027 год</c:v>
                </c:pt>
              </c:strCache>
            </c:strRef>
          </c:cat>
          <c:val>
            <c:numRef>
              <c:f>Лист1!$B$44:$D$44</c:f>
              <c:numCache>
                <c:formatCode>#,##0.0</c:formatCode>
                <c:ptCount val="3"/>
                <c:pt idx="0">
                  <c:v>52.6</c:v>
                </c:pt>
                <c:pt idx="1">
                  <c:v>52.6</c:v>
                </c:pt>
                <c:pt idx="2">
                  <c:v>52.6</c:v>
                </c:pt>
              </c:numCache>
            </c:numRef>
          </c:val>
        </c:ser>
        <c:ser>
          <c:idx val="2"/>
          <c:order val="2"/>
          <c:tx>
            <c:strRef>
              <c:f>Лист1!$A$42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spPr>
            <a:solidFill>
              <a:srgbClr val="666699"/>
            </a:solidFill>
            <a:ln w="12700">
              <a:solidFill>
                <a:srgbClr val="666699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2.358294758977285E-3"/>
                  <c:y val="-2.70146662990913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7512097726991695E-3"/>
                  <c:y val="-8.67346256620654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9.2970923073262112E-3"/>
                  <c:y val="-3.83485934406475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3175">
                <a:solidFill>
                  <a:srgbClr val="666699"/>
                </a:solidFill>
                <a:prstDash val="solid"/>
              </a:ln>
            </c:spPr>
            <c:txPr>
              <a:bodyPr/>
              <a:lstStyle/>
              <a:p>
                <a:pPr>
                  <a:defRPr sz="2000" b="0" i="0" u="none" strike="noStrike" baseline="0">
                    <a:solidFill>
                      <a:srgbClr val="FFFFFF"/>
                    </a:solidFill>
                    <a:latin typeface="Impact"/>
                    <a:ea typeface="Impact"/>
                    <a:cs typeface="Impact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Лист1!$B$41:$D$41</c:f>
              <c:strCache>
                <c:ptCount val="3"/>
                <c:pt idx="0">
                  <c:v>2025 год</c:v>
                </c:pt>
                <c:pt idx="1">
                  <c:v>2026 год</c:v>
                </c:pt>
                <c:pt idx="2">
                  <c:v>2027 год</c:v>
                </c:pt>
              </c:strCache>
            </c:strRef>
          </c:cat>
          <c:val>
            <c:numRef>
              <c:f>Лист1!$B$42:$D$42</c:f>
              <c:numCache>
                <c:formatCode>#,##0.0</c:formatCode>
                <c:ptCount val="3"/>
                <c:pt idx="0">
                  <c:v>1718.9</c:v>
                </c:pt>
                <c:pt idx="1">
                  <c:v>1945.9</c:v>
                </c:pt>
                <c:pt idx="2">
                  <c:v>2023.5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29433088"/>
        <c:axId val="117521152"/>
        <c:axId val="0"/>
      </c:bar3DChart>
      <c:catAx>
        <c:axId val="1294330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Impact"/>
                <a:ea typeface="Impact"/>
                <a:cs typeface="Impact"/>
              </a:defRPr>
            </a:pPr>
            <a:endParaRPr lang="ru-RU"/>
          </a:p>
        </c:txPr>
        <c:crossAx val="11752115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17521152"/>
        <c:scaling>
          <c:orientation val="minMax"/>
        </c:scaling>
        <c:delete val="1"/>
        <c:axPos val="l"/>
        <c:numFmt formatCode="#,##0.0" sourceLinked="1"/>
        <c:majorTickMark val="out"/>
        <c:minorTickMark val="none"/>
        <c:tickLblPos val="nextTo"/>
        <c:crossAx val="129433088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0.15437794775176464"/>
          <c:y val="0.91715177317951568"/>
          <c:w val="0.5153613615266629"/>
          <c:h val="3.7790697674418582E-2"/>
        </c:manualLayout>
      </c:layout>
      <c:overlay val="0"/>
      <c:spPr>
        <a:solidFill>
          <a:srgbClr val="FFFFFF"/>
        </a:solidFill>
        <a:ln w="3175">
          <a:solidFill>
            <a:srgbClr val="FFFFFF"/>
          </a:solidFill>
          <a:prstDash val="solid"/>
        </a:ln>
      </c:spPr>
      <c:txPr>
        <a:bodyPr/>
        <a:lstStyle/>
        <a:p>
          <a:pPr>
            <a:defRPr sz="1010" b="0" i="0" u="none" strike="noStrike" baseline="0">
              <a:solidFill>
                <a:srgbClr val="333333"/>
              </a:solidFill>
              <a:latin typeface="Impact"/>
              <a:ea typeface="Impact"/>
              <a:cs typeface="Impact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25"/>
      <c:hPercent val="145"/>
      <c:rotY val="20"/>
      <c:depthPercent val="100"/>
      <c:rAngAx val="1"/>
    </c:view3D>
    <c:floor>
      <c:thickness val="0"/>
      <c:spPr>
        <a:solidFill>
          <a:srgbClr val="C0C0C0"/>
        </a:solidFill>
        <a:ln w="9525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10638297872340426"/>
          <c:y val="1.1111111111111117E-2"/>
          <c:w val="0.8439716312056742"/>
          <c:h val="0.7711111111111113"/>
        </c:manualLayout>
      </c:layout>
      <c:bar3D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налог на доходы физических лиц</c:v>
                </c:pt>
              </c:strCache>
            </c:strRef>
          </c:tx>
          <c:spPr>
            <a:solidFill>
              <a:schemeClr val="accent1"/>
            </a:solidFill>
            <a:ln w="20274">
              <a:noFill/>
            </a:ln>
          </c:spPr>
          <c:invertIfNegative val="0"/>
          <c:dLbls>
            <c:dLbl>
              <c:idx val="0"/>
              <c:layout/>
              <c:numFmt formatCode="#,##0.0" sourceLinked="0"/>
              <c:spPr>
                <a:noFill/>
                <a:ln w="20274">
                  <a:noFill/>
                </a:ln>
              </c:spPr>
              <c:txPr>
                <a:bodyPr/>
                <a:lstStyle/>
                <a:p>
                  <a:pPr>
                    <a:defRPr sz="798" b="1" i="0" u="none" strike="noStrike" baseline="0">
                      <a:solidFill>
                        <a:schemeClr val="tx1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numFmt formatCode="#,##0.0" sourceLinked="0"/>
              <c:spPr>
                <a:noFill/>
                <a:ln w="20274">
                  <a:noFill/>
                </a:ln>
              </c:spPr>
              <c:txPr>
                <a:bodyPr/>
                <a:lstStyle/>
                <a:p>
                  <a:pPr>
                    <a:defRPr sz="798" b="1" i="0" u="none" strike="noStrike" baseline="0">
                      <a:solidFill>
                        <a:schemeClr val="tx1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numFmt formatCode="#,##0.0" sourceLinked="0"/>
              <c:spPr>
                <a:noFill/>
                <a:ln w="20274">
                  <a:noFill/>
                </a:ln>
              </c:spPr>
              <c:txPr>
                <a:bodyPr/>
                <a:lstStyle/>
                <a:p>
                  <a:pPr>
                    <a:defRPr sz="798" b="1" i="0" u="none" strike="noStrike" baseline="0">
                      <a:solidFill>
                        <a:schemeClr val="tx1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Sheet1!$B$1:$D$1</c:f>
              <c:strCache>
                <c:ptCount val="3"/>
                <c:pt idx="0">
                  <c:v>2025 год</c:v>
                </c:pt>
                <c:pt idx="1">
                  <c:v>2026 год</c:v>
                </c:pt>
                <c:pt idx="2">
                  <c:v>2027 год</c:v>
                </c:pt>
              </c:strCache>
            </c:strRef>
          </c:cat>
          <c:val>
            <c:numRef>
              <c:f>Sheet1!$B$2:$D$2</c:f>
              <c:numCache>
                <c:formatCode>General</c:formatCode>
                <c:ptCount val="3"/>
                <c:pt idx="0">
                  <c:v>710.6</c:v>
                </c:pt>
                <c:pt idx="1">
                  <c:v>773.5</c:v>
                </c:pt>
                <c:pt idx="2">
                  <c:v>842.7</c:v>
                </c:pt>
              </c:numCache>
            </c:numRef>
          </c:val>
        </c:ser>
        <c:ser>
          <c:idx val="2"/>
          <c:order val="1"/>
          <c:tx>
            <c:strRef>
              <c:f>Sheet1!$A$3</c:f>
              <c:strCache>
                <c:ptCount val="1"/>
                <c:pt idx="0">
                  <c:v>специальные налоговые режимы</c:v>
                </c:pt>
              </c:strCache>
            </c:strRef>
          </c:tx>
          <c:spPr>
            <a:solidFill>
              <a:schemeClr val="hlink"/>
            </a:solidFill>
            <a:ln w="20274">
              <a:noFill/>
            </a:ln>
          </c:spPr>
          <c:invertIfNegative val="0"/>
          <c:dLbls>
            <c:dLbl>
              <c:idx val="2"/>
              <c:layout>
                <c:manualLayout>
                  <c:x val="2.010657283614984E-2"/>
                  <c:y val="-4.787712589632817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spPr>
              <a:noFill/>
              <a:ln w="20274">
                <a:noFill/>
              </a:ln>
            </c:spPr>
            <c:txPr>
              <a:bodyPr/>
              <a:lstStyle/>
              <a:p>
                <a:pPr>
                  <a:defRPr sz="798" b="1" i="0" u="none" strike="noStrike" baseline="0">
                    <a:solidFill>
                      <a:schemeClr val="tx1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Sheet1!$B$1:$D$1</c:f>
              <c:strCache>
                <c:ptCount val="3"/>
                <c:pt idx="0">
                  <c:v>2025 год</c:v>
                </c:pt>
                <c:pt idx="1">
                  <c:v>2026 год</c:v>
                </c:pt>
                <c:pt idx="2">
                  <c:v>2027 год</c:v>
                </c:pt>
              </c:strCache>
            </c:strRef>
          </c:cat>
          <c:val>
            <c:numRef>
              <c:f>Sheet1!$B$3:$D$3</c:f>
              <c:numCache>
                <c:formatCode>General</c:formatCode>
                <c:ptCount val="3"/>
                <c:pt idx="0">
                  <c:v>77.099999999999994</c:v>
                </c:pt>
                <c:pt idx="1">
                  <c:v>80.400000000000006</c:v>
                </c:pt>
                <c:pt idx="2">
                  <c:v>83.7</c:v>
                </c:pt>
              </c:numCache>
            </c:numRef>
          </c:val>
        </c:ser>
        <c:ser>
          <c:idx val="3"/>
          <c:order val="2"/>
          <c:tx>
            <c:strRef>
              <c:f>Sheet1!$A$4</c:f>
              <c:strCache>
                <c:ptCount val="1"/>
                <c:pt idx="0">
                  <c:v>налоги на имущество</c:v>
                </c:pt>
              </c:strCache>
            </c:strRef>
          </c:tx>
          <c:spPr>
            <a:solidFill>
              <a:srgbClr val="FFCC00"/>
            </a:solidFill>
            <a:ln w="20274">
              <a:noFill/>
            </a:ln>
          </c:spPr>
          <c:invertIfNegative val="0"/>
          <c:dLbls>
            <c:dLbl>
              <c:idx val="0"/>
              <c:layout>
                <c:manualLayout>
                  <c:x val="2.4865118241043802E-2"/>
                  <c:y val="-4.607015378350690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1774954093163143E-2"/>
                  <c:y val="-1.46721045498800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530462503023506E-2"/>
                  <c:y val="-5.599832027944412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spPr>
              <a:noFill/>
              <a:ln w="20274">
                <a:noFill/>
              </a:ln>
            </c:spPr>
            <c:txPr>
              <a:bodyPr/>
              <a:lstStyle/>
              <a:p>
                <a:pPr>
                  <a:defRPr sz="798" b="1" i="0" u="none" strike="noStrike" baseline="0">
                    <a:solidFill>
                      <a:schemeClr val="tx1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Sheet1!$B$1:$D$1</c:f>
              <c:strCache>
                <c:ptCount val="3"/>
                <c:pt idx="0">
                  <c:v>2025 год</c:v>
                </c:pt>
                <c:pt idx="1">
                  <c:v>2026 год</c:v>
                </c:pt>
                <c:pt idx="2">
                  <c:v>2027 год</c:v>
                </c:pt>
              </c:strCache>
            </c:strRef>
          </c:cat>
          <c:val>
            <c:numRef>
              <c:f>Sheet1!$B$4:$D$4</c:f>
              <c:numCache>
                <c:formatCode>General</c:formatCode>
                <c:ptCount val="3"/>
                <c:pt idx="0">
                  <c:v>39.200000000000003</c:v>
                </c:pt>
                <c:pt idx="1">
                  <c:v>41.7</c:v>
                </c:pt>
                <c:pt idx="2">
                  <c:v>43.7</c:v>
                </c:pt>
              </c:numCache>
            </c:numRef>
          </c:val>
        </c:ser>
        <c:ser>
          <c:idx val="4"/>
          <c:order val="3"/>
          <c:tx>
            <c:strRef>
              <c:f>Sheet1!$A$5</c:f>
              <c:strCache>
                <c:ptCount val="1"/>
                <c:pt idx="0">
                  <c:v>государственная пошлина</c:v>
                </c:pt>
              </c:strCache>
            </c:strRef>
          </c:tx>
          <c:spPr>
            <a:solidFill>
              <a:schemeClr val="bg2"/>
            </a:solidFill>
            <a:ln w="20274">
              <a:noFill/>
            </a:ln>
          </c:spPr>
          <c:invertIfNegative val="0"/>
          <c:dLbls>
            <c:dLbl>
              <c:idx val="0"/>
              <c:layout>
                <c:manualLayout>
                  <c:x val="1.1414831468476841E-2"/>
                  <c:y val="-8.94545361998868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5311428649854538E-2"/>
                  <c:y val="-8.83347224961665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7086000332673542E-2"/>
                  <c:y val="-9.44873352887656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spPr>
              <a:noFill/>
              <a:ln w="20274">
                <a:noFill/>
              </a:ln>
            </c:spPr>
            <c:txPr>
              <a:bodyPr/>
              <a:lstStyle/>
              <a:p>
                <a:pPr>
                  <a:defRPr sz="798" b="1" i="0" u="none" strike="noStrike" baseline="0">
                    <a:solidFill>
                      <a:schemeClr val="tx1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Sheet1!$B$1:$D$1</c:f>
              <c:strCache>
                <c:ptCount val="3"/>
                <c:pt idx="0">
                  <c:v>2025 год</c:v>
                </c:pt>
                <c:pt idx="1">
                  <c:v>2026 год</c:v>
                </c:pt>
                <c:pt idx="2">
                  <c:v>2027 год</c:v>
                </c:pt>
              </c:strCache>
            </c:strRef>
          </c:cat>
          <c:val>
            <c:numRef>
              <c:f>Sheet1!$B$5:$D$5</c:f>
              <c:numCache>
                <c:formatCode>General</c:formatCode>
                <c:ptCount val="3"/>
                <c:pt idx="0">
                  <c:v>7.6</c:v>
                </c:pt>
                <c:pt idx="1">
                  <c:v>7</c:v>
                </c:pt>
                <c:pt idx="2">
                  <c:v>7</c:v>
                </c:pt>
              </c:numCache>
            </c:numRef>
          </c:val>
        </c:ser>
        <c:ser>
          <c:idx val="5"/>
          <c:order val="4"/>
          <c:tx>
            <c:strRef>
              <c:f>Sheet1!$A$6</c:f>
              <c:strCache>
                <c:ptCount val="1"/>
                <c:pt idx="0">
                  <c:v>акцизы</c:v>
                </c:pt>
              </c:strCache>
            </c:strRef>
          </c:tx>
          <c:spPr>
            <a:solidFill>
              <a:srgbClr val="FF0000"/>
            </a:solidFill>
            <a:ln w="20274">
              <a:noFill/>
            </a:ln>
          </c:spPr>
          <c:invertIfNegative val="0"/>
          <c:dLbls>
            <c:dLbl>
              <c:idx val="0"/>
              <c:layout>
                <c:manualLayout>
                  <c:x val="6.0110448553257097E-2"/>
                  <c:y val="-3.10699947190603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5.9897659484468534E-2"/>
                  <c:y val="-2.99501810153401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5.9683462770241433E-2"/>
                  <c:y val="-2.80228289293690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spPr>
              <a:noFill/>
              <a:ln w="20274">
                <a:noFill/>
              </a:ln>
            </c:spPr>
            <c:txPr>
              <a:bodyPr/>
              <a:lstStyle/>
              <a:p>
                <a:pPr>
                  <a:defRPr sz="798" b="1" i="0" u="none" strike="noStrike" baseline="0">
                    <a:solidFill>
                      <a:schemeClr val="tx1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Sheet1!$B$1:$D$1</c:f>
              <c:strCache>
                <c:ptCount val="3"/>
                <c:pt idx="0">
                  <c:v>2025 год</c:v>
                </c:pt>
                <c:pt idx="1">
                  <c:v>2026 год</c:v>
                </c:pt>
                <c:pt idx="2">
                  <c:v>2027 год</c:v>
                </c:pt>
              </c:strCache>
            </c:strRef>
          </c:cat>
          <c:val>
            <c:numRef>
              <c:f>Sheet1!$B$6:$D$6</c:f>
              <c:numCache>
                <c:formatCode>General</c:formatCode>
                <c:ptCount val="3"/>
                <c:pt idx="0">
                  <c:v>2.7</c:v>
                </c:pt>
                <c:pt idx="1">
                  <c:v>2.8</c:v>
                </c:pt>
                <c:pt idx="2">
                  <c:v>2.9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129489408"/>
        <c:axId val="58566336"/>
        <c:axId val="0"/>
      </c:bar3DChart>
      <c:catAx>
        <c:axId val="12948940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low"/>
        <c:spPr>
          <a:ln w="2534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858" b="1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5856633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58566336"/>
        <c:scaling>
          <c:orientation val="minMax"/>
        </c:scaling>
        <c:delete val="0"/>
        <c:axPos val="b"/>
        <c:numFmt formatCode="0%" sourceLinked="1"/>
        <c:majorTickMark val="out"/>
        <c:minorTickMark val="none"/>
        <c:tickLblPos val="nextTo"/>
        <c:spPr>
          <a:ln w="2534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858" b="0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2948940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1.9503546099290787E-2"/>
          <c:y val="0.80565811324116088"/>
          <c:w val="0.70529277030956705"/>
          <c:h val="0.1701610368456884"/>
        </c:manualLayout>
      </c:layout>
      <c:overlay val="0"/>
      <c:spPr>
        <a:noFill/>
        <a:ln w="20274">
          <a:noFill/>
        </a:ln>
      </c:spPr>
      <c:txPr>
        <a:bodyPr/>
        <a:lstStyle/>
        <a:p>
          <a:pPr>
            <a:defRPr sz="1200" b="1" i="0" u="none" strike="noStrike" baseline="0">
              <a:solidFill>
                <a:schemeClr val="tx1"/>
              </a:solidFill>
              <a:latin typeface="Times New Roman"/>
              <a:ea typeface="Times New Roman"/>
              <a:cs typeface="Times New Roman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97" b="1" i="0" u="none" strike="noStrike" baseline="0">
          <a:solidFill>
            <a:schemeClr val="tx1"/>
          </a:solidFill>
          <a:latin typeface="Calibri"/>
          <a:ea typeface="Calibri"/>
          <a:cs typeface="Calibri"/>
        </a:defRPr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25"/>
      <c:hPercent val="141"/>
      <c:rotY val="20"/>
      <c:depthPercent val="100"/>
      <c:rAngAx val="1"/>
    </c:view3D>
    <c:floor>
      <c:thickness val="0"/>
      <c:spPr>
        <a:solidFill>
          <a:srgbClr val="C0C0C0"/>
        </a:solidFill>
        <a:ln w="9525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10909090909090911"/>
          <c:y val="1.1086474501108654E-2"/>
          <c:w val="0.84000000000000019"/>
          <c:h val="0.77161862527716185"/>
        </c:manualLayout>
      </c:layout>
      <c:bar3D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доходы от использования имущества</c:v>
                </c:pt>
              </c:strCache>
            </c:strRef>
          </c:tx>
          <c:spPr>
            <a:solidFill>
              <a:srgbClr val="666699"/>
            </a:solidFill>
            <a:ln w="20441">
              <a:noFill/>
            </a:ln>
          </c:spPr>
          <c:invertIfNegative val="0"/>
          <c:dLbls>
            <c:dLbl>
              <c:idx val="0"/>
              <c:layout/>
              <c:numFmt formatCode="#,##0.0" sourceLinked="0"/>
              <c:spPr>
                <a:noFill/>
                <a:ln w="20441">
                  <a:noFill/>
                </a:ln>
              </c:spPr>
              <c:txPr>
                <a:bodyPr/>
                <a:lstStyle/>
                <a:p>
                  <a:pPr>
                    <a:defRPr sz="805" b="1" i="0" u="none" strike="noStrike" baseline="0">
                      <a:solidFill>
                        <a:schemeClr val="tx1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numFmt formatCode="#,##0.0" sourceLinked="0"/>
              <c:spPr>
                <a:noFill/>
                <a:ln w="20441">
                  <a:noFill/>
                </a:ln>
              </c:spPr>
              <c:txPr>
                <a:bodyPr/>
                <a:lstStyle/>
                <a:p>
                  <a:pPr>
                    <a:defRPr sz="805" b="1" i="0" u="none" strike="noStrike" baseline="0">
                      <a:solidFill>
                        <a:schemeClr val="tx1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numFmt formatCode="#,##0.0" sourceLinked="0"/>
              <c:spPr>
                <a:noFill/>
                <a:ln w="20441">
                  <a:noFill/>
                </a:ln>
              </c:spPr>
              <c:txPr>
                <a:bodyPr/>
                <a:lstStyle/>
                <a:p>
                  <a:pPr>
                    <a:defRPr sz="805" b="1" i="0" u="none" strike="noStrike" baseline="0">
                      <a:solidFill>
                        <a:schemeClr val="tx1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Sheet1!$B$1:$D$1</c:f>
              <c:strCache>
                <c:ptCount val="3"/>
                <c:pt idx="0">
                  <c:v>2025 год</c:v>
                </c:pt>
                <c:pt idx="1">
                  <c:v>2026 год</c:v>
                </c:pt>
                <c:pt idx="2">
                  <c:v>2027 год</c:v>
                </c:pt>
              </c:strCache>
            </c:strRef>
          </c:cat>
          <c:val>
            <c:numRef>
              <c:f>Sheet1!$B$2:$D$2</c:f>
              <c:numCache>
                <c:formatCode>General</c:formatCode>
                <c:ptCount val="3"/>
                <c:pt idx="0">
                  <c:v>46.8</c:v>
                </c:pt>
                <c:pt idx="1">
                  <c:v>46.8</c:v>
                </c:pt>
                <c:pt idx="2">
                  <c:v>46.8</c:v>
                </c:pt>
              </c:numCache>
            </c:numRef>
          </c:val>
        </c:ser>
        <c:ser>
          <c:idx val="2"/>
          <c:order val="1"/>
          <c:tx>
            <c:strRef>
              <c:f>Sheet1!$A$3</c:f>
              <c:strCache>
                <c:ptCount val="1"/>
                <c:pt idx="0">
                  <c:v>доходы от оказания платных услуг и компенсации затрат государства</c:v>
                </c:pt>
              </c:strCache>
            </c:strRef>
          </c:tx>
          <c:spPr>
            <a:solidFill>
              <a:srgbClr val="CCCCFF"/>
            </a:solidFill>
            <a:ln w="20441">
              <a:noFill/>
            </a:ln>
          </c:spPr>
          <c:invertIfNegative val="0"/>
          <c:dLbls>
            <c:dLbl>
              <c:idx val="2"/>
              <c:layout>
                <c:manualLayout>
                  <c:x val="9.3229022097678239E-3"/>
                  <c:y val="-8.7203524681538417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spPr>
              <a:noFill/>
              <a:ln w="20441">
                <a:noFill/>
              </a:ln>
            </c:spPr>
            <c:txPr>
              <a:bodyPr/>
              <a:lstStyle/>
              <a:p>
                <a:pPr>
                  <a:defRPr sz="805" b="1" i="0" u="none" strike="noStrike" baseline="0">
                    <a:solidFill>
                      <a:schemeClr val="tx1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Sheet1!$B$1:$D$1</c:f>
              <c:strCache>
                <c:ptCount val="3"/>
                <c:pt idx="0">
                  <c:v>2025 год</c:v>
                </c:pt>
                <c:pt idx="1">
                  <c:v>2026 год</c:v>
                </c:pt>
                <c:pt idx="2">
                  <c:v>2027 год</c:v>
                </c:pt>
              </c:strCache>
            </c:strRef>
          </c:cat>
          <c:val>
            <c:numRef>
              <c:f>Sheet1!$B$3:$D$3</c:f>
              <c:numCache>
                <c:formatCode>General</c:formatCode>
                <c:ptCount val="3"/>
                <c:pt idx="0">
                  <c:v>2.2999999999999998</c:v>
                </c:pt>
                <c:pt idx="1">
                  <c:v>2.2999999999999998</c:v>
                </c:pt>
                <c:pt idx="2">
                  <c:v>2.2999999999999998</c:v>
                </c:pt>
              </c:numCache>
            </c:numRef>
          </c:val>
        </c:ser>
        <c:ser>
          <c:idx val="3"/>
          <c:order val="2"/>
          <c:tx>
            <c:strRef>
              <c:f>Sheet1!$A$4</c:f>
              <c:strCache>
                <c:ptCount val="1"/>
                <c:pt idx="0">
                  <c:v>штрафы</c:v>
                </c:pt>
              </c:strCache>
            </c:strRef>
          </c:tx>
          <c:spPr>
            <a:solidFill>
              <a:srgbClr val="C0C0C0"/>
            </a:solidFill>
            <a:ln w="20441">
              <a:noFill/>
            </a:ln>
          </c:spPr>
          <c:invertIfNegative val="0"/>
          <c:dLbls>
            <c:dLbl>
              <c:idx val="0"/>
              <c:layout>
                <c:manualLayout>
                  <c:x val="-2.6423083908745249E-3"/>
                  <c:y val="1.300152211135239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2.3604398867084337E-4"/>
                  <c:y val="2.330694430899535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7.6266791283891898E-3"/>
                  <c:y val="-1.2302807573275813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3,4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spPr>
              <a:noFill/>
              <a:ln w="20441">
                <a:noFill/>
              </a:ln>
            </c:spPr>
            <c:txPr>
              <a:bodyPr/>
              <a:lstStyle/>
              <a:p>
                <a:pPr>
                  <a:defRPr sz="805" b="1" i="0" u="none" strike="noStrike" baseline="0">
                    <a:solidFill>
                      <a:schemeClr val="tx1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Sheet1!$B$1:$D$1</c:f>
              <c:strCache>
                <c:ptCount val="3"/>
                <c:pt idx="0">
                  <c:v>2025 год</c:v>
                </c:pt>
                <c:pt idx="1">
                  <c:v>2026 год</c:v>
                </c:pt>
                <c:pt idx="2">
                  <c:v>2027 год</c:v>
                </c:pt>
              </c:strCache>
            </c:strRef>
          </c:cat>
          <c:val>
            <c:numRef>
              <c:f>Sheet1!$B$4:$D$4</c:f>
              <c:numCache>
                <c:formatCode>General</c:formatCode>
                <c:ptCount val="3"/>
                <c:pt idx="0">
                  <c:v>3.4</c:v>
                </c:pt>
                <c:pt idx="1">
                  <c:v>3.4</c:v>
                </c:pt>
                <c:pt idx="2">
                  <c:v>3.3</c:v>
                </c:pt>
              </c:numCache>
            </c:numRef>
          </c:val>
        </c:ser>
        <c:ser>
          <c:idx val="5"/>
          <c:order val="3"/>
          <c:tx>
            <c:strRef>
              <c:f>Sheet1!$A$5</c:f>
              <c:strCache>
                <c:ptCount val="1"/>
                <c:pt idx="0">
                  <c:v>платежи при пользовании продными ресурсами</c:v>
                </c:pt>
              </c:strCache>
            </c:strRef>
          </c:tx>
          <c:spPr>
            <a:solidFill>
              <a:srgbClr val="800080"/>
            </a:solidFill>
            <a:ln w="20441">
              <a:noFill/>
            </a:ln>
          </c:spPr>
          <c:invertIfNegative val="0"/>
          <c:dLbls>
            <c:dLbl>
              <c:idx val="0"/>
              <c:layout>
                <c:manualLayout>
                  <c:x val="5.3737836514835588E-2"/>
                  <c:y val="-1.5363078491813568E-2"/>
                </c:manualLayout>
              </c:layout>
              <c:tx>
                <c:rich>
                  <a:bodyPr/>
                  <a:lstStyle/>
                  <a:p>
                    <a:pPr>
                      <a:defRPr sz="805" b="1" i="0" u="none" strike="noStrike" baseline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defRPr>
                    </a:pPr>
                    <a:r>
                      <a:rPr lang="ru-RU" dirty="0" smtClean="0"/>
                      <a:t>0,1</a:t>
                    </a:r>
                    <a:endParaRPr lang="ru-RU" dirty="0"/>
                  </a:p>
                </c:rich>
              </c:tx>
              <c:spPr>
                <a:noFill/>
                <a:ln w="20441">
                  <a:noFill/>
                </a:ln>
              </c:spPr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5.3965765745554221E-2"/>
                  <c:y val="-1.7087397337724779E-2"/>
                </c:manualLayout>
              </c:layout>
              <c:tx>
                <c:rich>
                  <a:bodyPr/>
                  <a:lstStyle/>
                  <a:p>
                    <a:pPr>
                      <a:defRPr sz="805" b="1" i="0" u="none" strike="noStrike" baseline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defRPr>
                    </a:pPr>
                    <a:r>
                      <a:rPr lang="ru-RU" dirty="0" smtClean="0"/>
                      <a:t>0,1</a:t>
                    </a:r>
                    <a:endParaRPr lang="ru-RU" dirty="0"/>
                  </a:p>
                </c:rich>
              </c:tx>
              <c:spPr>
                <a:noFill/>
                <a:ln w="20441">
                  <a:noFill/>
                </a:ln>
              </c:spPr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6.0035366024510872E-2"/>
                  <c:y val="-2.1790511555331155E-2"/>
                </c:manualLayout>
              </c:layout>
              <c:tx>
                <c:rich>
                  <a:bodyPr/>
                  <a:lstStyle/>
                  <a:p>
                    <a:pPr>
                      <a:defRPr sz="805" b="1" i="0" u="none" strike="noStrike" baseline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defRPr>
                    </a:pPr>
                    <a:r>
                      <a:rPr lang="ru-RU" dirty="0" smtClean="0"/>
                      <a:t>0,1</a:t>
                    </a:r>
                  </a:p>
                </c:rich>
              </c:tx>
              <c:spPr>
                <a:noFill/>
                <a:ln w="20441">
                  <a:noFill/>
                </a:ln>
              </c:spPr>
              <c:showLegendKey val="0"/>
              <c:showVal val="0"/>
              <c:showCatName val="0"/>
              <c:showSerName val="0"/>
              <c:showPercent val="0"/>
              <c:showBubbleSize val="0"/>
            </c:dLbl>
            <c:numFmt formatCode="#,##0.0" sourceLinked="0"/>
            <c:spPr>
              <a:noFill/>
              <a:ln w="20441">
                <a:noFill/>
              </a:ln>
            </c:spPr>
            <c:txPr>
              <a:bodyPr/>
              <a:lstStyle/>
              <a:p>
                <a:pPr>
                  <a:defRPr sz="805" b="1" i="0" u="none" strike="noStrike" baseline="0">
                    <a:solidFill>
                      <a:schemeClr val="tx1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Sheet1!$B$1:$D$1</c:f>
              <c:strCache>
                <c:ptCount val="3"/>
                <c:pt idx="0">
                  <c:v>2025 год</c:v>
                </c:pt>
                <c:pt idx="1">
                  <c:v>2026 год</c:v>
                </c:pt>
                <c:pt idx="2">
                  <c:v>2027 год</c:v>
                </c:pt>
              </c:strCache>
            </c:strRef>
          </c:cat>
          <c:val>
            <c:numRef>
              <c:f>Sheet1!$B$5:$D$5</c:f>
              <c:numCache>
                <c:formatCode>General</c:formatCode>
                <c:ptCount val="3"/>
                <c:pt idx="0">
                  <c:v>0.1</c:v>
                </c:pt>
                <c:pt idx="1">
                  <c:v>0.1</c:v>
                </c:pt>
                <c:pt idx="2">
                  <c:v>0.1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112600576"/>
        <c:axId val="58568064"/>
        <c:axId val="0"/>
      </c:bar3DChart>
      <c:catAx>
        <c:axId val="11260057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low"/>
        <c:spPr>
          <a:ln w="255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845" b="1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5856806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58568064"/>
        <c:scaling>
          <c:orientation val="minMax"/>
        </c:scaling>
        <c:delete val="0"/>
        <c:axPos val="b"/>
        <c:numFmt formatCode="0%" sourceLinked="1"/>
        <c:majorTickMark val="out"/>
        <c:minorTickMark val="none"/>
        <c:tickLblPos val="nextTo"/>
        <c:spPr>
          <a:ln w="255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845" b="0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12600576"/>
        <c:crosses val="autoZero"/>
        <c:crossBetween val="between"/>
      </c:valAx>
      <c:spPr>
        <a:noFill/>
        <a:ln w="20441">
          <a:noFill/>
        </a:ln>
      </c:spPr>
    </c:plotArea>
    <c:legend>
      <c:legendPos val="b"/>
      <c:layout>
        <c:manualLayout>
          <c:xMode val="edge"/>
          <c:yMode val="edge"/>
          <c:x val="9.7938684411573815E-2"/>
          <c:y val="0.77752484695559232"/>
          <c:w val="0.90206131558842628"/>
          <c:h val="0.2224751530444079"/>
        </c:manualLayout>
      </c:layout>
      <c:overlay val="0"/>
      <c:spPr>
        <a:noFill/>
        <a:ln w="20441">
          <a:noFill/>
        </a:ln>
      </c:spPr>
      <c:txPr>
        <a:bodyPr/>
        <a:lstStyle/>
        <a:p>
          <a:pPr>
            <a:defRPr sz="900" b="1" i="0" u="none" strike="noStrike" baseline="0">
              <a:solidFill>
                <a:schemeClr val="tx1"/>
              </a:solidFill>
              <a:latin typeface="Times New Roman"/>
              <a:ea typeface="Times New Roman"/>
              <a:cs typeface="Times New Roman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68" b="1" i="0" u="none" strike="noStrike" baseline="0">
          <a:solidFill>
            <a:schemeClr val="tx1"/>
          </a:solidFill>
          <a:latin typeface="Calibri"/>
          <a:ea typeface="Calibri"/>
          <a:cs typeface="Calibri"/>
        </a:defRPr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144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7245022966185847"/>
          <c:y val="0.23865923681589937"/>
          <c:w val="0.65404904176631684"/>
          <c:h val="0.48718042556633995"/>
        </c:manualLayout>
      </c:layout>
      <c:pie3DChart>
        <c:varyColors val="1"/>
        <c:ser>
          <c:idx val="0"/>
          <c:order val="0"/>
          <c:tx>
            <c:strRef>
              <c:f>Лист1!$F$97</c:f>
              <c:strCache>
                <c:ptCount val="1"/>
                <c:pt idx="0">
                  <c:v>Восток</c:v>
                </c:pt>
              </c:strCache>
            </c:strRef>
          </c:tx>
          <c:spPr>
            <a:ln w="25400">
              <a:noFill/>
            </a:ln>
          </c:spPr>
          <c:explosion val="5"/>
          <c:dPt>
            <c:idx val="0"/>
            <c:bubble3D val="0"/>
            <c:spPr>
              <a:solidFill>
                <a:srgbClr val="339966"/>
              </a:solidFill>
              <a:ln w="25400">
                <a:noFill/>
              </a:ln>
            </c:spPr>
          </c:dPt>
          <c:dPt>
            <c:idx val="1"/>
            <c:bubble3D val="0"/>
            <c:spPr>
              <a:solidFill>
                <a:srgbClr val="993366"/>
              </a:solidFill>
              <a:ln w="25400">
                <a:noFill/>
              </a:ln>
            </c:spPr>
          </c:dPt>
          <c:dPt>
            <c:idx val="2"/>
            <c:bubble3D val="0"/>
            <c:spPr>
              <a:solidFill>
                <a:srgbClr val="FFFFCC"/>
              </a:solidFill>
              <a:ln w="25400">
                <a:noFill/>
              </a:ln>
            </c:spPr>
          </c:dPt>
          <c:dPt>
            <c:idx val="3"/>
            <c:bubble3D val="0"/>
            <c:spPr>
              <a:solidFill>
                <a:srgbClr val="008080"/>
              </a:solidFill>
              <a:ln w="25400">
                <a:noFill/>
              </a:ln>
            </c:spPr>
          </c:dPt>
          <c:dPt>
            <c:idx val="4"/>
            <c:bubble3D val="0"/>
            <c:spPr>
              <a:solidFill>
                <a:srgbClr val="FFCC00"/>
              </a:solidFill>
              <a:ln w="25400">
                <a:noFill/>
              </a:ln>
            </c:spPr>
          </c:dPt>
          <c:dPt>
            <c:idx val="5"/>
            <c:bubble3D val="0"/>
            <c:spPr>
              <a:solidFill>
                <a:srgbClr val="FF6600"/>
              </a:solidFill>
              <a:ln w="25400">
                <a:noFill/>
              </a:ln>
            </c:spPr>
          </c:dPt>
          <c:dPt>
            <c:idx val="6"/>
            <c:bubble3D val="0"/>
            <c:spPr>
              <a:solidFill>
                <a:srgbClr val="0066CC"/>
              </a:solidFill>
              <a:ln w="25400">
                <a:noFill/>
              </a:ln>
            </c:spPr>
          </c:dPt>
          <c:dPt>
            <c:idx val="7"/>
            <c:bubble3D val="0"/>
            <c:spPr>
              <a:solidFill>
                <a:srgbClr val="808000"/>
              </a:solidFill>
              <a:ln w="25400">
                <a:noFill/>
              </a:ln>
            </c:spPr>
          </c:dPt>
          <c:dPt>
            <c:idx val="8"/>
            <c:bubble3D val="0"/>
            <c:spPr>
              <a:solidFill>
                <a:srgbClr val="666699"/>
              </a:solidFill>
              <a:ln w="25400">
                <a:noFill/>
              </a:ln>
            </c:spPr>
          </c:dPt>
          <c:dLbls>
            <c:dLbl>
              <c:idx val="0"/>
              <c:layout>
                <c:manualLayout>
                  <c:x val="-2.4937737418018208E-2"/>
                  <c:y val="1.8077294101462176E-2"/>
                </c:manualLayout>
              </c:layout>
              <c:tx>
                <c:rich>
                  <a:bodyPr/>
                  <a:lstStyle/>
                  <a:p>
                    <a:pPr>
                      <a:defRPr sz="1050" b="1" i="0" u="none" strike="noStrike" baseline="0">
                        <a:solidFill>
                          <a:srgbClr val="333333"/>
                        </a:solidFill>
                        <a:latin typeface="Times New Roman"/>
                        <a:ea typeface="Times New Roman"/>
                        <a:cs typeface="Times New Roman"/>
                      </a:defRPr>
                    </a:pPr>
                    <a:r>
                      <a:rPr lang="ru-RU" dirty="0" smtClean="0"/>
                      <a:t>14,1%</a:t>
                    </a:r>
                    <a:endParaRPr lang="ru-RU" dirty="0"/>
                  </a:p>
                </c:rich>
              </c:tx>
              <c:spPr>
                <a:noFill/>
                <a:ln w="25400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5578471696737836E-2"/>
                  <c:y val="3.799731153834042E-2"/>
                </c:manualLayout>
              </c:layout>
              <c:tx>
                <c:rich>
                  <a:bodyPr/>
                  <a:lstStyle/>
                  <a:p>
                    <a:pPr>
                      <a:defRPr sz="1050" b="1" i="0" u="none" strike="noStrike" baseline="0">
                        <a:solidFill>
                          <a:srgbClr val="333333"/>
                        </a:solidFill>
                        <a:latin typeface="Times New Roman"/>
                        <a:ea typeface="Times New Roman"/>
                        <a:cs typeface="Times New Roman"/>
                      </a:defRPr>
                    </a:pPr>
                    <a:r>
                      <a:rPr lang="ru-RU" dirty="0" smtClean="0"/>
                      <a:t>1,3%</a:t>
                    </a:r>
                    <a:endParaRPr lang="ru-RU" dirty="0"/>
                  </a:p>
                </c:rich>
              </c:tx>
              <c:spPr>
                <a:noFill/>
                <a:ln w="25400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1417944728492304E-2"/>
                  <c:y val="2.6174378728334339E-2"/>
                </c:manualLayout>
              </c:layout>
              <c:tx>
                <c:rich>
                  <a:bodyPr/>
                  <a:lstStyle/>
                  <a:p>
                    <a:pPr>
                      <a:defRPr sz="1050" b="1" i="0" u="none" strike="noStrike" baseline="0">
                        <a:solidFill>
                          <a:srgbClr val="333333"/>
                        </a:solidFill>
                        <a:latin typeface="Times New Roman"/>
                        <a:ea typeface="Times New Roman"/>
                        <a:cs typeface="Times New Roman"/>
                      </a:defRPr>
                    </a:pPr>
                    <a:r>
                      <a:rPr lang="ru-RU" dirty="0" smtClean="0"/>
                      <a:t>6,5%</a:t>
                    </a:r>
                    <a:endParaRPr lang="ru-RU" dirty="0"/>
                  </a:p>
                </c:rich>
              </c:tx>
              <c:spPr>
                <a:noFill/>
                <a:ln w="25400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9826848585761041E-3"/>
                  <c:y val="3.0004649281723278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1.7807898788857639E-3"/>
                  <c:y val="-2.1407000276802163E-2"/>
                </c:manualLayout>
              </c:layout>
              <c:tx>
                <c:rich>
                  <a:bodyPr/>
                  <a:lstStyle/>
                  <a:p>
                    <a:pPr>
                      <a:defRPr sz="1050" b="1" i="0" u="none" strike="noStrike" baseline="0">
                        <a:solidFill>
                          <a:srgbClr val="333333"/>
                        </a:solidFill>
                        <a:latin typeface="Times New Roman"/>
                        <a:ea typeface="Times New Roman"/>
                        <a:cs typeface="Times New Roman"/>
                      </a:defRPr>
                    </a:pPr>
                    <a:r>
                      <a:rPr lang="ru-RU" dirty="0" smtClean="0"/>
                      <a:t>43,9%</a:t>
                    </a:r>
                    <a:endParaRPr lang="ru-RU" dirty="0"/>
                  </a:p>
                </c:rich>
              </c:tx>
              <c:spPr>
                <a:noFill/>
                <a:ln w="25400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4.83429637322979E-3"/>
                  <c:y val="-2.3664098097358113E-2"/>
                </c:manualLayout>
              </c:layout>
              <c:tx>
                <c:rich>
                  <a:bodyPr/>
                  <a:lstStyle/>
                  <a:p>
                    <a:pPr>
                      <a:defRPr sz="1050" b="1" i="0" u="none" strike="noStrike" baseline="0">
                        <a:solidFill>
                          <a:srgbClr val="333333"/>
                        </a:solidFill>
                        <a:latin typeface="Times New Roman"/>
                        <a:ea typeface="Times New Roman"/>
                        <a:cs typeface="Times New Roman"/>
                      </a:defRPr>
                    </a:pPr>
                    <a:r>
                      <a:rPr lang="ru-RU" dirty="0" smtClean="0"/>
                      <a:t>1,2%</a:t>
                    </a:r>
                    <a:endParaRPr lang="ru-RU" dirty="0"/>
                  </a:p>
                </c:rich>
              </c:tx>
              <c:spPr>
                <a:noFill/>
                <a:ln w="25400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1.8572542140888537E-3"/>
                  <c:y val="-3.011901663962183E-2"/>
                </c:manualLayout>
              </c:layout>
              <c:tx>
                <c:rich>
                  <a:bodyPr/>
                  <a:lstStyle/>
                  <a:p>
                    <a:pPr>
                      <a:defRPr sz="1050" b="1" i="0" u="none" strike="noStrike" baseline="0">
                        <a:solidFill>
                          <a:srgbClr val="333333"/>
                        </a:solidFill>
                        <a:latin typeface="Times New Roman"/>
                        <a:ea typeface="Times New Roman"/>
                        <a:cs typeface="Times New Roman"/>
                      </a:defRPr>
                    </a:pPr>
                    <a:r>
                      <a:rPr lang="ru-RU" dirty="0" smtClean="0"/>
                      <a:t>9,8%</a:t>
                    </a:r>
                    <a:endParaRPr lang="ru-RU" dirty="0"/>
                  </a:p>
                </c:rich>
              </c:tx>
              <c:spPr>
                <a:noFill/>
                <a:ln w="25400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9.1765925789707319E-4"/>
                  <c:y val="-7.4537673237295973E-2"/>
                </c:manualLayout>
              </c:layout>
              <c:tx>
                <c:rich>
                  <a:bodyPr/>
                  <a:lstStyle/>
                  <a:p>
                    <a:pPr>
                      <a:defRPr sz="1050" b="1" i="0" u="none" strike="noStrike" baseline="0">
                        <a:solidFill>
                          <a:srgbClr val="333333"/>
                        </a:solidFill>
                        <a:latin typeface="Times New Roman"/>
                        <a:ea typeface="Times New Roman"/>
                        <a:cs typeface="Times New Roman"/>
                      </a:defRPr>
                    </a:pPr>
                    <a:r>
                      <a:rPr lang="ru-RU" dirty="0" smtClean="0"/>
                      <a:t>10,6</a:t>
                    </a:r>
                    <a:r>
                      <a:rPr lang="ru-RU" dirty="0"/>
                      <a:t>%</a:t>
                    </a:r>
                  </a:p>
                </c:rich>
              </c:tx>
              <c:spPr>
                <a:noFill/>
                <a:ln w="25400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1.0786977017803689E-2"/>
                  <c:y val="1.332480894767021E-2"/>
                </c:manualLayout>
              </c:layout>
              <c:tx>
                <c:rich>
                  <a:bodyPr/>
                  <a:lstStyle/>
                  <a:p>
                    <a:pPr>
                      <a:defRPr sz="1050" b="1" i="0" u="none" strike="noStrike" baseline="0">
                        <a:solidFill>
                          <a:srgbClr val="333333"/>
                        </a:solidFill>
                        <a:latin typeface="Times New Roman"/>
                        <a:ea typeface="Times New Roman"/>
                        <a:cs typeface="Times New Roman"/>
                      </a:defRPr>
                    </a:pPr>
                    <a:r>
                      <a:rPr lang="ru-RU" dirty="0" smtClean="0"/>
                      <a:t>7,9%</a:t>
                    </a:r>
                    <a:endParaRPr lang="ru-RU" dirty="0"/>
                  </a:p>
                </c:rich>
              </c:tx>
              <c:spPr>
                <a:noFill/>
                <a:ln w="25400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6.1400211408905178E-3"/>
                  <c:y val="3.5992483188122204E-2"/>
                </c:manualLayout>
              </c:layout>
              <c:tx>
                <c:rich>
                  <a:bodyPr/>
                  <a:lstStyle/>
                  <a:p>
                    <a:pPr>
                      <a:defRPr sz="1050" b="1" i="0" u="none" strike="noStrike" baseline="0">
                        <a:solidFill>
                          <a:srgbClr val="333333"/>
                        </a:solidFill>
                        <a:latin typeface="Times New Roman"/>
                        <a:ea typeface="Times New Roman"/>
                        <a:cs typeface="Times New Roman"/>
                      </a:defRPr>
                    </a:pPr>
                    <a:r>
                      <a:rPr lang="ru-RU"/>
                      <a:t>1,1%</a:t>
                    </a:r>
                  </a:p>
                </c:rich>
              </c:tx>
              <c:spPr>
                <a:noFill/>
                <a:ln w="25400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-2.9676069671101812E-2"/>
                  <c:y val="4.2891591213820149E-2"/>
                </c:manualLayout>
              </c:layout>
              <c:tx>
                <c:rich>
                  <a:bodyPr/>
                  <a:lstStyle/>
                  <a:p>
                    <a:pPr>
                      <a:defRPr sz="1050" b="1" i="0" u="none" strike="noStrike" baseline="0">
                        <a:solidFill>
                          <a:srgbClr val="333333"/>
                        </a:solidFill>
                        <a:latin typeface="Times New Roman"/>
                        <a:ea typeface="Times New Roman"/>
                        <a:cs typeface="Times New Roman"/>
                      </a:defRPr>
                    </a:pPr>
                    <a:r>
                      <a:rPr lang="ru-RU"/>
                      <a:t>0,0%</a:t>
                    </a:r>
                  </a:p>
                </c:rich>
              </c:tx>
              <c:spPr>
                <a:noFill/>
                <a:ln w="25400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numFmt formatCode="0.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50" b="1" i="0" u="none" strike="noStrike" baseline="0">
                    <a:solidFill>
                      <a:srgbClr val="333333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</c:dLbls>
          <c:cat>
            <c:strRef>
              <c:f>Лист1!$G$96:$O$96</c:f>
              <c:strCache>
                <c:ptCount val="9"/>
                <c:pt idx="0">
                  <c:v>общегосударственные вопросы</c:v>
                </c:pt>
                <c:pt idx="1">
                  <c:v>национальная безопасность</c:v>
                </c:pt>
                <c:pt idx="2">
                  <c:v>национальная экономика</c:v>
                </c:pt>
                <c:pt idx="3">
                  <c:v>ЖКХ</c:v>
                </c:pt>
                <c:pt idx="4">
                  <c:v>образование</c:v>
                </c:pt>
                <c:pt idx="5">
                  <c:v>средства массовой информации</c:v>
                </c:pt>
                <c:pt idx="6">
                  <c:v>культура</c:v>
                </c:pt>
                <c:pt idx="7">
                  <c:v>социальная политика</c:v>
                </c:pt>
                <c:pt idx="8">
                  <c:v>физическая культура</c:v>
                </c:pt>
              </c:strCache>
            </c:strRef>
          </c:cat>
          <c:val>
            <c:numRef>
              <c:f>Лист1!$G$97:$O$97</c:f>
              <c:numCache>
                <c:formatCode>General</c:formatCode>
                <c:ptCount val="9"/>
                <c:pt idx="0">
                  <c:v>372</c:v>
                </c:pt>
                <c:pt idx="1">
                  <c:v>34.300000000000011</c:v>
                </c:pt>
                <c:pt idx="2">
                  <c:v>169.5</c:v>
                </c:pt>
                <c:pt idx="3">
                  <c:v>124.3</c:v>
                </c:pt>
                <c:pt idx="4">
                  <c:v>1156.3</c:v>
                </c:pt>
                <c:pt idx="5">
                  <c:v>31.6</c:v>
                </c:pt>
                <c:pt idx="6">
                  <c:v>259.2</c:v>
                </c:pt>
                <c:pt idx="7">
                  <c:v>278.10000000000002</c:v>
                </c:pt>
                <c:pt idx="8">
                  <c:v>208.6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5.0473220018429119E-2"/>
          <c:y val="0.81854043392504938"/>
          <c:w val="0.91666158925630703"/>
          <c:h val="0.14990138067061146"/>
        </c:manualLayout>
      </c:layout>
      <c:overlay val="0"/>
      <c:spPr>
        <a:solidFill>
          <a:srgbClr val="FFFFFF"/>
        </a:solidFill>
        <a:ln w="25400">
          <a:noFill/>
        </a:ln>
      </c:spPr>
      <c:txPr>
        <a:bodyPr/>
        <a:lstStyle/>
        <a:p>
          <a:pPr>
            <a:defRPr sz="965" b="0" i="0" u="none" strike="noStrike" baseline="0">
              <a:solidFill>
                <a:srgbClr val="000000"/>
              </a:solidFill>
              <a:latin typeface="Arial Cyr"/>
              <a:ea typeface="Arial Cyr"/>
              <a:cs typeface="Arial Cyr"/>
            </a:defRPr>
          </a:pPr>
          <a:endParaRPr lang="ru-RU"/>
        </a:p>
      </c:txPr>
    </c:legend>
    <c:plotVisOnly val="1"/>
    <c:dispBlanksAs val="zero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25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144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738255033557048"/>
          <c:y val="0.22108880256298261"/>
          <c:w val="0.74328859060402697"/>
          <c:h val="0.29761954191170731"/>
        </c:manualLayout>
      </c:layout>
      <c:pie3DChart>
        <c:varyColors val="1"/>
        <c:ser>
          <c:idx val="0"/>
          <c:order val="0"/>
          <c:tx>
            <c:strRef>
              <c:f>Лист1!$F$114</c:f>
              <c:strCache>
                <c:ptCount val="1"/>
                <c:pt idx="0">
                  <c:v>Восток</c:v>
                </c:pt>
              </c:strCache>
            </c:strRef>
          </c:tx>
          <c:spPr>
            <a:solidFill>
              <a:srgbClr val="9999FF"/>
            </a:solidFill>
            <a:ln w="25400">
              <a:noFill/>
            </a:ln>
          </c:spPr>
          <c:explosion val="5"/>
          <c:dPt>
            <c:idx val="0"/>
            <c:bubble3D val="0"/>
            <c:spPr>
              <a:solidFill>
                <a:srgbClr val="339966"/>
              </a:solidFill>
              <a:ln w="25400">
                <a:noFill/>
              </a:ln>
            </c:spPr>
          </c:dPt>
          <c:dPt>
            <c:idx val="1"/>
            <c:bubble3D val="0"/>
            <c:spPr>
              <a:solidFill>
                <a:srgbClr val="993366"/>
              </a:solidFill>
              <a:ln w="25400">
                <a:noFill/>
              </a:ln>
            </c:spPr>
          </c:dPt>
          <c:dPt>
            <c:idx val="2"/>
            <c:bubble3D val="0"/>
            <c:spPr>
              <a:solidFill>
                <a:srgbClr val="FFFFCC"/>
              </a:solidFill>
              <a:ln w="25400">
                <a:noFill/>
              </a:ln>
            </c:spPr>
          </c:dPt>
          <c:dPt>
            <c:idx val="3"/>
            <c:bubble3D val="0"/>
            <c:spPr>
              <a:solidFill>
                <a:srgbClr val="008080"/>
              </a:solidFill>
              <a:ln w="25400">
                <a:noFill/>
              </a:ln>
            </c:spPr>
          </c:dPt>
          <c:dPt>
            <c:idx val="4"/>
            <c:bubble3D val="0"/>
            <c:spPr>
              <a:solidFill>
                <a:srgbClr val="FFCC00"/>
              </a:solidFill>
              <a:ln w="25400">
                <a:noFill/>
              </a:ln>
            </c:spPr>
          </c:dPt>
          <c:dPt>
            <c:idx val="5"/>
            <c:bubble3D val="0"/>
            <c:spPr>
              <a:solidFill>
                <a:srgbClr val="FF6600"/>
              </a:solidFill>
              <a:ln w="25400">
                <a:noFill/>
              </a:ln>
            </c:spPr>
          </c:dPt>
          <c:dPt>
            <c:idx val="6"/>
            <c:bubble3D val="0"/>
            <c:spPr>
              <a:solidFill>
                <a:srgbClr val="0066CC"/>
              </a:solidFill>
              <a:ln w="25400">
                <a:noFill/>
              </a:ln>
            </c:spPr>
          </c:dPt>
          <c:dPt>
            <c:idx val="7"/>
            <c:bubble3D val="0"/>
            <c:spPr>
              <a:solidFill>
                <a:srgbClr val="808000"/>
              </a:solidFill>
              <a:ln w="25400">
                <a:noFill/>
              </a:ln>
            </c:spPr>
          </c:dPt>
          <c:dPt>
            <c:idx val="8"/>
            <c:bubble3D val="0"/>
            <c:spPr>
              <a:solidFill>
                <a:srgbClr val="666699"/>
              </a:solidFill>
              <a:ln w="25400">
                <a:noFill/>
              </a:ln>
            </c:spPr>
          </c:dPt>
          <c:dPt>
            <c:idx val="9"/>
            <c:bubble3D val="0"/>
            <c:spPr>
              <a:solidFill>
                <a:srgbClr val="CCCCFF"/>
              </a:solidFill>
              <a:ln w="25400">
                <a:noFill/>
              </a:ln>
            </c:spPr>
          </c:dPt>
          <c:dLbls>
            <c:dLbl>
              <c:idx val="0"/>
              <c:layout>
                <c:manualLayout>
                  <c:x val="-4.4092942769442832E-2"/>
                  <c:y val="2.0118512643822781E-2"/>
                </c:manualLayout>
              </c:layout>
              <c:tx>
                <c:rich>
                  <a:bodyPr/>
                  <a:lstStyle/>
                  <a:p>
                    <a:pPr>
                      <a:defRPr sz="1100" b="1" i="0" u="none" strike="noStrike" baseline="0">
                        <a:solidFill>
                          <a:srgbClr val="333333"/>
                        </a:solidFill>
                        <a:latin typeface="Times New Roman"/>
                        <a:ea typeface="Times New Roman"/>
                        <a:cs typeface="Times New Roman"/>
                      </a:defRPr>
                    </a:pPr>
                    <a:r>
                      <a:rPr lang="ru-RU" sz="1100" dirty="0" smtClean="0"/>
                      <a:t>12,9%</a:t>
                    </a:r>
                    <a:endParaRPr lang="ru-RU" dirty="0"/>
                  </a:p>
                </c:rich>
              </c:tx>
              <c:spPr>
                <a:noFill/>
                <a:ln w="25400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6.0149766931416666E-2"/>
                  <c:y val="2.6719275408910361E-2"/>
                </c:manualLayout>
              </c:layout>
              <c:tx>
                <c:rich>
                  <a:bodyPr/>
                  <a:lstStyle/>
                  <a:p>
                    <a:pPr>
                      <a:defRPr sz="1100" b="1" i="0" u="none" strike="noStrike" baseline="0">
                        <a:solidFill>
                          <a:srgbClr val="333333"/>
                        </a:solidFill>
                        <a:latin typeface="Times New Roman"/>
                        <a:ea typeface="Times New Roman"/>
                        <a:cs typeface="Times New Roman"/>
                      </a:defRPr>
                    </a:pPr>
                    <a:r>
                      <a:rPr lang="ru-RU" sz="1100" dirty="0" smtClean="0"/>
                      <a:t>1,0%</a:t>
                    </a:r>
                    <a:endParaRPr lang="ru-RU" dirty="0"/>
                  </a:p>
                </c:rich>
              </c:tx>
              <c:spPr>
                <a:noFill/>
                <a:ln w="25400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3.383638004880489E-2"/>
                  <c:y val="2.8586765212041673E-2"/>
                </c:manualLayout>
              </c:layout>
              <c:tx>
                <c:rich>
                  <a:bodyPr/>
                  <a:lstStyle/>
                  <a:p>
                    <a:pPr>
                      <a:defRPr sz="1100" b="1" i="0" u="none" strike="noStrike" baseline="0">
                        <a:solidFill>
                          <a:srgbClr val="333333"/>
                        </a:solidFill>
                        <a:latin typeface="Times New Roman"/>
                        <a:ea typeface="Times New Roman"/>
                        <a:cs typeface="Times New Roman"/>
                      </a:defRPr>
                    </a:pPr>
                    <a:r>
                      <a:rPr lang="ru-RU" sz="1100" dirty="0" smtClean="0"/>
                      <a:t>5,3%</a:t>
                    </a:r>
                    <a:endParaRPr lang="ru-RU" dirty="0"/>
                  </a:p>
                </c:rich>
              </c:tx>
              <c:spPr>
                <a:noFill/>
                <a:ln w="25400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3.0006058472216244E-2"/>
                  <c:y val="2.552439311312148E-2"/>
                </c:manualLayout>
              </c:layout>
              <c:tx>
                <c:rich>
                  <a:bodyPr/>
                  <a:lstStyle/>
                  <a:p>
                    <a:pPr>
                      <a:defRPr sz="1100" b="1" i="0" u="none" strike="noStrike" baseline="0">
                        <a:solidFill>
                          <a:srgbClr val="333333"/>
                        </a:solidFill>
                        <a:latin typeface="Times New Roman"/>
                        <a:ea typeface="Times New Roman"/>
                        <a:cs typeface="Times New Roman"/>
                      </a:defRPr>
                    </a:pPr>
                    <a:r>
                      <a:rPr lang="ru-RU" sz="1100" dirty="0" smtClean="0"/>
                      <a:t>2,9%</a:t>
                    </a:r>
                    <a:endParaRPr lang="ru-RU" dirty="0"/>
                  </a:p>
                </c:rich>
              </c:tx>
              <c:spPr>
                <a:noFill/>
                <a:ln w="25400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.11956516650030059"/>
                  <c:y val="-3.9353531462745762E-2"/>
                </c:manualLayout>
              </c:layout>
              <c:tx>
                <c:rich>
                  <a:bodyPr/>
                  <a:lstStyle/>
                  <a:p>
                    <a:pPr>
                      <a:defRPr sz="1100" b="1" i="0" u="none" strike="noStrike" baseline="0">
                        <a:solidFill>
                          <a:srgbClr val="333333"/>
                        </a:solidFill>
                        <a:latin typeface="Times New Roman"/>
                        <a:ea typeface="Times New Roman"/>
                        <a:cs typeface="Times New Roman"/>
                      </a:defRPr>
                    </a:pPr>
                    <a:r>
                      <a:rPr lang="ru-RU" sz="1100" dirty="0" smtClean="0"/>
                      <a:t>46,4%</a:t>
                    </a:r>
                    <a:endParaRPr lang="ru-RU" dirty="0"/>
                  </a:p>
                </c:rich>
              </c:tx>
              <c:spPr>
                <a:noFill/>
                <a:ln w="25400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2.5108245697475835E-2"/>
                  <c:y val="-3.6320281393397234E-2"/>
                </c:manualLayout>
              </c:layout>
              <c:tx>
                <c:rich>
                  <a:bodyPr/>
                  <a:lstStyle/>
                  <a:p>
                    <a:pPr>
                      <a:defRPr sz="1100" b="1" i="0" u="none" strike="noStrike" baseline="0">
                        <a:solidFill>
                          <a:srgbClr val="333333"/>
                        </a:solidFill>
                        <a:latin typeface="Times New Roman"/>
                        <a:ea typeface="Times New Roman"/>
                        <a:cs typeface="Times New Roman"/>
                      </a:defRPr>
                    </a:pPr>
                    <a:r>
                      <a:rPr lang="ru-RU" sz="1100" dirty="0" smtClean="0"/>
                      <a:t>1,2%</a:t>
                    </a:r>
                    <a:endParaRPr lang="ru-RU" dirty="0"/>
                  </a:p>
                </c:rich>
              </c:tx>
              <c:spPr>
                <a:noFill/>
                <a:ln w="25400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4.1285632150542271E-3"/>
                  <c:y val="-2.2938249836999391E-2"/>
                </c:manualLayout>
              </c:layout>
              <c:tx>
                <c:rich>
                  <a:bodyPr/>
                  <a:lstStyle/>
                  <a:p>
                    <a:pPr>
                      <a:defRPr sz="1100" b="1" i="0" u="none" strike="noStrike" baseline="0">
                        <a:solidFill>
                          <a:srgbClr val="333333"/>
                        </a:solidFill>
                        <a:latin typeface="Times New Roman"/>
                        <a:ea typeface="Times New Roman"/>
                        <a:cs typeface="Times New Roman"/>
                      </a:defRPr>
                    </a:pPr>
                    <a:r>
                      <a:rPr lang="ru-RU" sz="1100" dirty="0" smtClean="0"/>
                      <a:t>9,0%</a:t>
                    </a:r>
                    <a:endParaRPr lang="ru-RU" dirty="0"/>
                  </a:p>
                </c:rich>
              </c:tx>
              <c:spPr>
                <a:noFill/>
                <a:ln w="25400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8.7271964536868676E-4"/>
                  <c:y val="-5.8567524726578481E-2"/>
                </c:manualLayout>
              </c:layout>
              <c:tx>
                <c:rich>
                  <a:bodyPr/>
                  <a:lstStyle/>
                  <a:p>
                    <a:pPr>
                      <a:defRPr sz="1100" b="1" i="0" u="none" strike="noStrike" baseline="0">
                        <a:solidFill>
                          <a:srgbClr val="333333"/>
                        </a:solidFill>
                        <a:latin typeface="Times New Roman"/>
                        <a:ea typeface="Times New Roman"/>
                        <a:cs typeface="Times New Roman"/>
                      </a:defRPr>
                    </a:pPr>
                    <a:r>
                      <a:rPr lang="ru-RU" sz="1100" dirty="0" smtClean="0"/>
                      <a:t>13,6%</a:t>
                    </a:r>
                    <a:endParaRPr lang="ru-RU" dirty="0"/>
                  </a:p>
                </c:rich>
              </c:tx>
              <c:spPr>
                <a:noFill/>
                <a:ln w="25400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1.3062702846451909E-3"/>
                  <c:y val="1.3256822740062861E-2"/>
                </c:manualLayout>
              </c:layout>
              <c:tx>
                <c:rich>
                  <a:bodyPr/>
                  <a:lstStyle/>
                  <a:p>
                    <a:pPr>
                      <a:defRPr sz="1100" b="1" i="0" u="none" strike="noStrike" baseline="0">
                        <a:solidFill>
                          <a:srgbClr val="333333"/>
                        </a:solidFill>
                        <a:latin typeface="Times New Roman"/>
                        <a:ea typeface="Times New Roman"/>
                        <a:cs typeface="Times New Roman"/>
                      </a:defRPr>
                    </a:pPr>
                    <a:r>
                      <a:rPr lang="ru-RU" sz="1100" dirty="0" smtClean="0"/>
                      <a:t>6,9%</a:t>
                    </a:r>
                    <a:endParaRPr lang="ru-RU" dirty="0"/>
                  </a:p>
                </c:rich>
              </c:tx>
              <c:spPr>
                <a:noFill/>
                <a:ln w="25400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2.4235995752514693E-2"/>
                  <c:y val="2.8200315509479698E-2"/>
                </c:manualLayout>
              </c:layout>
              <c:tx>
                <c:rich>
                  <a:bodyPr/>
                  <a:lstStyle/>
                  <a:p>
                    <a:pPr>
                      <a:defRPr sz="1100" b="1" i="0" u="none" strike="noStrike" baseline="0">
                        <a:solidFill>
                          <a:srgbClr val="333333"/>
                        </a:solidFill>
                        <a:latin typeface="Times New Roman"/>
                        <a:ea typeface="Times New Roman"/>
                        <a:cs typeface="Times New Roman"/>
                      </a:defRPr>
                    </a:pPr>
                    <a:r>
                      <a:rPr lang="ru-RU" sz="1100" dirty="0" smtClean="0"/>
                      <a:t>0,8%</a:t>
                    </a:r>
                    <a:endParaRPr lang="ru-RU" dirty="0"/>
                  </a:p>
                </c:rich>
              </c:tx>
              <c:spPr>
                <a:noFill/>
                <a:ln w="25400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-3.235551093026124E-2"/>
                  <c:y val="4.9608620351027664E-2"/>
                </c:manualLayout>
              </c:layout>
              <c:tx>
                <c:rich>
                  <a:bodyPr/>
                  <a:lstStyle/>
                  <a:p>
                    <a:pPr>
                      <a:defRPr sz="1100" b="1" i="0" u="none" strike="noStrike" baseline="0">
                        <a:solidFill>
                          <a:srgbClr val="333333"/>
                        </a:solidFill>
                        <a:latin typeface="Times New Roman"/>
                        <a:ea typeface="Times New Roman"/>
                        <a:cs typeface="Times New Roman"/>
                      </a:defRPr>
                    </a:pPr>
                    <a:r>
                      <a:rPr lang="ru-RU" sz="1100"/>
                      <a:t>0,1%</a:t>
                    </a:r>
                    <a:endParaRPr lang="ru-RU"/>
                  </a:p>
                </c:rich>
              </c:tx>
              <c:spPr>
                <a:noFill/>
                <a:ln w="25400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rgbClr val="333333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</c:dLbls>
          <c:cat>
            <c:strRef>
              <c:f>Лист1!$G$113:$P$113</c:f>
              <c:strCache>
                <c:ptCount val="10"/>
                <c:pt idx="0">
                  <c:v>общегосударственные вопросы</c:v>
                </c:pt>
                <c:pt idx="1">
                  <c:v>национальная безопасность</c:v>
                </c:pt>
                <c:pt idx="2">
                  <c:v>национальная экономика</c:v>
                </c:pt>
                <c:pt idx="3">
                  <c:v>ЖКХ</c:v>
                </c:pt>
                <c:pt idx="4">
                  <c:v>образование</c:v>
                </c:pt>
                <c:pt idx="5">
                  <c:v>средства массовой информации</c:v>
                </c:pt>
                <c:pt idx="6">
                  <c:v>культура</c:v>
                </c:pt>
                <c:pt idx="7">
                  <c:v>социальная политика</c:v>
                </c:pt>
                <c:pt idx="8">
                  <c:v>физическая культура</c:v>
                </c:pt>
                <c:pt idx="9">
                  <c:v>обслуживание долга</c:v>
                </c:pt>
              </c:strCache>
            </c:strRef>
          </c:cat>
          <c:val>
            <c:numRef>
              <c:f>Лист1!$G$114:$P$114</c:f>
              <c:numCache>
                <c:formatCode>General</c:formatCode>
                <c:ptCount val="10"/>
                <c:pt idx="0">
                  <c:v>373.1</c:v>
                </c:pt>
                <c:pt idx="1">
                  <c:v>29</c:v>
                </c:pt>
                <c:pt idx="2">
                  <c:v>152.19999999999999</c:v>
                </c:pt>
                <c:pt idx="3">
                  <c:v>84.1</c:v>
                </c:pt>
                <c:pt idx="4">
                  <c:v>1340.1</c:v>
                </c:pt>
                <c:pt idx="5">
                  <c:v>33.4</c:v>
                </c:pt>
                <c:pt idx="6">
                  <c:v>260.5</c:v>
                </c:pt>
                <c:pt idx="7">
                  <c:v>392.9</c:v>
                </c:pt>
                <c:pt idx="8">
                  <c:v>198.4</c:v>
                </c:pt>
                <c:pt idx="9">
                  <c:v>24.6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0.11073823111560596"/>
          <c:y val="0.62755209170282267"/>
          <c:w val="0.81040256206506289"/>
          <c:h val="0.35034067170175165"/>
        </c:manualLayout>
      </c:layout>
      <c:overlay val="0"/>
      <c:spPr>
        <a:solidFill>
          <a:srgbClr val="FFFFFF"/>
        </a:solidFill>
        <a:ln w="25400">
          <a:noFill/>
        </a:ln>
      </c:spPr>
      <c:txPr>
        <a:bodyPr/>
        <a:lstStyle/>
        <a:p>
          <a:pPr>
            <a:defRPr sz="1000" b="0" i="0" u="none" strike="noStrike" baseline="0">
              <a:solidFill>
                <a:srgbClr val="000000"/>
              </a:solidFill>
              <a:latin typeface="Arial Cyr"/>
              <a:ea typeface="Arial Cyr"/>
              <a:cs typeface="Arial Cyr"/>
            </a:defRPr>
          </a:pPr>
          <a:endParaRPr lang="ru-RU"/>
        </a:p>
      </c:txPr>
    </c:legend>
    <c:plotVisOnly val="1"/>
    <c:dispBlanksAs val="zero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800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144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050267696339277"/>
          <c:y val="0.21901546169973418"/>
          <c:w val="0.76047025568967208"/>
          <c:h val="0.30560296981358265"/>
        </c:manualLayout>
      </c:layout>
      <c:pie3DChart>
        <c:varyColors val="1"/>
        <c:ser>
          <c:idx val="0"/>
          <c:order val="0"/>
          <c:tx>
            <c:strRef>
              <c:f>Лист1!$F$138</c:f>
              <c:strCache>
                <c:ptCount val="1"/>
                <c:pt idx="0">
                  <c:v>Восток</c:v>
                </c:pt>
              </c:strCache>
            </c:strRef>
          </c:tx>
          <c:spPr>
            <a:solidFill>
              <a:srgbClr val="9999FF"/>
            </a:solidFill>
            <a:ln w="25400">
              <a:noFill/>
            </a:ln>
          </c:spPr>
          <c:explosion val="5"/>
          <c:dPt>
            <c:idx val="0"/>
            <c:bubble3D val="0"/>
            <c:spPr>
              <a:solidFill>
                <a:srgbClr val="339966"/>
              </a:solidFill>
              <a:ln w="25400">
                <a:noFill/>
              </a:ln>
            </c:spPr>
          </c:dPt>
          <c:dPt>
            <c:idx val="1"/>
            <c:bubble3D val="0"/>
            <c:spPr>
              <a:solidFill>
                <a:srgbClr val="993366"/>
              </a:solidFill>
              <a:ln w="25400">
                <a:noFill/>
              </a:ln>
            </c:spPr>
          </c:dPt>
          <c:dPt>
            <c:idx val="2"/>
            <c:bubble3D val="0"/>
            <c:spPr>
              <a:solidFill>
                <a:srgbClr val="FFFFCC"/>
              </a:solidFill>
              <a:ln w="25400">
                <a:noFill/>
              </a:ln>
            </c:spPr>
          </c:dPt>
          <c:dPt>
            <c:idx val="3"/>
            <c:bubble3D val="0"/>
            <c:spPr>
              <a:solidFill>
                <a:srgbClr val="008080"/>
              </a:solidFill>
              <a:ln w="25400">
                <a:noFill/>
              </a:ln>
            </c:spPr>
          </c:dPt>
          <c:dPt>
            <c:idx val="4"/>
            <c:bubble3D val="0"/>
            <c:spPr>
              <a:solidFill>
                <a:srgbClr val="FFCC00"/>
              </a:solidFill>
              <a:ln w="25400">
                <a:noFill/>
              </a:ln>
            </c:spPr>
          </c:dPt>
          <c:dPt>
            <c:idx val="5"/>
            <c:bubble3D val="0"/>
            <c:spPr>
              <a:solidFill>
                <a:srgbClr val="FF6600"/>
              </a:solidFill>
              <a:ln w="25400">
                <a:noFill/>
              </a:ln>
            </c:spPr>
          </c:dPt>
          <c:dPt>
            <c:idx val="6"/>
            <c:bubble3D val="0"/>
            <c:spPr>
              <a:solidFill>
                <a:srgbClr val="0066CC"/>
              </a:solidFill>
              <a:ln w="25400">
                <a:noFill/>
              </a:ln>
            </c:spPr>
          </c:dPt>
          <c:dPt>
            <c:idx val="7"/>
            <c:bubble3D val="0"/>
            <c:spPr>
              <a:solidFill>
                <a:srgbClr val="808000"/>
              </a:solidFill>
              <a:ln w="25400">
                <a:noFill/>
              </a:ln>
            </c:spPr>
          </c:dPt>
          <c:dPt>
            <c:idx val="8"/>
            <c:bubble3D val="0"/>
            <c:spPr>
              <a:solidFill>
                <a:srgbClr val="666699"/>
              </a:solidFill>
              <a:ln w="25400">
                <a:noFill/>
              </a:ln>
            </c:spPr>
          </c:dPt>
          <c:dPt>
            <c:idx val="9"/>
            <c:bubble3D val="0"/>
            <c:spPr>
              <a:solidFill>
                <a:srgbClr val="CCCCFF"/>
              </a:solidFill>
              <a:ln w="25400">
                <a:noFill/>
              </a:ln>
            </c:spPr>
          </c:dPt>
          <c:dLbls>
            <c:dLbl>
              <c:idx val="0"/>
              <c:layout>
                <c:manualLayout>
                  <c:x val="-3.6280615676809298E-2"/>
                  <c:y val="2.5455128804994457E-2"/>
                </c:manualLayout>
              </c:layout>
              <c:tx>
                <c:rich>
                  <a:bodyPr/>
                  <a:lstStyle/>
                  <a:p>
                    <a:pPr>
                      <a:defRPr sz="1100" b="1" i="0" u="none" strike="noStrike" baseline="0">
                        <a:solidFill>
                          <a:srgbClr val="333333"/>
                        </a:solidFill>
                        <a:latin typeface="Times New Roman"/>
                        <a:ea typeface="Times New Roman"/>
                        <a:cs typeface="Times New Roman"/>
                      </a:defRPr>
                    </a:pPr>
                    <a:r>
                      <a:rPr lang="ru-RU" dirty="0" smtClean="0"/>
                      <a:t>12,7%</a:t>
                    </a:r>
                    <a:endParaRPr lang="ru-RU" dirty="0"/>
                  </a:p>
                </c:rich>
              </c:tx>
              <c:spPr>
                <a:noFill/>
                <a:ln w="25400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5.8789636732236701E-2"/>
                  <c:y val="1.965069404306086E-2"/>
                </c:manualLayout>
              </c:layout>
              <c:tx>
                <c:rich>
                  <a:bodyPr/>
                  <a:lstStyle/>
                  <a:p>
                    <a:pPr>
                      <a:defRPr sz="1100" b="1" i="0" u="none" strike="noStrike" baseline="0">
                        <a:solidFill>
                          <a:srgbClr val="333333"/>
                        </a:solidFill>
                        <a:latin typeface="Times New Roman"/>
                        <a:ea typeface="Times New Roman"/>
                        <a:cs typeface="Times New Roman"/>
                      </a:defRPr>
                    </a:pPr>
                    <a:r>
                      <a:rPr lang="ru-RU" dirty="0" smtClean="0"/>
                      <a:t>1,0%</a:t>
                    </a:r>
                    <a:endParaRPr lang="ru-RU" dirty="0"/>
                  </a:p>
                </c:rich>
              </c:tx>
              <c:spPr>
                <a:noFill/>
                <a:ln w="25400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4641663669911783E-2"/>
                  <c:y val="2.5112292233349182E-2"/>
                </c:manualLayout>
              </c:layout>
              <c:tx>
                <c:rich>
                  <a:bodyPr/>
                  <a:lstStyle/>
                  <a:p>
                    <a:pPr>
                      <a:defRPr sz="1100" b="1" i="0" u="none" strike="noStrike" baseline="0">
                        <a:solidFill>
                          <a:srgbClr val="333333"/>
                        </a:solidFill>
                        <a:latin typeface="Times New Roman"/>
                        <a:ea typeface="Times New Roman"/>
                        <a:cs typeface="Times New Roman"/>
                      </a:defRPr>
                    </a:pPr>
                    <a:r>
                      <a:rPr lang="ru-RU" dirty="0" smtClean="0"/>
                      <a:t>5,2%</a:t>
                    </a:r>
                    <a:endParaRPr lang="ru-RU" dirty="0"/>
                  </a:p>
                </c:rich>
              </c:tx>
              <c:spPr>
                <a:noFill/>
                <a:ln w="25400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9028356152124438E-2"/>
                  <c:y val="2.0348321960961008E-2"/>
                </c:manualLayout>
              </c:layout>
              <c:tx>
                <c:rich>
                  <a:bodyPr/>
                  <a:lstStyle/>
                  <a:p>
                    <a:pPr>
                      <a:defRPr sz="1100" b="1" i="0" u="none" strike="noStrike" baseline="0">
                        <a:solidFill>
                          <a:srgbClr val="333333"/>
                        </a:solidFill>
                        <a:latin typeface="Times New Roman"/>
                        <a:ea typeface="Times New Roman"/>
                        <a:cs typeface="Times New Roman"/>
                      </a:defRPr>
                    </a:pPr>
                    <a:r>
                      <a:rPr lang="ru-RU" dirty="0" smtClean="0"/>
                      <a:t>2,8%</a:t>
                    </a:r>
                    <a:endParaRPr lang="ru-RU" dirty="0"/>
                  </a:p>
                </c:rich>
              </c:tx>
              <c:spPr>
                <a:noFill/>
                <a:ln w="25400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9.2519277687725068E-2"/>
                  <c:y val="-4.1404784617367463E-2"/>
                </c:manualLayout>
              </c:layout>
              <c:tx>
                <c:rich>
                  <a:bodyPr/>
                  <a:lstStyle/>
                  <a:p>
                    <a:pPr>
                      <a:defRPr sz="1100" b="1" i="0" u="none" strike="noStrike" baseline="0">
                        <a:solidFill>
                          <a:srgbClr val="333333"/>
                        </a:solidFill>
                        <a:latin typeface="Times New Roman"/>
                        <a:ea typeface="Times New Roman"/>
                        <a:cs typeface="Times New Roman"/>
                      </a:defRPr>
                    </a:pPr>
                    <a:r>
                      <a:rPr lang="ru-RU" dirty="0" smtClean="0"/>
                      <a:t>46,1%</a:t>
                    </a:r>
                    <a:endParaRPr lang="ru-RU" dirty="0"/>
                  </a:p>
                </c:rich>
              </c:tx>
              <c:spPr>
                <a:noFill/>
                <a:ln w="25400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3.5420820724844357E-2"/>
                  <c:y val="-2.3225458919534592E-2"/>
                </c:manualLayout>
              </c:layout>
              <c:tx>
                <c:rich>
                  <a:bodyPr/>
                  <a:lstStyle/>
                  <a:p>
                    <a:pPr>
                      <a:defRPr sz="1100" b="1" i="0" u="none" strike="noStrike" baseline="0">
                        <a:solidFill>
                          <a:srgbClr val="333333"/>
                        </a:solidFill>
                        <a:latin typeface="Times New Roman"/>
                        <a:ea typeface="Times New Roman"/>
                        <a:cs typeface="Times New Roman"/>
                      </a:defRPr>
                    </a:pPr>
                    <a:r>
                      <a:rPr lang="ru-RU" dirty="0" smtClean="0"/>
                      <a:t>1,1%</a:t>
                    </a:r>
                    <a:endParaRPr lang="ru-RU" dirty="0"/>
                  </a:p>
                </c:rich>
              </c:tx>
              <c:spPr>
                <a:noFill/>
                <a:ln w="25400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1.3788047727911833E-2"/>
                  <c:y val="-2.2867393716344664E-2"/>
                </c:manualLayout>
              </c:layout>
              <c:tx>
                <c:rich>
                  <a:bodyPr/>
                  <a:lstStyle/>
                  <a:p>
                    <a:pPr>
                      <a:defRPr sz="1100" b="1" i="0" u="none" strike="noStrike" baseline="0">
                        <a:solidFill>
                          <a:srgbClr val="333333"/>
                        </a:solidFill>
                        <a:latin typeface="Times New Roman"/>
                        <a:ea typeface="Times New Roman"/>
                        <a:cs typeface="Times New Roman"/>
                      </a:defRPr>
                    </a:pPr>
                    <a:r>
                      <a:rPr lang="ru-RU" dirty="0" smtClean="0"/>
                      <a:t>9,1%</a:t>
                    </a:r>
                    <a:endParaRPr lang="ru-RU" dirty="0"/>
                  </a:p>
                </c:rich>
              </c:tx>
              <c:spPr>
                <a:noFill/>
                <a:ln w="25400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4.3219038550207963E-4"/>
                  <c:y val="-2.3775697696250958E-3"/>
                </c:manualLayout>
              </c:layout>
              <c:tx>
                <c:rich>
                  <a:bodyPr/>
                  <a:lstStyle/>
                  <a:p>
                    <a:pPr>
                      <a:defRPr sz="1100" b="1" i="0" u="none" strike="noStrike" baseline="0">
                        <a:solidFill>
                          <a:srgbClr val="333333"/>
                        </a:solidFill>
                        <a:latin typeface="Times New Roman"/>
                        <a:ea typeface="Times New Roman"/>
                        <a:cs typeface="Times New Roman"/>
                      </a:defRPr>
                    </a:pPr>
                    <a:r>
                      <a:rPr lang="ru-RU" dirty="0" smtClean="0"/>
                      <a:t>13,7%</a:t>
                    </a:r>
                    <a:endParaRPr lang="ru-RU" dirty="0"/>
                  </a:p>
                </c:rich>
              </c:tx>
              <c:spPr>
                <a:noFill/>
                <a:ln w="25400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1.1123030274701622E-2"/>
                  <c:y val="2.3468934847481668E-2"/>
                </c:manualLayout>
              </c:layout>
              <c:tx>
                <c:rich>
                  <a:bodyPr/>
                  <a:lstStyle/>
                  <a:p>
                    <a:pPr>
                      <a:defRPr sz="1100" b="1" i="0" u="none" strike="noStrike" baseline="0">
                        <a:solidFill>
                          <a:srgbClr val="333333"/>
                        </a:solidFill>
                        <a:latin typeface="Times New Roman"/>
                        <a:ea typeface="Times New Roman"/>
                        <a:cs typeface="Times New Roman"/>
                      </a:defRPr>
                    </a:pPr>
                    <a:r>
                      <a:rPr lang="ru-RU"/>
                      <a:t>6,7%</a:t>
                    </a:r>
                  </a:p>
                </c:rich>
              </c:tx>
              <c:spPr>
                <a:noFill/>
                <a:ln w="25400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3.8778752111332235E-2"/>
                  <c:y val="3.2211150398528884E-2"/>
                </c:manualLayout>
              </c:layout>
              <c:tx>
                <c:rich>
                  <a:bodyPr/>
                  <a:lstStyle/>
                  <a:p>
                    <a:pPr>
                      <a:defRPr sz="1100" b="1" i="0" u="none" strike="noStrike" baseline="0">
                        <a:solidFill>
                          <a:srgbClr val="333333"/>
                        </a:solidFill>
                        <a:latin typeface="Times New Roman"/>
                        <a:ea typeface="Times New Roman"/>
                        <a:cs typeface="Times New Roman"/>
                      </a:defRPr>
                    </a:pPr>
                    <a:r>
                      <a:rPr lang="ru-RU" dirty="0" smtClean="0"/>
                      <a:t>1,6%</a:t>
                    </a:r>
                    <a:endParaRPr lang="ru-RU" dirty="0"/>
                  </a:p>
                </c:rich>
              </c:tx>
              <c:spPr>
                <a:noFill/>
                <a:ln w="25400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-3.8519632282145611E-2"/>
                  <c:y val="5.2515184328614357E-2"/>
                </c:manualLayout>
              </c:layout>
              <c:tx>
                <c:rich>
                  <a:bodyPr/>
                  <a:lstStyle/>
                  <a:p>
                    <a:pPr>
                      <a:defRPr sz="1100" b="1" i="0" u="none" strike="noStrike" baseline="0">
                        <a:solidFill>
                          <a:srgbClr val="333333"/>
                        </a:solidFill>
                        <a:latin typeface="Times New Roman"/>
                        <a:ea typeface="Times New Roman"/>
                        <a:cs typeface="Times New Roman"/>
                      </a:defRPr>
                    </a:pPr>
                    <a:r>
                      <a:rPr lang="ru-RU"/>
                      <a:t>0,5%</a:t>
                    </a:r>
                  </a:p>
                </c:rich>
              </c:tx>
              <c:spPr>
                <a:noFill/>
                <a:ln w="25400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rgbClr val="333333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</c:dLbls>
          <c:cat>
            <c:strRef>
              <c:f>Лист1!$G$137:$P$137</c:f>
              <c:strCache>
                <c:ptCount val="10"/>
                <c:pt idx="0">
                  <c:v>общегосударственные вопросы</c:v>
                </c:pt>
                <c:pt idx="1">
                  <c:v>национальная безопасность</c:v>
                </c:pt>
                <c:pt idx="2">
                  <c:v>национальная экономика</c:v>
                </c:pt>
                <c:pt idx="3">
                  <c:v>ЖКХ</c:v>
                </c:pt>
                <c:pt idx="4">
                  <c:v>образование</c:v>
                </c:pt>
                <c:pt idx="5">
                  <c:v>средства массовой информации</c:v>
                </c:pt>
                <c:pt idx="6">
                  <c:v>культура</c:v>
                </c:pt>
                <c:pt idx="7">
                  <c:v>социальная политика</c:v>
                </c:pt>
                <c:pt idx="8">
                  <c:v>физическая культура</c:v>
                </c:pt>
                <c:pt idx="9">
                  <c:v>обслуживание долга</c:v>
                </c:pt>
              </c:strCache>
            </c:strRef>
          </c:cat>
          <c:val>
            <c:numRef>
              <c:f>Лист1!$G$138:$P$138</c:f>
              <c:numCache>
                <c:formatCode>General</c:formatCode>
                <c:ptCount val="10"/>
                <c:pt idx="0">
                  <c:v>386.7</c:v>
                </c:pt>
                <c:pt idx="1">
                  <c:v>30.1</c:v>
                </c:pt>
                <c:pt idx="2">
                  <c:v>157.69999999999999</c:v>
                </c:pt>
                <c:pt idx="3">
                  <c:v>83.9</c:v>
                </c:pt>
                <c:pt idx="4">
                  <c:v>1400.1</c:v>
                </c:pt>
                <c:pt idx="5">
                  <c:v>34.200000000000003</c:v>
                </c:pt>
                <c:pt idx="6">
                  <c:v>275.60000000000002</c:v>
                </c:pt>
                <c:pt idx="7">
                  <c:v>416.5</c:v>
                </c:pt>
                <c:pt idx="8">
                  <c:v>204.1</c:v>
                </c:pt>
                <c:pt idx="9">
                  <c:v>50.5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0.11390300536757232"/>
          <c:y val="0.61483264604298005"/>
          <c:w val="0.80904665295216494"/>
          <c:h val="0.3630968287786025"/>
        </c:manualLayout>
      </c:layout>
      <c:overlay val="0"/>
      <c:spPr>
        <a:solidFill>
          <a:srgbClr val="FFFFFF"/>
        </a:solidFill>
        <a:ln w="25400">
          <a:noFill/>
        </a:ln>
      </c:spPr>
      <c:txPr>
        <a:bodyPr/>
        <a:lstStyle/>
        <a:p>
          <a:pPr>
            <a:defRPr sz="1000" b="0" i="0" u="none" strike="noStrike" baseline="0">
              <a:solidFill>
                <a:srgbClr val="000000"/>
              </a:solidFill>
              <a:latin typeface="Arial Cyr"/>
              <a:ea typeface="Arial Cyr"/>
              <a:cs typeface="Arial Cyr"/>
            </a:defRPr>
          </a:pPr>
          <a:endParaRPr lang="ru-RU"/>
        </a:p>
      </c:txPr>
    </c:legend>
    <c:plotVisOnly val="1"/>
    <c:dispBlanksAs val="zero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800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5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6019004986389099"/>
          <c:y val="8.9468816718393615E-2"/>
          <c:w val="0.5128210711280129"/>
          <c:h val="0.37577039729289408"/>
        </c:manualLayout>
      </c:layout>
      <c:pie3DChart>
        <c:varyColors val="1"/>
        <c:ser>
          <c:idx val="0"/>
          <c:order val="0"/>
          <c:tx>
            <c:strRef>
              <c:f>Лист1!$F$78</c:f>
              <c:strCache>
                <c:ptCount val="1"/>
                <c:pt idx="0">
                  <c:v>Восток</c:v>
                </c:pt>
              </c:strCache>
            </c:strRef>
          </c:tx>
          <c:spPr>
            <a:solidFill>
              <a:srgbClr val="339966"/>
            </a:solidFill>
            <a:ln w="25400">
              <a:noFill/>
            </a:ln>
          </c:spPr>
          <c:explosion val="10"/>
          <c:dPt>
            <c:idx val="1"/>
            <c:bubble3D val="0"/>
            <c:spPr>
              <a:solidFill>
                <a:srgbClr val="33CCCC"/>
              </a:solidFill>
              <a:ln w="25400">
                <a:noFill/>
              </a:ln>
            </c:spPr>
          </c:dPt>
          <c:dPt>
            <c:idx val="2"/>
            <c:bubble3D val="0"/>
            <c:spPr>
              <a:solidFill>
                <a:srgbClr val="99CCFF"/>
              </a:solidFill>
              <a:ln w="25400">
                <a:noFill/>
              </a:ln>
            </c:spPr>
          </c:dPt>
          <c:dPt>
            <c:idx val="3"/>
            <c:bubble3D val="0"/>
            <c:spPr>
              <a:solidFill>
                <a:srgbClr val="800080"/>
              </a:solidFill>
              <a:ln w="25400">
                <a:noFill/>
              </a:ln>
            </c:spPr>
          </c:dPt>
          <c:dLbls>
            <c:dLbl>
              <c:idx val="0"/>
              <c:layout>
                <c:manualLayout>
                  <c:x val="2.8951200606251521E-2"/>
                  <c:y val="-1.575169689150907E-2"/>
                </c:manualLayout>
              </c:layout>
              <c:tx>
                <c:rich>
                  <a:bodyPr/>
                  <a:lstStyle/>
                  <a:p>
                    <a:pPr>
                      <a:defRPr sz="1050" b="0" i="0" u="none" strike="noStrike" baseline="0">
                        <a:solidFill>
                          <a:srgbClr val="333333"/>
                        </a:solidFill>
                        <a:latin typeface="Impact"/>
                        <a:ea typeface="Impact"/>
                        <a:cs typeface="Impact"/>
                      </a:defRPr>
                    </a:pPr>
                    <a:r>
                      <a:rPr lang="ru-RU" dirty="0"/>
                      <a:t>1 </a:t>
                    </a:r>
                    <a:r>
                      <a:rPr lang="ru-RU" dirty="0" smtClean="0"/>
                      <a:t>889,5 </a:t>
                    </a:r>
                    <a:r>
                      <a:rPr lang="ru-RU" dirty="0"/>
                      <a:t>млн руб.
 </a:t>
                    </a:r>
                    <a:r>
                      <a:rPr lang="ru-RU" dirty="0" smtClean="0"/>
                      <a:t>76%</a:t>
                    </a:r>
                    <a:endParaRPr lang="ru-RU" dirty="0"/>
                  </a:p>
                </c:rich>
              </c:tx>
              <c:spPr>
                <a:noFill/>
                <a:ln w="25400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1500658341995127E-2"/>
                  <c:y val="9.0485206907295664E-3"/>
                </c:manualLayout>
              </c:layout>
              <c:tx>
                <c:rich>
                  <a:bodyPr/>
                  <a:lstStyle/>
                  <a:p>
                    <a:pPr>
                      <a:defRPr sz="1050" b="0" i="0" u="none" strike="noStrike" baseline="0">
                        <a:solidFill>
                          <a:srgbClr val="333333"/>
                        </a:solidFill>
                        <a:latin typeface="Impact"/>
                        <a:ea typeface="Impact"/>
                        <a:cs typeface="Impact"/>
                      </a:defRPr>
                    </a:pPr>
                    <a:r>
                      <a:rPr lang="ru-RU" dirty="0" smtClean="0"/>
                      <a:t>68,7 </a:t>
                    </a:r>
                    <a:r>
                      <a:rPr lang="ru-RU" dirty="0"/>
                      <a:t>млн руб.
3%</a:t>
                    </a:r>
                  </a:p>
                </c:rich>
              </c:tx>
              <c:spPr>
                <a:noFill/>
                <a:ln w="25400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7.9615545148101034E-3"/>
                  <c:y val="3.124057265309016E-2"/>
                </c:manualLayout>
              </c:layout>
              <c:tx>
                <c:rich>
                  <a:bodyPr/>
                  <a:lstStyle/>
                  <a:p>
                    <a:pPr>
                      <a:defRPr sz="1050" b="0" i="0" u="none" strike="noStrike" baseline="0">
                        <a:solidFill>
                          <a:srgbClr val="333333"/>
                        </a:solidFill>
                        <a:latin typeface="Impact"/>
                        <a:ea typeface="Impact"/>
                        <a:cs typeface="Impact"/>
                      </a:defRPr>
                    </a:pPr>
                    <a:r>
                      <a:rPr lang="ru-RU" dirty="0" smtClean="0"/>
                      <a:t>333,6 </a:t>
                    </a:r>
                    <a:r>
                      <a:rPr lang="ru-RU" dirty="0"/>
                      <a:t>млн руб.
 </a:t>
                    </a:r>
                    <a:r>
                      <a:rPr lang="ru-RU" dirty="0" smtClean="0"/>
                      <a:t>13%</a:t>
                    </a:r>
                    <a:endParaRPr lang="ru-RU" dirty="0"/>
                  </a:p>
                </c:rich>
              </c:tx>
              <c:spPr>
                <a:noFill/>
                <a:ln w="25400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5.1772975831975487E-2"/>
                  <c:y val="1.4227753099090221E-3"/>
                </c:manualLayout>
              </c:layout>
              <c:tx>
                <c:rich>
                  <a:bodyPr/>
                  <a:lstStyle/>
                  <a:p>
                    <a:pPr>
                      <a:defRPr sz="1050" b="0" i="0" u="none" strike="noStrike" baseline="0">
                        <a:solidFill>
                          <a:srgbClr val="333333"/>
                        </a:solidFill>
                        <a:latin typeface="Impact"/>
                        <a:ea typeface="Impact"/>
                        <a:cs typeface="Impact"/>
                      </a:defRPr>
                    </a:pPr>
                    <a:r>
                      <a:rPr lang="ru-RU" dirty="0" smtClean="0"/>
                      <a:t>210,1 </a:t>
                    </a:r>
                    <a:r>
                      <a:rPr lang="ru-RU" dirty="0"/>
                      <a:t>млн руб.
8%</a:t>
                    </a:r>
                  </a:p>
                </c:rich>
              </c:tx>
              <c:spPr>
                <a:noFill/>
                <a:ln w="25400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50" b="0" i="0" u="none" strike="noStrike" baseline="0">
                    <a:solidFill>
                      <a:srgbClr val="333333"/>
                    </a:solidFill>
                    <a:latin typeface="Impact"/>
                    <a:ea typeface="Impact"/>
                    <a:cs typeface="Impact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Лист1!$G$77:$J$77</c:f>
              <c:strCache>
                <c:ptCount val="4"/>
                <c:pt idx="0">
                  <c:v>Муниципальные программы, направленные на развитие человеческого потенциала и достижения высокого уровня качества</c:v>
                </c:pt>
                <c:pt idx="1">
                  <c:v>Муниципальные программы, направленные на повышение темпов роста и обеспечение конкурентноспособности экономики города</c:v>
                </c:pt>
                <c:pt idx="2">
                  <c:v>Муниципальные программы, направленные на развитие территории, социальной и производственной инфраструктур</c:v>
                </c:pt>
                <c:pt idx="3">
                  <c:v>Муниципальные программы, направленные на повышение эффективности муниципального управления, обеспечения безопасности, укрепление гражданского общества</c:v>
                </c:pt>
              </c:strCache>
            </c:strRef>
          </c:cat>
          <c:val>
            <c:numRef>
              <c:f>Лист1!$G$78:$J$78</c:f>
              <c:numCache>
                <c:formatCode>#,##0.0_р_.</c:formatCode>
                <c:ptCount val="4"/>
                <c:pt idx="0">
                  <c:v>1889.5</c:v>
                </c:pt>
                <c:pt idx="1">
                  <c:v>68.7</c:v>
                </c:pt>
                <c:pt idx="2">
                  <c:v>333.6</c:v>
                </c:pt>
                <c:pt idx="3">
                  <c:v>210.1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6.689017610610159E-3"/>
          <c:y val="0.59877800407331971"/>
          <c:w val="0.98885273685318065"/>
          <c:h val="0.33604887983706749"/>
        </c:manualLayout>
      </c:layout>
      <c:overlay val="0"/>
      <c:spPr>
        <a:solidFill>
          <a:srgbClr val="FFFFFF"/>
        </a:solidFill>
        <a:ln w="25400">
          <a:noFill/>
        </a:ln>
      </c:spPr>
      <c:txPr>
        <a:bodyPr/>
        <a:lstStyle/>
        <a:p>
          <a:pPr>
            <a:defRPr sz="1055" b="0" i="0" u="none" strike="noStrike" baseline="0">
              <a:solidFill>
                <a:srgbClr val="000000"/>
              </a:solidFill>
              <a:latin typeface="Courier New"/>
              <a:ea typeface="Courier New"/>
              <a:cs typeface="Courier New"/>
            </a:defRPr>
          </a:pPr>
          <a:endParaRPr lang="ru-RU"/>
        </a:p>
      </c:txPr>
    </c:legend>
    <c:plotVisOnly val="1"/>
    <c:dispBlanksAs val="zero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950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742580254391283"/>
          <c:y val="9.5039884720292359E-2"/>
          <c:w val="0.78138276662137351"/>
          <c:h val="0.41825133882944221"/>
        </c:manualLayout>
      </c:layout>
      <c:pie3DChart>
        <c:varyColors val="1"/>
        <c:ser>
          <c:idx val="0"/>
          <c:order val="0"/>
          <c:spPr>
            <a:solidFill>
              <a:srgbClr val="9999FF"/>
            </a:solidFill>
            <a:ln w="25400">
              <a:noFill/>
            </a:ln>
          </c:spPr>
          <c:explosion val="5"/>
          <c:dPt>
            <c:idx val="0"/>
            <c:bubble3D val="0"/>
            <c:spPr>
              <a:solidFill>
                <a:srgbClr val="99CC00"/>
              </a:solidFill>
              <a:ln w="25400">
                <a:noFill/>
              </a:ln>
            </c:spPr>
          </c:dPt>
          <c:dPt>
            <c:idx val="1"/>
            <c:bubble3D val="0"/>
            <c:spPr>
              <a:solidFill>
                <a:srgbClr val="008080"/>
              </a:solidFill>
              <a:ln w="25400">
                <a:noFill/>
              </a:ln>
            </c:spPr>
          </c:dPt>
          <c:dPt>
            <c:idx val="2"/>
            <c:bubble3D val="0"/>
            <c:explosion val="7"/>
            <c:spPr>
              <a:solidFill>
                <a:srgbClr val="339966"/>
              </a:solidFill>
              <a:ln w="25400">
                <a:noFill/>
              </a:ln>
            </c:spPr>
          </c:dPt>
          <c:dPt>
            <c:idx val="3"/>
            <c:bubble3D val="0"/>
            <c:spPr>
              <a:solidFill>
                <a:srgbClr val="99CCFF"/>
              </a:solidFill>
              <a:ln w="25400">
                <a:noFill/>
              </a:ln>
            </c:spPr>
          </c:dPt>
          <c:dPt>
            <c:idx val="4"/>
            <c:bubble3D val="0"/>
            <c:spPr>
              <a:solidFill>
                <a:srgbClr val="CC99FF"/>
              </a:solidFill>
              <a:ln w="25400">
                <a:noFill/>
              </a:ln>
            </c:spPr>
          </c:dPt>
          <c:dLbls>
            <c:dLbl>
              <c:idx val="0"/>
              <c:layout>
                <c:manualLayout>
                  <c:x val="-7.3910144491850412E-3"/>
                  <c:y val="-4.6120375637455947E-3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2.0823322194857802E-2"/>
                  <c:y val="-2.6519964472121602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6.0604247106519807E-2"/>
                  <c:y val="2.31996763989692E-4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6.3634226338447814E-2"/>
                  <c:y val="-3.4417133219564251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2.71919093813714E-2"/>
                  <c:y val="-1.2898017025438384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350" b="0" i="0" u="none" strike="noStrike" baseline="0">
                    <a:solidFill>
                      <a:srgbClr val="333333"/>
                    </a:solidFill>
                    <a:latin typeface="Impact"/>
                    <a:ea typeface="Impact"/>
                    <a:cs typeface="Impact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</c:dLbls>
          <c:cat>
            <c:strRef>
              <c:f>Лист1!$K$185:$O$185</c:f>
              <c:strCache>
                <c:ptCount val="5"/>
                <c:pt idx="0">
                  <c:v>пенсионное обеспечение</c:v>
                </c:pt>
                <c:pt idx="1">
                  <c:v>социальное обслуживание население</c:v>
                </c:pt>
                <c:pt idx="2">
                  <c:v>социальное обеспечение население</c:v>
                </c:pt>
                <c:pt idx="3">
                  <c:v>охрана семьи и детства</c:v>
                </c:pt>
                <c:pt idx="4">
                  <c:v>другие вопросы в области социальной политики</c:v>
                </c:pt>
              </c:strCache>
            </c:strRef>
          </c:cat>
          <c:val>
            <c:numRef>
              <c:f>Лист1!$K$186:$O$186</c:f>
              <c:numCache>
                <c:formatCode>General</c:formatCode>
                <c:ptCount val="5"/>
                <c:pt idx="0">
                  <c:v>8.7000000000000011</c:v>
                </c:pt>
                <c:pt idx="1">
                  <c:v>52.8</c:v>
                </c:pt>
                <c:pt idx="2">
                  <c:v>172.9</c:v>
                </c:pt>
                <c:pt idx="3">
                  <c:v>28.4</c:v>
                </c:pt>
                <c:pt idx="4">
                  <c:v>15.2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0.10184765365867728"/>
          <c:y val="0.59775091770799138"/>
          <c:w val="0.78918942824454663"/>
          <c:h val="0.35462290304212091"/>
        </c:manualLayout>
      </c:layout>
      <c:overlay val="0"/>
      <c:spPr>
        <a:solidFill>
          <a:srgbClr val="FFFFFF"/>
        </a:solidFill>
        <a:ln w="25400">
          <a:noFill/>
        </a:ln>
      </c:spPr>
      <c:txPr>
        <a:bodyPr/>
        <a:lstStyle/>
        <a:p>
          <a:pPr>
            <a:defRPr sz="1200" b="0" i="0" u="none" strike="noStrike" baseline="0">
              <a:solidFill>
                <a:srgbClr val="000000"/>
              </a:solidFill>
              <a:latin typeface="Arial Cyr"/>
              <a:ea typeface="Arial Cyr"/>
              <a:cs typeface="Arial Cyr"/>
            </a:defRPr>
          </a:pPr>
          <a:endParaRPr lang="ru-RU"/>
        </a:p>
      </c:txPr>
    </c:legend>
    <c:plotVisOnly val="1"/>
    <c:dispBlanksAs val="zero"/>
    <c:showDLblsOverMax val="0"/>
  </c:chart>
  <c:spPr>
    <a:solidFill>
      <a:srgbClr val="FFFFFF"/>
    </a:solidFill>
    <a:ln w="9525">
      <a:noFill/>
    </a:ln>
  </c:spPr>
  <c:txPr>
    <a:bodyPr/>
    <a:lstStyle/>
    <a:p>
      <a:pPr>
        <a:defRPr sz="800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2">
    <c:autoUpdate val="0"/>
  </c:externalData>
</c:chartSpace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jpeg"/><Relationship Id="rId4" Type="http://schemas.openxmlformats.org/officeDocument/2006/relationships/image" Target="../media/image7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jpeg"/><Relationship Id="rId4" Type="http://schemas.openxmlformats.org/officeDocument/2006/relationships/image" Target="../media/image7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5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199F7BB-F57F-4ED7-B02A-543DCF1F719D}" type="doc">
      <dgm:prSet loTypeId="urn:microsoft.com/office/officeart/2005/8/layout/list1" loCatId="list" qsTypeId="urn:microsoft.com/office/officeart/2005/8/quickstyle/3d3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26AD8AC8-5A59-435C-A4E5-E0519080649E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Составление проекта бюджета очередного года и планового периода  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BB69C34F-5D51-4F1F-B7A4-DCD60148AF16}" type="parTrans" cxnId="{4654CC3D-F39C-4673-B3DC-FAEFD003F618}">
      <dgm:prSet/>
      <dgm:spPr/>
      <dgm:t>
        <a:bodyPr/>
        <a:lstStyle/>
        <a:p>
          <a:endParaRPr lang="ru-RU"/>
        </a:p>
      </dgm:t>
    </dgm:pt>
    <dgm:pt modelId="{450FD388-6094-4B36-A284-D900AE219357}" type="sibTrans" cxnId="{4654CC3D-F39C-4673-B3DC-FAEFD003F618}">
      <dgm:prSet/>
      <dgm:spPr/>
      <dgm:t>
        <a:bodyPr/>
        <a:lstStyle/>
        <a:p>
          <a:endParaRPr lang="ru-RU"/>
        </a:p>
      </dgm:t>
    </dgm:pt>
    <dgm:pt modelId="{9CE786BB-F14E-4253-BD51-80FC30FF9313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Рассмотрение проекта  бюджета  очередного года и планового периода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3063CDFC-C519-4489-85A7-84BE56EC2F83}" type="parTrans" cxnId="{99C5B9E5-2D10-4650-938A-34B579AC978F}">
      <dgm:prSet/>
      <dgm:spPr/>
      <dgm:t>
        <a:bodyPr/>
        <a:lstStyle/>
        <a:p>
          <a:endParaRPr lang="ru-RU"/>
        </a:p>
      </dgm:t>
    </dgm:pt>
    <dgm:pt modelId="{6915EEB3-2AD4-4C54-AEB2-6746B3EB8AA2}" type="sibTrans" cxnId="{99C5B9E5-2D10-4650-938A-34B579AC978F}">
      <dgm:prSet/>
      <dgm:spPr/>
      <dgm:t>
        <a:bodyPr/>
        <a:lstStyle/>
        <a:p>
          <a:endParaRPr lang="ru-RU"/>
        </a:p>
      </dgm:t>
    </dgm:pt>
    <dgm:pt modelId="{B257BA4A-E6EE-43A4-810D-8EB8B51D02E2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Утверждение бюджета очередного года и планового периода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3E194DA4-603D-4B9D-8120-9E6A58C98AC0}" type="parTrans" cxnId="{1FDAE5A9-5F65-4901-A54F-99403AE946E8}">
      <dgm:prSet/>
      <dgm:spPr/>
      <dgm:t>
        <a:bodyPr/>
        <a:lstStyle/>
        <a:p>
          <a:endParaRPr lang="ru-RU"/>
        </a:p>
      </dgm:t>
    </dgm:pt>
    <dgm:pt modelId="{B3D95E24-45B9-4B42-9196-4A55BBDA646E}" type="sibTrans" cxnId="{1FDAE5A9-5F65-4901-A54F-99403AE946E8}">
      <dgm:prSet/>
      <dgm:spPr/>
      <dgm:t>
        <a:bodyPr/>
        <a:lstStyle/>
        <a:p>
          <a:endParaRPr lang="ru-RU"/>
        </a:p>
      </dgm:t>
    </dgm:pt>
    <dgm:pt modelId="{1B9FA92A-D88A-41BF-B7BE-1613AB22B8E5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Внесение изменений и дополнений в бюджет текущего года и планового периода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E0CE18F7-EA1D-4538-AAA9-5FFE0B212E54}" type="parTrans" cxnId="{E87DCAA2-8A53-4098-94B3-F355B8690BD6}">
      <dgm:prSet/>
      <dgm:spPr/>
      <dgm:t>
        <a:bodyPr/>
        <a:lstStyle/>
        <a:p>
          <a:endParaRPr lang="ru-RU"/>
        </a:p>
      </dgm:t>
    </dgm:pt>
    <dgm:pt modelId="{0789C980-665A-4A56-9A38-B5D02D105E6B}" type="sibTrans" cxnId="{E87DCAA2-8A53-4098-94B3-F355B8690BD6}">
      <dgm:prSet/>
      <dgm:spPr/>
      <dgm:t>
        <a:bodyPr/>
        <a:lstStyle/>
        <a:p>
          <a:endParaRPr lang="ru-RU"/>
        </a:p>
      </dgm:t>
    </dgm:pt>
    <dgm:pt modelId="{E2068CE8-ECBC-4FF8-B28D-6626E6898C70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Исполнение бюджета в текущем году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A25BE353-FA93-4D6C-9E33-EE427AE0C76D}" type="parTrans" cxnId="{3BEDF8C0-DFB9-4E4C-87EC-E643AB71F2CC}">
      <dgm:prSet/>
      <dgm:spPr/>
      <dgm:t>
        <a:bodyPr/>
        <a:lstStyle/>
        <a:p>
          <a:endParaRPr lang="ru-RU"/>
        </a:p>
      </dgm:t>
    </dgm:pt>
    <dgm:pt modelId="{91AE7E2B-6D3D-48CB-9C3B-15E0ABC54091}" type="sibTrans" cxnId="{3BEDF8C0-DFB9-4E4C-87EC-E643AB71F2CC}">
      <dgm:prSet/>
      <dgm:spPr/>
      <dgm:t>
        <a:bodyPr/>
        <a:lstStyle/>
        <a:p>
          <a:endParaRPr lang="ru-RU"/>
        </a:p>
      </dgm:t>
    </dgm:pt>
    <dgm:pt modelId="{FBD384FE-BF6D-41FA-BF4A-F44F8F900EAA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Формирование отчета об исполнении бюджета предыдущего года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F48B67D8-AB49-4391-B150-7D7B94B83FCD}" type="parTrans" cxnId="{0EC2EBFB-3F1F-4F03-B058-700C996FAEFA}">
      <dgm:prSet/>
      <dgm:spPr/>
      <dgm:t>
        <a:bodyPr/>
        <a:lstStyle/>
        <a:p>
          <a:endParaRPr lang="ru-RU"/>
        </a:p>
      </dgm:t>
    </dgm:pt>
    <dgm:pt modelId="{460DFE37-BE49-47A3-9F98-5F7C5EE4F05A}" type="sibTrans" cxnId="{0EC2EBFB-3F1F-4F03-B058-700C996FAEFA}">
      <dgm:prSet/>
      <dgm:spPr/>
      <dgm:t>
        <a:bodyPr/>
        <a:lstStyle/>
        <a:p>
          <a:endParaRPr lang="ru-RU"/>
        </a:p>
      </dgm:t>
    </dgm:pt>
    <dgm:pt modelId="{FE207554-5D64-4113-86E8-0393C44335D4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Рассмотрение и утверждение отчета об исполнении бюджета предыдущего года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C7EAF75A-E11F-46A2-8755-BFEF3B080D04}" type="parTrans" cxnId="{C2A210AB-E4C6-48C4-970E-DD8CDE32482D}">
      <dgm:prSet/>
      <dgm:spPr/>
      <dgm:t>
        <a:bodyPr/>
        <a:lstStyle/>
        <a:p>
          <a:endParaRPr lang="ru-RU"/>
        </a:p>
      </dgm:t>
    </dgm:pt>
    <dgm:pt modelId="{D5A3551B-1C6A-4894-8350-3A1C9F6B64C9}" type="sibTrans" cxnId="{C2A210AB-E4C6-48C4-970E-DD8CDE32482D}">
      <dgm:prSet/>
      <dgm:spPr/>
      <dgm:t>
        <a:bodyPr/>
        <a:lstStyle/>
        <a:p>
          <a:endParaRPr lang="ru-RU"/>
        </a:p>
      </dgm:t>
    </dgm:pt>
    <dgm:pt modelId="{A71335EA-6442-4338-9050-4DB95D47AF50}" type="pres">
      <dgm:prSet presAssocID="{E199F7BB-F57F-4ED7-B02A-543DCF1F719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D4A217F-6187-4E2F-BF5C-CA46DA1D2E30}" type="pres">
      <dgm:prSet presAssocID="{26AD8AC8-5A59-435C-A4E5-E0519080649E}" presName="parentLin" presStyleCnt="0"/>
      <dgm:spPr/>
      <dgm:t>
        <a:bodyPr/>
        <a:lstStyle/>
        <a:p>
          <a:endParaRPr lang="ru-RU"/>
        </a:p>
      </dgm:t>
    </dgm:pt>
    <dgm:pt modelId="{447C1A96-C480-4090-B722-982152F85B0E}" type="pres">
      <dgm:prSet presAssocID="{26AD8AC8-5A59-435C-A4E5-E0519080649E}" presName="parentLeftMargin" presStyleLbl="node1" presStyleIdx="0" presStyleCnt="7"/>
      <dgm:spPr/>
      <dgm:t>
        <a:bodyPr/>
        <a:lstStyle/>
        <a:p>
          <a:endParaRPr lang="ru-RU"/>
        </a:p>
      </dgm:t>
    </dgm:pt>
    <dgm:pt modelId="{5EB9B3A9-84C5-41B8-B0F0-9E767FBBA387}" type="pres">
      <dgm:prSet presAssocID="{26AD8AC8-5A59-435C-A4E5-E0519080649E}" presName="parentText" presStyleLbl="node1" presStyleIdx="0" presStyleCnt="7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C6AF9A-5483-4434-A367-75A12768BE8D}" type="pres">
      <dgm:prSet presAssocID="{26AD8AC8-5A59-435C-A4E5-E0519080649E}" presName="negativeSpace" presStyleCnt="0"/>
      <dgm:spPr/>
      <dgm:t>
        <a:bodyPr/>
        <a:lstStyle/>
        <a:p>
          <a:endParaRPr lang="ru-RU"/>
        </a:p>
      </dgm:t>
    </dgm:pt>
    <dgm:pt modelId="{57A30CE0-BB78-4F72-B8C4-93002B9526BB}" type="pres">
      <dgm:prSet presAssocID="{26AD8AC8-5A59-435C-A4E5-E0519080649E}" presName="childText" presStyleLbl="conFgAcc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41FDA7-0DF6-4BB8-BB97-0760D6155566}" type="pres">
      <dgm:prSet presAssocID="{450FD388-6094-4B36-A284-D900AE219357}" presName="spaceBetweenRectangles" presStyleCnt="0"/>
      <dgm:spPr/>
      <dgm:t>
        <a:bodyPr/>
        <a:lstStyle/>
        <a:p>
          <a:endParaRPr lang="ru-RU"/>
        </a:p>
      </dgm:t>
    </dgm:pt>
    <dgm:pt modelId="{781C028F-603E-46C4-A8BC-7DC02CE7D9BF}" type="pres">
      <dgm:prSet presAssocID="{9CE786BB-F14E-4253-BD51-80FC30FF9313}" presName="parentLin" presStyleCnt="0"/>
      <dgm:spPr/>
      <dgm:t>
        <a:bodyPr/>
        <a:lstStyle/>
        <a:p>
          <a:endParaRPr lang="ru-RU"/>
        </a:p>
      </dgm:t>
    </dgm:pt>
    <dgm:pt modelId="{9D9C263D-5B49-49E0-9462-B2ABEAEEF9C9}" type="pres">
      <dgm:prSet presAssocID="{9CE786BB-F14E-4253-BD51-80FC30FF9313}" presName="parentLeftMargin" presStyleLbl="node1" presStyleIdx="0" presStyleCnt="7"/>
      <dgm:spPr/>
      <dgm:t>
        <a:bodyPr/>
        <a:lstStyle/>
        <a:p>
          <a:endParaRPr lang="ru-RU"/>
        </a:p>
      </dgm:t>
    </dgm:pt>
    <dgm:pt modelId="{C7179B8F-B89E-4A94-B419-B16AACB03688}" type="pres">
      <dgm:prSet presAssocID="{9CE786BB-F14E-4253-BD51-80FC30FF9313}" presName="parentText" presStyleLbl="node1" presStyleIdx="1" presStyleCnt="7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627C02-54A1-43A7-97B1-7B504B4F5107}" type="pres">
      <dgm:prSet presAssocID="{9CE786BB-F14E-4253-BD51-80FC30FF9313}" presName="negativeSpace" presStyleCnt="0"/>
      <dgm:spPr/>
      <dgm:t>
        <a:bodyPr/>
        <a:lstStyle/>
        <a:p>
          <a:endParaRPr lang="ru-RU"/>
        </a:p>
      </dgm:t>
    </dgm:pt>
    <dgm:pt modelId="{AC50B72E-3211-4DC6-931F-C268A7F57584}" type="pres">
      <dgm:prSet presAssocID="{9CE786BB-F14E-4253-BD51-80FC30FF9313}" presName="childText" presStyleLbl="conFgAcc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40DF90-76CB-4893-8EF2-A39DCF8A49DA}" type="pres">
      <dgm:prSet presAssocID="{6915EEB3-2AD4-4C54-AEB2-6746B3EB8AA2}" presName="spaceBetweenRectangles" presStyleCnt="0"/>
      <dgm:spPr/>
      <dgm:t>
        <a:bodyPr/>
        <a:lstStyle/>
        <a:p>
          <a:endParaRPr lang="ru-RU"/>
        </a:p>
      </dgm:t>
    </dgm:pt>
    <dgm:pt modelId="{5FF1C718-5EDB-450D-A998-E45F4E5672BB}" type="pres">
      <dgm:prSet presAssocID="{B257BA4A-E6EE-43A4-810D-8EB8B51D02E2}" presName="parentLin" presStyleCnt="0"/>
      <dgm:spPr/>
      <dgm:t>
        <a:bodyPr/>
        <a:lstStyle/>
        <a:p>
          <a:endParaRPr lang="ru-RU"/>
        </a:p>
      </dgm:t>
    </dgm:pt>
    <dgm:pt modelId="{C7DCA053-92A2-4053-A2E0-B3FAF5969C45}" type="pres">
      <dgm:prSet presAssocID="{B257BA4A-E6EE-43A4-810D-8EB8B51D02E2}" presName="parentLeftMargin" presStyleLbl="node1" presStyleIdx="1" presStyleCnt="7"/>
      <dgm:spPr/>
      <dgm:t>
        <a:bodyPr/>
        <a:lstStyle/>
        <a:p>
          <a:endParaRPr lang="ru-RU"/>
        </a:p>
      </dgm:t>
    </dgm:pt>
    <dgm:pt modelId="{1A13404C-9479-437E-8F6E-0D5C799C6F74}" type="pres">
      <dgm:prSet presAssocID="{B257BA4A-E6EE-43A4-810D-8EB8B51D02E2}" presName="parentText" presStyleLbl="node1" presStyleIdx="2" presStyleCnt="7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6E2B22-F8C5-47B9-B944-35B4F414EE61}" type="pres">
      <dgm:prSet presAssocID="{B257BA4A-E6EE-43A4-810D-8EB8B51D02E2}" presName="negativeSpace" presStyleCnt="0"/>
      <dgm:spPr/>
      <dgm:t>
        <a:bodyPr/>
        <a:lstStyle/>
        <a:p>
          <a:endParaRPr lang="ru-RU"/>
        </a:p>
      </dgm:t>
    </dgm:pt>
    <dgm:pt modelId="{AB51B988-3FFD-4A8D-A66B-9299BC4ABC81}" type="pres">
      <dgm:prSet presAssocID="{B257BA4A-E6EE-43A4-810D-8EB8B51D02E2}" presName="childText" presStyleLbl="conFgAcc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016655-2245-47FB-B3B5-A8678C8AB825}" type="pres">
      <dgm:prSet presAssocID="{B3D95E24-45B9-4B42-9196-4A55BBDA646E}" presName="spaceBetweenRectangles" presStyleCnt="0"/>
      <dgm:spPr/>
      <dgm:t>
        <a:bodyPr/>
        <a:lstStyle/>
        <a:p>
          <a:endParaRPr lang="ru-RU"/>
        </a:p>
      </dgm:t>
    </dgm:pt>
    <dgm:pt modelId="{D8C21872-7F7A-460E-BF88-19E1E2EA7FFA}" type="pres">
      <dgm:prSet presAssocID="{1B9FA92A-D88A-41BF-B7BE-1613AB22B8E5}" presName="parentLin" presStyleCnt="0"/>
      <dgm:spPr/>
      <dgm:t>
        <a:bodyPr/>
        <a:lstStyle/>
        <a:p>
          <a:endParaRPr lang="ru-RU"/>
        </a:p>
      </dgm:t>
    </dgm:pt>
    <dgm:pt modelId="{B1FD5874-53E4-47C7-BE4A-CA4EDBF2ACD2}" type="pres">
      <dgm:prSet presAssocID="{1B9FA92A-D88A-41BF-B7BE-1613AB22B8E5}" presName="parentLeftMargin" presStyleLbl="node1" presStyleIdx="2" presStyleCnt="7"/>
      <dgm:spPr/>
      <dgm:t>
        <a:bodyPr/>
        <a:lstStyle/>
        <a:p>
          <a:endParaRPr lang="ru-RU"/>
        </a:p>
      </dgm:t>
    </dgm:pt>
    <dgm:pt modelId="{AB709754-E2F3-4264-A922-29CD2F95B85C}" type="pres">
      <dgm:prSet presAssocID="{1B9FA92A-D88A-41BF-B7BE-1613AB22B8E5}" presName="parentText" presStyleLbl="node1" presStyleIdx="3" presStyleCnt="7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B86D5E-D213-4A02-9207-03F8F7F7571B}" type="pres">
      <dgm:prSet presAssocID="{1B9FA92A-D88A-41BF-B7BE-1613AB22B8E5}" presName="negativeSpace" presStyleCnt="0"/>
      <dgm:spPr/>
      <dgm:t>
        <a:bodyPr/>
        <a:lstStyle/>
        <a:p>
          <a:endParaRPr lang="ru-RU"/>
        </a:p>
      </dgm:t>
    </dgm:pt>
    <dgm:pt modelId="{A3B5469C-A01F-4C0A-BAA1-F3A49CA84027}" type="pres">
      <dgm:prSet presAssocID="{1B9FA92A-D88A-41BF-B7BE-1613AB22B8E5}" presName="childText" presStyleLbl="conFgAcc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B7762A-8447-494E-A0A7-B947494F239B}" type="pres">
      <dgm:prSet presAssocID="{0789C980-665A-4A56-9A38-B5D02D105E6B}" presName="spaceBetweenRectangles" presStyleCnt="0"/>
      <dgm:spPr/>
      <dgm:t>
        <a:bodyPr/>
        <a:lstStyle/>
        <a:p>
          <a:endParaRPr lang="ru-RU"/>
        </a:p>
      </dgm:t>
    </dgm:pt>
    <dgm:pt modelId="{B50FD8FD-CE60-4489-B66B-8432D84DA76D}" type="pres">
      <dgm:prSet presAssocID="{E2068CE8-ECBC-4FF8-B28D-6626E6898C70}" presName="parentLin" presStyleCnt="0"/>
      <dgm:spPr/>
      <dgm:t>
        <a:bodyPr/>
        <a:lstStyle/>
        <a:p>
          <a:endParaRPr lang="ru-RU"/>
        </a:p>
      </dgm:t>
    </dgm:pt>
    <dgm:pt modelId="{EE5D8656-7F1A-4776-A45D-304EC1283E5B}" type="pres">
      <dgm:prSet presAssocID="{E2068CE8-ECBC-4FF8-B28D-6626E6898C70}" presName="parentLeftMargin" presStyleLbl="node1" presStyleIdx="3" presStyleCnt="7"/>
      <dgm:spPr/>
      <dgm:t>
        <a:bodyPr/>
        <a:lstStyle/>
        <a:p>
          <a:endParaRPr lang="ru-RU"/>
        </a:p>
      </dgm:t>
    </dgm:pt>
    <dgm:pt modelId="{F29B9775-1EF1-4810-8817-DB5D7D528031}" type="pres">
      <dgm:prSet presAssocID="{E2068CE8-ECBC-4FF8-B28D-6626E6898C70}" presName="parentText" presStyleLbl="node1" presStyleIdx="4" presStyleCnt="7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CCF395-E4DF-4ED9-8D09-6FE440ABFEC1}" type="pres">
      <dgm:prSet presAssocID="{E2068CE8-ECBC-4FF8-B28D-6626E6898C70}" presName="negativeSpace" presStyleCnt="0"/>
      <dgm:spPr/>
      <dgm:t>
        <a:bodyPr/>
        <a:lstStyle/>
        <a:p>
          <a:endParaRPr lang="ru-RU"/>
        </a:p>
      </dgm:t>
    </dgm:pt>
    <dgm:pt modelId="{292471A9-CC03-4158-9EA9-A45F4781AB2F}" type="pres">
      <dgm:prSet presAssocID="{E2068CE8-ECBC-4FF8-B28D-6626E6898C70}" presName="childText" presStyleLbl="conFgAcc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BD7912-CE0F-4340-9ECF-FADA8F92F678}" type="pres">
      <dgm:prSet presAssocID="{91AE7E2B-6D3D-48CB-9C3B-15E0ABC54091}" presName="spaceBetweenRectangles" presStyleCnt="0"/>
      <dgm:spPr/>
      <dgm:t>
        <a:bodyPr/>
        <a:lstStyle/>
        <a:p>
          <a:endParaRPr lang="ru-RU"/>
        </a:p>
      </dgm:t>
    </dgm:pt>
    <dgm:pt modelId="{27EC4756-FF8D-4FA6-9270-46AD24609F69}" type="pres">
      <dgm:prSet presAssocID="{FBD384FE-BF6D-41FA-BF4A-F44F8F900EAA}" presName="parentLin" presStyleCnt="0"/>
      <dgm:spPr/>
      <dgm:t>
        <a:bodyPr/>
        <a:lstStyle/>
        <a:p>
          <a:endParaRPr lang="ru-RU"/>
        </a:p>
      </dgm:t>
    </dgm:pt>
    <dgm:pt modelId="{34DB0574-2DA8-4C3D-8623-0B278FE9E932}" type="pres">
      <dgm:prSet presAssocID="{FBD384FE-BF6D-41FA-BF4A-F44F8F900EAA}" presName="parentLeftMargin" presStyleLbl="node1" presStyleIdx="4" presStyleCnt="7" custScaleX="142857"/>
      <dgm:spPr/>
      <dgm:t>
        <a:bodyPr/>
        <a:lstStyle/>
        <a:p>
          <a:endParaRPr lang="ru-RU"/>
        </a:p>
      </dgm:t>
    </dgm:pt>
    <dgm:pt modelId="{4069C0EA-4ACF-4380-9396-EBF48D5A1540}" type="pres">
      <dgm:prSet presAssocID="{FBD384FE-BF6D-41FA-BF4A-F44F8F900EAA}" presName="parentText" presStyleLbl="node1" presStyleIdx="5" presStyleCnt="7" custScaleX="1935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316400-F537-42EF-8095-EE25E83B3910}" type="pres">
      <dgm:prSet presAssocID="{FBD384FE-BF6D-41FA-BF4A-F44F8F900EAA}" presName="negativeSpace" presStyleCnt="0"/>
      <dgm:spPr/>
      <dgm:t>
        <a:bodyPr/>
        <a:lstStyle/>
        <a:p>
          <a:endParaRPr lang="ru-RU"/>
        </a:p>
      </dgm:t>
    </dgm:pt>
    <dgm:pt modelId="{5B23C07E-F4E5-43EC-A43B-5F06DB3B0B3E}" type="pres">
      <dgm:prSet presAssocID="{FBD384FE-BF6D-41FA-BF4A-F44F8F900EAA}" presName="childText" presStyleLbl="conFgAcc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8C71D0-2544-46F0-8BDA-1199AA77A05C}" type="pres">
      <dgm:prSet presAssocID="{460DFE37-BE49-47A3-9F98-5F7C5EE4F05A}" presName="spaceBetweenRectangles" presStyleCnt="0"/>
      <dgm:spPr/>
      <dgm:t>
        <a:bodyPr/>
        <a:lstStyle/>
        <a:p>
          <a:endParaRPr lang="ru-RU"/>
        </a:p>
      </dgm:t>
    </dgm:pt>
    <dgm:pt modelId="{CB9E8253-A855-4574-87FD-EC9EC30ED753}" type="pres">
      <dgm:prSet presAssocID="{FE207554-5D64-4113-86E8-0393C44335D4}" presName="parentLin" presStyleCnt="0"/>
      <dgm:spPr/>
      <dgm:t>
        <a:bodyPr/>
        <a:lstStyle/>
        <a:p>
          <a:endParaRPr lang="ru-RU"/>
        </a:p>
      </dgm:t>
    </dgm:pt>
    <dgm:pt modelId="{1B32000C-F6BF-4A71-B081-0BB16FF24C14}" type="pres">
      <dgm:prSet presAssocID="{FE207554-5D64-4113-86E8-0393C44335D4}" presName="parentLeftMargin" presStyleLbl="node1" presStyleIdx="5" presStyleCnt="7" custScaleX="175824" custLinFactNeighborX="-733" custLinFactNeighborY="11673"/>
      <dgm:spPr/>
      <dgm:t>
        <a:bodyPr/>
        <a:lstStyle/>
        <a:p>
          <a:endParaRPr lang="ru-RU"/>
        </a:p>
      </dgm:t>
    </dgm:pt>
    <dgm:pt modelId="{2F2C8F19-7FFC-4948-AC21-868E24517A83}" type="pres">
      <dgm:prSet presAssocID="{FE207554-5D64-4113-86E8-0393C44335D4}" presName="parentText" presStyleLbl="node1" presStyleIdx="6" presStyleCnt="7" custScaleX="248130" custScaleY="9144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9B6355-B864-405A-A95D-409A50385617}" type="pres">
      <dgm:prSet presAssocID="{FE207554-5D64-4113-86E8-0393C44335D4}" presName="negativeSpace" presStyleCnt="0"/>
      <dgm:spPr/>
      <dgm:t>
        <a:bodyPr/>
        <a:lstStyle/>
        <a:p>
          <a:endParaRPr lang="ru-RU"/>
        </a:p>
      </dgm:t>
    </dgm:pt>
    <dgm:pt modelId="{5FC1C86B-73CE-4CBD-A42C-D162B0C809E7}" type="pres">
      <dgm:prSet presAssocID="{FE207554-5D64-4113-86E8-0393C44335D4}" presName="childText" presStyleLbl="conFgAcc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7235612-071D-4D3E-82E1-05F4C5906778}" type="presOf" srcId="{9CE786BB-F14E-4253-BD51-80FC30FF9313}" destId="{C7179B8F-B89E-4A94-B419-B16AACB03688}" srcOrd="1" destOrd="0" presId="urn:microsoft.com/office/officeart/2005/8/layout/list1"/>
    <dgm:cxn modelId="{CBF85910-CC86-4CB8-B83F-E95F88F1747E}" type="presOf" srcId="{B257BA4A-E6EE-43A4-810D-8EB8B51D02E2}" destId="{1A13404C-9479-437E-8F6E-0D5C799C6F74}" srcOrd="1" destOrd="0" presId="urn:microsoft.com/office/officeart/2005/8/layout/list1"/>
    <dgm:cxn modelId="{1FDAE5A9-5F65-4901-A54F-99403AE946E8}" srcId="{E199F7BB-F57F-4ED7-B02A-543DCF1F719D}" destId="{B257BA4A-E6EE-43A4-810D-8EB8B51D02E2}" srcOrd="2" destOrd="0" parTransId="{3E194DA4-603D-4B9D-8120-9E6A58C98AC0}" sibTransId="{B3D95E24-45B9-4B42-9196-4A55BBDA646E}"/>
    <dgm:cxn modelId="{DC919FC2-EDCC-42FF-8E9D-77A158BD9BAD}" type="presOf" srcId="{FE207554-5D64-4113-86E8-0393C44335D4}" destId="{2F2C8F19-7FFC-4948-AC21-868E24517A83}" srcOrd="1" destOrd="0" presId="urn:microsoft.com/office/officeart/2005/8/layout/list1"/>
    <dgm:cxn modelId="{143E77E2-9024-4AB3-A3CA-A55E20A1B963}" type="presOf" srcId="{1B9FA92A-D88A-41BF-B7BE-1613AB22B8E5}" destId="{B1FD5874-53E4-47C7-BE4A-CA4EDBF2ACD2}" srcOrd="0" destOrd="0" presId="urn:microsoft.com/office/officeart/2005/8/layout/list1"/>
    <dgm:cxn modelId="{4654CC3D-F39C-4673-B3DC-FAEFD003F618}" srcId="{E199F7BB-F57F-4ED7-B02A-543DCF1F719D}" destId="{26AD8AC8-5A59-435C-A4E5-E0519080649E}" srcOrd="0" destOrd="0" parTransId="{BB69C34F-5D51-4F1F-B7A4-DCD60148AF16}" sibTransId="{450FD388-6094-4B36-A284-D900AE219357}"/>
    <dgm:cxn modelId="{0AA8BECD-C498-4E15-964A-C40EE47D59DB}" type="presOf" srcId="{26AD8AC8-5A59-435C-A4E5-E0519080649E}" destId="{447C1A96-C480-4090-B722-982152F85B0E}" srcOrd="0" destOrd="0" presId="urn:microsoft.com/office/officeart/2005/8/layout/list1"/>
    <dgm:cxn modelId="{74FEAD8A-74A3-4E1C-93EB-BFC736CC6F91}" type="presOf" srcId="{1B9FA92A-D88A-41BF-B7BE-1613AB22B8E5}" destId="{AB709754-E2F3-4264-A922-29CD2F95B85C}" srcOrd="1" destOrd="0" presId="urn:microsoft.com/office/officeart/2005/8/layout/list1"/>
    <dgm:cxn modelId="{0061065E-CEAC-43D0-A2D6-BF3A9FC76C79}" type="presOf" srcId="{E2068CE8-ECBC-4FF8-B28D-6626E6898C70}" destId="{F29B9775-1EF1-4810-8817-DB5D7D528031}" srcOrd="1" destOrd="0" presId="urn:microsoft.com/office/officeart/2005/8/layout/list1"/>
    <dgm:cxn modelId="{C2A210AB-E4C6-48C4-970E-DD8CDE32482D}" srcId="{E199F7BB-F57F-4ED7-B02A-543DCF1F719D}" destId="{FE207554-5D64-4113-86E8-0393C44335D4}" srcOrd="6" destOrd="0" parTransId="{C7EAF75A-E11F-46A2-8755-BFEF3B080D04}" sibTransId="{D5A3551B-1C6A-4894-8350-3A1C9F6B64C9}"/>
    <dgm:cxn modelId="{99C5B9E5-2D10-4650-938A-34B579AC978F}" srcId="{E199F7BB-F57F-4ED7-B02A-543DCF1F719D}" destId="{9CE786BB-F14E-4253-BD51-80FC30FF9313}" srcOrd="1" destOrd="0" parTransId="{3063CDFC-C519-4489-85A7-84BE56EC2F83}" sibTransId="{6915EEB3-2AD4-4C54-AEB2-6746B3EB8AA2}"/>
    <dgm:cxn modelId="{74C92BED-AE71-4EF7-B95F-ABD68A36A9E9}" type="presOf" srcId="{FBD384FE-BF6D-41FA-BF4A-F44F8F900EAA}" destId="{34DB0574-2DA8-4C3D-8623-0B278FE9E932}" srcOrd="0" destOrd="0" presId="urn:microsoft.com/office/officeart/2005/8/layout/list1"/>
    <dgm:cxn modelId="{3BEDF8C0-DFB9-4E4C-87EC-E643AB71F2CC}" srcId="{E199F7BB-F57F-4ED7-B02A-543DCF1F719D}" destId="{E2068CE8-ECBC-4FF8-B28D-6626E6898C70}" srcOrd="4" destOrd="0" parTransId="{A25BE353-FA93-4D6C-9E33-EE427AE0C76D}" sibTransId="{91AE7E2B-6D3D-48CB-9C3B-15E0ABC54091}"/>
    <dgm:cxn modelId="{A7295F4E-EFF7-4682-B914-23089657D395}" type="presOf" srcId="{FBD384FE-BF6D-41FA-BF4A-F44F8F900EAA}" destId="{4069C0EA-4ACF-4380-9396-EBF48D5A1540}" srcOrd="1" destOrd="0" presId="urn:microsoft.com/office/officeart/2005/8/layout/list1"/>
    <dgm:cxn modelId="{0EC2EBFB-3F1F-4F03-B058-700C996FAEFA}" srcId="{E199F7BB-F57F-4ED7-B02A-543DCF1F719D}" destId="{FBD384FE-BF6D-41FA-BF4A-F44F8F900EAA}" srcOrd="5" destOrd="0" parTransId="{F48B67D8-AB49-4391-B150-7D7B94B83FCD}" sibTransId="{460DFE37-BE49-47A3-9F98-5F7C5EE4F05A}"/>
    <dgm:cxn modelId="{59A760F9-CAC1-4C00-B4D0-D459A2DC94A3}" type="presOf" srcId="{B257BA4A-E6EE-43A4-810D-8EB8B51D02E2}" destId="{C7DCA053-92A2-4053-A2E0-B3FAF5969C45}" srcOrd="0" destOrd="0" presId="urn:microsoft.com/office/officeart/2005/8/layout/list1"/>
    <dgm:cxn modelId="{13204D14-EF96-4F50-865D-2CBB1F1ABE4B}" type="presOf" srcId="{E199F7BB-F57F-4ED7-B02A-543DCF1F719D}" destId="{A71335EA-6442-4338-9050-4DB95D47AF50}" srcOrd="0" destOrd="0" presId="urn:microsoft.com/office/officeart/2005/8/layout/list1"/>
    <dgm:cxn modelId="{A4EA2A7A-8B22-405C-A6E9-DF1559FFA105}" type="presOf" srcId="{FE207554-5D64-4113-86E8-0393C44335D4}" destId="{1B32000C-F6BF-4A71-B081-0BB16FF24C14}" srcOrd="0" destOrd="0" presId="urn:microsoft.com/office/officeart/2005/8/layout/list1"/>
    <dgm:cxn modelId="{33A1725A-35C8-4349-A989-73A082A3631A}" type="presOf" srcId="{9CE786BB-F14E-4253-BD51-80FC30FF9313}" destId="{9D9C263D-5B49-49E0-9462-B2ABEAEEF9C9}" srcOrd="0" destOrd="0" presId="urn:microsoft.com/office/officeart/2005/8/layout/list1"/>
    <dgm:cxn modelId="{97575A80-5BC1-4F1F-9973-D9012866319D}" type="presOf" srcId="{E2068CE8-ECBC-4FF8-B28D-6626E6898C70}" destId="{EE5D8656-7F1A-4776-A45D-304EC1283E5B}" srcOrd="0" destOrd="0" presId="urn:microsoft.com/office/officeart/2005/8/layout/list1"/>
    <dgm:cxn modelId="{408E1310-6FE3-43C6-8886-39AD1E889D6B}" type="presOf" srcId="{26AD8AC8-5A59-435C-A4E5-E0519080649E}" destId="{5EB9B3A9-84C5-41B8-B0F0-9E767FBBA387}" srcOrd="1" destOrd="0" presId="urn:microsoft.com/office/officeart/2005/8/layout/list1"/>
    <dgm:cxn modelId="{E87DCAA2-8A53-4098-94B3-F355B8690BD6}" srcId="{E199F7BB-F57F-4ED7-B02A-543DCF1F719D}" destId="{1B9FA92A-D88A-41BF-B7BE-1613AB22B8E5}" srcOrd="3" destOrd="0" parTransId="{E0CE18F7-EA1D-4538-AAA9-5FFE0B212E54}" sibTransId="{0789C980-665A-4A56-9A38-B5D02D105E6B}"/>
    <dgm:cxn modelId="{D5BB7D4A-5317-4B27-86EE-358DEAC8FA85}" type="presParOf" srcId="{A71335EA-6442-4338-9050-4DB95D47AF50}" destId="{0D4A217F-6187-4E2F-BF5C-CA46DA1D2E30}" srcOrd="0" destOrd="0" presId="urn:microsoft.com/office/officeart/2005/8/layout/list1"/>
    <dgm:cxn modelId="{B2888F85-0F4C-4B9E-9C8D-BC6B1394787E}" type="presParOf" srcId="{0D4A217F-6187-4E2F-BF5C-CA46DA1D2E30}" destId="{447C1A96-C480-4090-B722-982152F85B0E}" srcOrd="0" destOrd="0" presId="urn:microsoft.com/office/officeart/2005/8/layout/list1"/>
    <dgm:cxn modelId="{94193A44-05DA-4023-AD86-F65DFDF8B33B}" type="presParOf" srcId="{0D4A217F-6187-4E2F-BF5C-CA46DA1D2E30}" destId="{5EB9B3A9-84C5-41B8-B0F0-9E767FBBA387}" srcOrd="1" destOrd="0" presId="urn:microsoft.com/office/officeart/2005/8/layout/list1"/>
    <dgm:cxn modelId="{98AF3C01-1757-426E-A453-75753BC6788B}" type="presParOf" srcId="{A71335EA-6442-4338-9050-4DB95D47AF50}" destId="{24C6AF9A-5483-4434-A367-75A12768BE8D}" srcOrd="1" destOrd="0" presId="urn:microsoft.com/office/officeart/2005/8/layout/list1"/>
    <dgm:cxn modelId="{2E735B5C-BEBE-419B-BE7E-00A95B29253C}" type="presParOf" srcId="{A71335EA-6442-4338-9050-4DB95D47AF50}" destId="{57A30CE0-BB78-4F72-B8C4-93002B9526BB}" srcOrd="2" destOrd="0" presId="urn:microsoft.com/office/officeart/2005/8/layout/list1"/>
    <dgm:cxn modelId="{75F76DF0-6E29-4786-BE2D-C5D7E6BD2886}" type="presParOf" srcId="{A71335EA-6442-4338-9050-4DB95D47AF50}" destId="{BC41FDA7-0DF6-4BB8-BB97-0760D6155566}" srcOrd="3" destOrd="0" presId="urn:microsoft.com/office/officeart/2005/8/layout/list1"/>
    <dgm:cxn modelId="{547291D2-E865-408D-B25F-5A1EDAA01880}" type="presParOf" srcId="{A71335EA-6442-4338-9050-4DB95D47AF50}" destId="{781C028F-603E-46C4-A8BC-7DC02CE7D9BF}" srcOrd="4" destOrd="0" presId="urn:microsoft.com/office/officeart/2005/8/layout/list1"/>
    <dgm:cxn modelId="{08EB1C9B-9AE3-4882-A8D9-E67FCF4103D8}" type="presParOf" srcId="{781C028F-603E-46C4-A8BC-7DC02CE7D9BF}" destId="{9D9C263D-5B49-49E0-9462-B2ABEAEEF9C9}" srcOrd="0" destOrd="0" presId="urn:microsoft.com/office/officeart/2005/8/layout/list1"/>
    <dgm:cxn modelId="{2E411D75-35B5-40FA-8ED2-502BD981CD87}" type="presParOf" srcId="{781C028F-603E-46C4-A8BC-7DC02CE7D9BF}" destId="{C7179B8F-B89E-4A94-B419-B16AACB03688}" srcOrd="1" destOrd="0" presId="urn:microsoft.com/office/officeart/2005/8/layout/list1"/>
    <dgm:cxn modelId="{6BE5E7A7-8FFE-4541-BC62-A6080C4DE64F}" type="presParOf" srcId="{A71335EA-6442-4338-9050-4DB95D47AF50}" destId="{8D627C02-54A1-43A7-97B1-7B504B4F5107}" srcOrd="5" destOrd="0" presId="urn:microsoft.com/office/officeart/2005/8/layout/list1"/>
    <dgm:cxn modelId="{59E9B124-E12E-4D48-A84C-69BBF2ECEC56}" type="presParOf" srcId="{A71335EA-6442-4338-9050-4DB95D47AF50}" destId="{AC50B72E-3211-4DC6-931F-C268A7F57584}" srcOrd="6" destOrd="0" presId="urn:microsoft.com/office/officeart/2005/8/layout/list1"/>
    <dgm:cxn modelId="{81E79772-4440-4DB8-9AD2-51509E8B9029}" type="presParOf" srcId="{A71335EA-6442-4338-9050-4DB95D47AF50}" destId="{7840DF90-76CB-4893-8EF2-A39DCF8A49DA}" srcOrd="7" destOrd="0" presId="urn:microsoft.com/office/officeart/2005/8/layout/list1"/>
    <dgm:cxn modelId="{1A9A446A-11C5-49CD-AEF0-FDC2B9A4F6DF}" type="presParOf" srcId="{A71335EA-6442-4338-9050-4DB95D47AF50}" destId="{5FF1C718-5EDB-450D-A998-E45F4E5672BB}" srcOrd="8" destOrd="0" presId="urn:microsoft.com/office/officeart/2005/8/layout/list1"/>
    <dgm:cxn modelId="{D0884B0C-3383-4FC8-BC18-ECB0037A6520}" type="presParOf" srcId="{5FF1C718-5EDB-450D-A998-E45F4E5672BB}" destId="{C7DCA053-92A2-4053-A2E0-B3FAF5969C45}" srcOrd="0" destOrd="0" presId="urn:microsoft.com/office/officeart/2005/8/layout/list1"/>
    <dgm:cxn modelId="{0914541D-E402-48E2-8055-B409FC1FD91A}" type="presParOf" srcId="{5FF1C718-5EDB-450D-A998-E45F4E5672BB}" destId="{1A13404C-9479-437E-8F6E-0D5C799C6F74}" srcOrd="1" destOrd="0" presId="urn:microsoft.com/office/officeart/2005/8/layout/list1"/>
    <dgm:cxn modelId="{9A92257E-5621-4C2A-A0CC-9A3E0ACBE738}" type="presParOf" srcId="{A71335EA-6442-4338-9050-4DB95D47AF50}" destId="{486E2B22-F8C5-47B9-B944-35B4F414EE61}" srcOrd="9" destOrd="0" presId="urn:microsoft.com/office/officeart/2005/8/layout/list1"/>
    <dgm:cxn modelId="{FBAFECDB-AC58-4026-ACAB-6051CDDC07E4}" type="presParOf" srcId="{A71335EA-6442-4338-9050-4DB95D47AF50}" destId="{AB51B988-3FFD-4A8D-A66B-9299BC4ABC81}" srcOrd="10" destOrd="0" presId="urn:microsoft.com/office/officeart/2005/8/layout/list1"/>
    <dgm:cxn modelId="{77590314-A46A-4A9B-8161-8A57EBEFA752}" type="presParOf" srcId="{A71335EA-6442-4338-9050-4DB95D47AF50}" destId="{46016655-2245-47FB-B3B5-A8678C8AB825}" srcOrd="11" destOrd="0" presId="urn:microsoft.com/office/officeart/2005/8/layout/list1"/>
    <dgm:cxn modelId="{8B0F1B0C-3A66-40A3-A534-900A7F057E2B}" type="presParOf" srcId="{A71335EA-6442-4338-9050-4DB95D47AF50}" destId="{D8C21872-7F7A-460E-BF88-19E1E2EA7FFA}" srcOrd="12" destOrd="0" presId="urn:microsoft.com/office/officeart/2005/8/layout/list1"/>
    <dgm:cxn modelId="{3F4ECD59-EED2-4435-94F3-05917C59033F}" type="presParOf" srcId="{D8C21872-7F7A-460E-BF88-19E1E2EA7FFA}" destId="{B1FD5874-53E4-47C7-BE4A-CA4EDBF2ACD2}" srcOrd="0" destOrd="0" presId="urn:microsoft.com/office/officeart/2005/8/layout/list1"/>
    <dgm:cxn modelId="{30C6F685-AB32-44E6-B3E2-89D3877E516B}" type="presParOf" srcId="{D8C21872-7F7A-460E-BF88-19E1E2EA7FFA}" destId="{AB709754-E2F3-4264-A922-29CD2F95B85C}" srcOrd="1" destOrd="0" presId="urn:microsoft.com/office/officeart/2005/8/layout/list1"/>
    <dgm:cxn modelId="{560CC37A-3909-40E2-B32A-B20862021266}" type="presParOf" srcId="{A71335EA-6442-4338-9050-4DB95D47AF50}" destId="{43B86D5E-D213-4A02-9207-03F8F7F7571B}" srcOrd="13" destOrd="0" presId="urn:microsoft.com/office/officeart/2005/8/layout/list1"/>
    <dgm:cxn modelId="{4FD5EDA5-77CD-4886-BCB8-738CB4AF90BC}" type="presParOf" srcId="{A71335EA-6442-4338-9050-4DB95D47AF50}" destId="{A3B5469C-A01F-4C0A-BAA1-F3A49CA84027}" srcOrd="14" destOrd="0" presId="urn:microsoft.com/office/officeart/2005/8/layout/list1"/>
    <dgm:cxn modelId="{CFCA2828-9F6A-4ACF-B90D-795A9053E99F}" type="presParOf" srcId="{A71335EA-6442-4338-9050-4DB95D47AF50}" destId="{4FB7762A-8447-494E-A0A7-B947494F239B}" srcOrd="15" destOrd="0" presId="urn:microsoft.com/office/officeart/2005/8/layout/list1"/>
    <dgm:cxn modelId="{A3FDDD9E-E282-45E8-A4A1-CDE1711439BB}" type="presParOf" srcId="{A71335EA-6442-4338-9050-4DB95D47AF50}" destId="{B50FD8FD-CE60-4489-B66B-8432D84DA76D}" srcOrd="16" destOrd="0" presId="urn:microsoft.com/office/officeart/2005/8/layout/list1"/>
    <dgm:cxn modelId="{E26B2CF0-2763-47B9-B731-EE3AB88CF756}" type="presParOf" srcId="{B50FD8FD-CE60-4489-B66B-8432D84DA76D}" destId="{EE5D8656-7F1A-4776-A45D-304EC1283E5B}" srcOrd="0" destOrd="0" presId="urn:microsoft.com/office/officeart/2005/8/layout/list1"/>
    <dgm:cxn modelId="{005BE8B7-47E3-4B81-87D8-9369B7484824}" type="presParOf" srcId="{B50FD8FD-CE60-4489-B66B-8432D84DA76D}" destId="{F29B9775-1EF1-4810-8817-DB5D7D528031}" srcOrd="1" destOrd="0" presId="urn:microsoft.com/office/officeart/2005/8/layout/list1"/>
    <dgm:cxn modelId="{4AB5EFF5-B1BE-4774-907D-4357D2CC8A5C}" type="presParOf" srcId="{A71335EA-6442-4338-9050-4DB95D47AF50}" destId="{C2CCF395-E4DF-4ED9-8D09-6FE440ABFEC1}" srcOrd="17" destOrd="0" presId="urn:microsoft.com/office/officeart/2005/8/layout/list1"/>
    <dgm:cxn modelId="{EA834A43-89AD-426D-A298-41E94F318847}" type="presParOf" srcId="{A71335EA-6442-4338-9050-4DB95D47AF50}" destId="{292471A9-CC03-4158-9EA9-A45F4781AB2F}" srcOrd="18" destOrd="0" presId="urn:microsoft.com/office/officeart/2005/8/layout/list1"/>
    <dgm:cxn modelId="{5A5EAC43-C9B8-40BC-A369-9D14702DC5FA}" type="presParOf" srcId="{A71335EA-6442-4338-9050-4DB95D47AF50}" destId="{A9BD7912-CE0F-4340-9ECF-FADA8F92F678}" srcOrd="19" destOrd="0" presId="urn:microsoft.com/office/officeart/2005/8/layout/list1"/>
    <dgm:cxn modelId="{19FE6AB9-3F18-4976-8F43-CB98758E050B}" type="presParOf" srcId="{A71335EA-6442-4338-9050-4DB95D47AF50}" destId="{27EC4756-FF8D-4FA6-9270-46AD24609F69}" srcOrd="20" destOrd="0" presId="urn:microsoft.com/office/officeart/2005/8/layout/list1"/>
    <dgm:cxn modelId="{89AB3D4C-3AEB-4C68-8AF6-53F641EECF88}" type="presParOf" srcId="{27EC4756-FF8D-4FA6-9270-46AD24609F69}" destId="{34DB0574-2DA8-4C3D-8623-0B278FE9E932}" srcOrd="0" destOrd="0" presId="urn:microsoft.com/office/officeart/2005/8/layout/list1"/>
    <dgm:cxn modelId="{50FF8743-E8C4-40E5-9FA6-980936FC082B}" type="presParOf" srcId="{27EC4756-FF8D-4FA6-9270-46AD24609F69}" destId="{4069C0EA-4ACF-4380-9396-EBF48D5A1540}" srcOrd="1" destOrd="0" presId="urn:microsoft.com/office/officeart/2005/8/layout/list1"/>
    <dgm:cxn modelId="{E229BF2C-3B39-4206-BC65-DE318DC94E00}" type="presParOf" srcId="{A71335EA-6442-4338-9050-4DB95D47AF50}" destId="{F8316400-F537-42EF-8095-EE25E83B3910}" srcOrd="21" destOrd="0" presId="urn:microsoft.com/office/officeart/2005/8/layout/list1"/>
    <dgm:cxn modelId="{104CB7D0-83F8-475E-A95C-CB89CFB0F8FC}" type="presParOf" srcId="{A71335EA-6442-4338-9050-4DB95D47AF50}" destId="{5B23C07E-F4E5-43EC-A43B-5F06DB3B0B3E}" srcOrd="22" destOrd="0" presId="urn:microsoft.com/office/officeart/2005/8/layout/list1"/>
    <dgm:cxn modelId="{20D6CDCE-4BEB-45E4-894A-008DEA54D20E}" type="presParOf" srcId="{A71335EA-6442-4338-9050-4DB95D47AF50}" destId="{A18C71D0-2544-46F0-8BDA-1199AA77A05C}" srcOrd="23" destOrd="0" presId="urn:microsoft.com/office/officeart/2005/8/layout/list1"/>
    <dgm:cxn modelId="{992D936D-10EC-482E-8AA8-036858349287}" type="presParOf" srcId="{A71335EA-6442-4338-9050-4DB95D47AF50}" destId="{CB9E8253-A855-4574-87FD-EC9EC30ED753}" srcOrd="24" destOrd="0" presId="urn:microsoft.com/office/officeart/2005/8/layout/list1"/>
    <dgm:cxn modelId="{279863B0-1F24-4FC6-87C3-C44857843B85}" type="presParOf" srcId="{CB9E8253-A855-4574-87FD-EC9EC30ED753}" destId="{1B32000C-F6BF-4A71-B081-0BB16FF24C14}" srcOrd="0" destOrd="0" presId="urn:microsoft.com/office/officeart/2005/8/layout/list1"/>
    <dgm:cxn modelId="{B54B50E3-849F-4C7C-AC1C-7874B836F754}" type="presParOf" srcId="{CB9E8253-A855-4574-87FD-EC9EC30ED753}" destId="{2F2C8F19-7FFC-4948-AC21-868E24517A83}" srcOrd="1" destOrd="0" presId="urn:microsoft.com/office/officeart/2005/8/layout/list1"/>
    <dgm:cxn modelId="{6C3C4D87-7C93-4DEF-8830-B632551E3B6C}" type="presParOf" srcId="{A71335EA-6442-4338-9050-4DB95D47AF50}" destId="{609B6355-B864-405A-A95D-409A50385617}" srcOrd="25" destOrd="0" presId="urn:microsoft.com/office/officeart/2005/8/layout/list1"/>
    <dgm:cxn modelId="{10DB18DA-7A3F-4CBA-B827-94C37E053136}" type="presParOf" srcId="{A71335EA-6442-4338-9050-4DB95D47AF50}" destId="{5FC1C86B-73CE-4CBD-A42C-D162B0C809E7}" srcOrd="2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3EF3676-0546-4E96-90A5-04A9233D1C6A}" type="doc">
      <dgm:prSet loTypeId="urn:microsoft.com/office/officeart/2005/8/layout/hList7#5" loCatId="list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1B57C98C-2C68-48CC-B23F-5BB1E0E28BE2}">
      <dgm:prSet phldrT="[Текст]" custT="1"/>
      <dgm:spPr/>
      <dgm:t>
        <a:bodyPr/>
        <a:lstStyle/>
        <a:p>
          <a:r>
            <a:rPr lang="ru-RU" sz="1400" b="0" i="0" baseline="0" dirty="0" smtClean="0">
              <a:latin typeface="Times New Roman" pitchFamily="18" charset="0"/>
            </a:rPr>
            <a:t>Муниципальные программы города Заречного (проекты муниципальных программ, проекты изменений муниципальных программ</a:t>
          </a:r>
          <a:r>
            <a:rPr lang="ru-RU" sz="1400" b="1" i="1" baseline="0" dirty="0" smtClean="0">
              <a:latin typeface="Times New Roman" pitchFamily="18" charset="0"/>
            </a:rPr>
            <a:t>)</a:t>
          </a:r>
          <a:endParaRPr lang="ru-RU" sz="1400" b="1" i="1" baseline="0" dirty="0">
            <a:latin typeface="Times New Roman" pitchFamily="18" charset="0"/>
          </a:endParaRPr>
        </a:p>
      </dgm:t>
    </dgm:pt>
    <dgm:pt modelId="{E3B0447A-D789-409C-8712-05F49980AEF0}" type="sibTrans" cxnId="{6B00F539-BBE3-46FE-AD5E-A4D89968F4A2}">
      <dgm:prSet/>
      <dgm:spPr/>
      <dgm:t>
        <a:bodyPr/>
        <a:lstStyle/>
        <a:p>
          <a:endParaRPr lang="ru-RU"/>
        </a:p>
      </dgm:t>
    </dgm:pt>
    <dgm:pt modelId="{8E29E259-A26D-499D-A42A-63C6C65FCD27}" type="parTrans" cxnId="{6B00F539-BBE3-46FE-AD5E-A4D89968F4A2}">
      <dgm:prSet/>
      <dgm:spPr/>
      <dgm:t>
        <a:bodyPr/>
        <a:lstStyle/>
        <a:p>
          <a:endParaRPr lang="ru-RU"/>
        </a:p>
      </dgm:t>
    </dgm:pt>
    <dgm:pt modelId="{CE5257EE-9902-44CE-BE30-4830B04E83CB}">
      <dgm:prSet phldrT="[Текст]" custT="1"/>
      <dgm:spPr/>
      <dgm:t>
        <a:bodyPr/>
        <a:lstStyle/>
        <a:p>
          <a:r>
            <a:rPr lang="ru-RU" sz="1400" b="0" i="0" baseline="0" dirty="0" smtClean="0">
              <a:latin typeface="Times New Roman" pitchFamily="18" charset="0"/>
            </a:rPr>
            <a:t>Прогноз социально-экономического развития города</a:t>
          </a:r>
          <a:endParaRPr lang="ru-RU" sz="1400" b="0" i="0" baseline="0" dirty="0">
            <a:latin typeface="Times New Roman" pitchFamily="18" charset="0"/>
          </a:endParaRPr>
        </a:p>
      </dgm:t>
    </dgm:pt>
    <dgm:pt modelId="{A182F6CF-A62A-4E52-AD81-6BCDB8BD70F4}" type="sibTrans" cxnId="{81425980-3DAF-41D3-9E13-624D8A4FE1E3}">
      <dgm:prSet/>
      <dgm:spPr/>
      <dgm:t>
        <a:bodyPr/>
        <a:lstStyle/>
        <a:p>
          <a:endParaRPr lang="ru-RU"/>
        </a:p>
      </dgm:t>
    </dgm:pt>
    <dgm:pt modelId="{FD2ED189-11E5-440C-B6F7-183A480EDD90}" type="parTrans" cxnId="{81425980-3DAF-41D3-9E13-624D8A4FE1E3}">
      <dgm:prSet/>
      <dgm:spPr/>
      <dgm:t>
        <a:bodyPr/>
        <a:lstStyle/>
        <a:p>
          <a:endParaRPr lang="ru-RU"/>
        </a:p>
      </dgm:t>
    </dgm:pt>
    <dgm:pt modelId="{26C75F07-BAD6-453C-B98A-776DA8237960}">
      <dgm:prSet phldrT="[Текст]" custT="1"/>
      <dgm:spPr/>
      <dgm:t>
        <a:bodyPr/>
        <a:lstStyle/>
        <a:p>
          <a:r>
            <a:rPr lang="ru-RU" sz="1400" b="0" i="0" baseline="0" dirty="0" smtClean="0">
              <a:latin typeface="Times New Roman" pitchFamily="18" charset="0"/>
            </a:rPr>
            <a:t>Основные направления бюджетной  и налоговой политики</a:t>
          </a:r>
          <a:endParaRPr lang="ru-RU" sz="1400" b="0" i="0" baseline="0" dirty="0">
            <a:latin typeface="Times New Roman" pitchFamily="18" charset="0"/>
          </a:endParaRPr>
        </a:p>
      </dgm:t>
    </dgm:pt>
    <dgm:pt modelId="{AD9411DB-9E7A-4F51-B202-D19B52C7074E}" type="sibTrans" cxnId="{114A6BBB-116A-4F2E-ADA3-659405C0F18C}">
      <dgm:prSet/>
      <dgm:spPr/>
      <dgm:t>
        <a:bodyPr/>
        <a:lstStyle/>
        <a:p>
          <a:endParaRPr lang="ru-RU"/>
        </a:p>
      </dgm:t>
    </dgm:pt>
    <dgm:pt modelId="{01BAF119-947C-403A-A289-96AE039F09B4}" type="parTrans" cxnId="{114A6BBB-116A-4F2E-ADA3-659405C0F18C}">
      <dgm:prSet/>
      <dgm:spPr/>
      <dgm:t>
        <a:bodyPr/>
        <a:lstStyle/>
        <a:p>
          <a:endParaRPr lang="ru-RU"/>
        </a:p>
      </dgm:t>
    </dgm:pt>
    <dgm:pt modelId="{7CBA54BB-C304-4AF3-B46E-76B251FEE674}">
      <dgm:prSet/>
      <dgm:spPr/>
      <dgm:t>
        <a:bodyPr/>
        <a:lstStyle/>
        <a:p>
          <a:r>
            <a:rPr lang="ru-RU" b="0" i="0" dirty="0" smtClean="0">
              <a:latin typeface="Times New Roman" pitchFamily="18" charset="0"/>
              <a:cs typeface="Times New Roman" pitchFamily="18" charset="0"/>
            </a:rPr>
            <a:t>Стратегия социально-экономического развития ЗАТО                  г. Заречный Пензенской области </a:t>
          </a:r>
        </a:p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36B8967B-28CA-46DA-AEB3-9E29913A334A}" type="parTrans" cxnId="{14461C51-7583-4972-BBD6-821A59955D92}">
      <dgm:prSet/>
      <dgm:spPr/>
      <dgm:t>
        <a:bodyPr/>
        <a:lstStyle/>
        <a:p>
          <a:endParaRPr lang="ru-RU"/>
        </a:p>
      </dgm:t>
    </dgm:pt>
    <dgm:pt modelId="{6C866FBB-1CB8-45AD-8095-F381E71E0A6C}" type="sibTrans" cxnId="{14461C51-7583-4972-BBD6-821A59955D92}">
      <dgm:prSet/>
      <dgm:spPr/>
      <dgm:t>
        <a:bodyPr/>
        <a:lstStyle/>
        <a:p>
          <a:endParaRPr lang="ru-RU"/>
        </a:p>
      </dgm:t>
    </dgm:pt>
    <dgm:pt modelId="{2EDBE38A-2D63-41A8-8F1F-7D0BB590A561}" type="pres">
      <dgm:prSet presAssocID="{E3EF3676-0546-4E96-90A5-04A9233D1C6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6375A01-9D4C-466D-891B-E039AFE629E7}" type="pres">
      <dgm:prSet presAssocID="{E3EF3676-0546-4E96-90A5-04A9233D1C6A}" presName="fgShape" presStyleLbl="fgShp" presStyleIdx="0" presStyleCnt="1" custScaleY="69321"/>
      <dgm:spPr/>
    </dgm:pt>
    <dgm:pt modelId="{D30532F7-46D8-46E9-86A3-2AF4DFDF36F4}" type="pres">
      <dgm:prSet presAssocID="{E3EF3676-0546-4E96-90A5-04A9233D1C6A}" presName="linComp" presStyleCnt="0"/>
      <dgm:spPr/>
    </dgm:pt>
    <dgm:pt modelId="{5527DA57-C818-4DA9-8C55-48F3C76879F8}" type="pres">
      <dgm:prSet presAssocID="{7CBA54BB-C304-4AF3-B46E-76B251FEE674}" presName="compNode" presStyleCnt="0"/>
      <dgm:spPr/>
    </dgm:pt>
    <dgm:pt modelId="{31650504-24D2-4892-9C24-2230B8CB3009}" type="pres">
      <dgm:prSet presAssocID="{7CBA54BB-C304-4AF3-B46E-76B251FEE674}" presName="bkgdShape" presStyleLbl="node1" presStyleIdx="0" presStyleCnt="4"/>
      <dgm:spPr/>
      <dgm:t>
        <a:bodyPr/>
        <a:lstStyle/>
        <a:p>
          <a:endParaRPr lang="ru-RU"/>
        </a:p>
      </dgm:t>
    </dgm:pt>
    <dgm:pt modelId="{49404141-345C-4B83-AF94-50D40B0E8B32}" type="pres">
      <dgm:prSet presAssocID="{7CBA54BB-C304-4AF3-B46E-76B251FEE674}" presName="nodeTx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E539B6-2485-48E0-B6C3-9041373C1CDB}" type="pres">
      <dgm:prSet presAssocID="{7CBA54BB-C304-4AF3-B46E-76B251FEE674}" presName="invisiNode" presStyleLbl="node1" presStyleIdx="0" presStyleCnt="4"/>
      <dgm:spPr/>
    </dgm:pt>
    <dgm:pt modelId="{06677F09-51EF-49C4-AF6A-9E20D576F7D7}" type="pres">
      <dgm:prSet presAssocID="{7CBA54BB-C304-4AF3-B46E-76B251FEE674}" presName="imagNode" presStyleLbl="fgImgPlace1" presStyleIdx="0" presStyleCnt="4" custScaleX="104735" custScaleY="93174" custLinFactNeighborX="-2438" custLinFactNeighborY="5690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000" r="-9000"/>
          </a:stretch>
        </a:blipFill>
      </dgm:spPr>
      <dgm:t>
        <a:bodyPr/>
        <a:lstStyle/>
        <a:p>
          <a:endParaRPr lang="ru-RU"/>
        </a:p>
      </dgm:t>
    </dgm:pt>
    <dgm:pt modelId="{5CFCA0B7-31C8-4FE5-91DC-A88B9D14890E}" type="pres">
      <dgm:prSet presAssocID="{6C866FBB-1CB8-45AD-8095-F381E71E0A6C}" presName="sibTrans" presStyleLbl="sibTrans2D1" presStyleIdx="0" presStyleCnt="0"/>
      <dgm:spPr/>
      <dgm:t>
        <a:bodyPr/>
        <a:lstStyle/>
        <a:p>
          <a:endParaRPr lang="ru-RU"/>
        </a:p>
      </dgm:t>
    </dgm:pt>
    <dgm:pt modelId="{E9A59FFF-3DEC-4551-996E-0BE0A0978E0D}" type="pres">
      <dgm:prSet presAssocID="{26C75F07-BAD6-453C-B98A-776DA8237960}" presName="compNode" presStyleCnt="0"/>
      <dgm:spPr/>
    </dgm:pt>
    <dgm:pt modelId="{51FD50C2-0E38-4C0A-A42A-4F6998779324}" type="pres">
      <dgm:prSet presAssocID="{26C75F07-BAD6-453C-B98A-776DA8237960}" presName="bkgdShape" presStyleLbl="node1" presStyleIdx="1" presStyleCnt="4"/>
      <dgm:spPr/>
      <dgm:t>
        <a:bodyPr/>
        <a:lstStyle/>
        <a:p>
          <a:endParaRPr lang="ru-RU"/>
        </a:p>
      </dgm:t>
    </dgm:pt>
    <dgm:pt modelId="{560B4BC9-BDED-494B-83FE-005E8885B814}" type="pres">
      <dgm:prSet presAssocID="{26C75F07-BAD6-453C-B98A-776DA8237960}" presName="nodeTx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8B75C5-288D-4A55-8106-2860609C2794}" type="pres">
      <dgm:prSet presAssocID="{26C75F07-BAD6-453C-B98A-776DA8237960}" presName="invisiNode" presStyleLbl="node1" presStyleIdx="1" presStyleCnt="4"/>
      <dgm:spPr/>
    </dgm:pt>
    <dgm:pt modelId="{9D9A7B6A-9C25-4ECC-9C09-237DC5CC7C37}" type="pres">
      <dgm:prSet presAssocID="{26C75F07-BAD6-453C-B98A-776DA8237960}" presName="imagNode" presStyleLbl="fgImgPlace1" presStyleIdx="1" presStyleCnt="4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B5913C63-170E-4FE4-B3A5-1C1DDAECA564}" type="pres">
      <dgm:prSet presAssocID="{AD9411DB-9E7A-4F51-B202-D19B52C7074E}" presName="sibTrans" presStyleLbl="sibTrans2D1" presStyleIdx="0" presStyleCnt="0"/>
      <dgm:spPr/>
      <dgm:t>
        <a:bodyPr/>
        <a:lstStyle/>
        <a:p>
          <a:endParaRPr lang="ru-RU"/>
        </a:p>
      </dgm:t>
    </dgm:pt>
    <dgm:pt modelId="{DC24A8CB-F503-4641-81EC-FC0B385CD7F2}" type="pres">
      <dgm:prSet presAssocID="{CE5257EE-9902-44CE-BE30-4830B04E83CB}" presName="compNode" presStyleCnt="0"/>
      <dgm:spPr/>
    </dgm:pt>
    <dgm:pt modelId="{615981F4-762D-43C4-A983-57DB4B199664}" type="pres">
      <dgm:prSet presAssocID="{CE5257EE-9902-44CE-BE30-4830B04E83CB}" presName="bkgdShape" presStyleLbl="node1" presStyleIdx="2" presStyleCnt="4" custLinFactNeighborX="-894" custLinFactNeighborY="-4601"/>
      <dgm:spPr/>
      <dgm:t>
        <a:bodyPr/>
        <a:lstStyle/>
        <a:p>
          <a:endParaRPr lang="ru-RU"/>
        </a:p>
      </dgm:t>
    </dgm:pt>
    <dgm:pt modelId="{7A39BEA1-53F9-4445-90CB-C7735EC23521}" type="pres">
      <dgm:prSet presAssocID="{CE5257EE-9902-44CE-BE30-4830B04E83CB}" presName="nodeTx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5C9E2E-9159-4B52-B070-95D70E1CC273}" type="pres">
      <dgm:prSet presAssocID="{CE5257EE-9902-44CE-BE30-4830B04E83CB}" presName="invisiNode" presStyleLbl="node1" presStyleIdx="2" presStyleCnt="4"/>
      <dgm:spPr/>
    </dgm:pt>
    <dgm:pt modelId="{58F8A7D6-7F4F-4DC4-8E32-06FE3C57F48C}" type="pres">
      <dgm:prSet presAssocID="{CE5257EE-9902-44CE-BE30-4830B04E83CB}" presName="imagNode" presStyleLbl="fgImgPlace1" presStyleIdx="2" presStyleCnt="4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2553FC1E-F69D-48C4-AA9C-7F74B058CDC4}" type="pres">
      <dgm:prSet presAssocID="{A182F6CF-A62A-4E52-AD81-6BCDB8BD70F4}" presName="sibTrans" presStyleLbl="sibTrans2D1" presStyleIdx="0" presStyleCnt="0"/>
      <dgm:spPr/>
      <dgm:t>
        <a:bodyPr/>
        <a:lstStyle/>
        <a:p>
          <a:endParaRPr lang="ru-RU"/>
        </a:p>
      </dgm:t>
    </dgm:pt>
    <dgm:pt modelId="{90DCD55F-033D-41ED-8E26-2C4365D6D884}" type="pres">
      <dgm:prSet presAssocID="{1B57C98C-2C68-48CC-B23F-5BB1E0E28BE2}" presName="compNode" presStyleCnt="0"/>
      <dgm:spPr/>
    </dgm:pt>
    <dgm:pt modelId="{03EB388E-80AD-4921-8F92-A67D4FC6140A}" type="pres">
      <dgm:prSet presAssocID="{1B57C98C-2C68-48CC-B23F-5BB1E0E28BE2}" presName="bkgdShape" presStyleLbl="node1" presStyleIdx="3" presStyleCnt="4"/>
      <dgm:spPr/>
      <dgm:t>
        <a:bodyPr/>
        <a:lstStyle/>
        <a:p>
          <a:endParaRPr lang="ru-RU"/>
        </a:p>
      </dgm:t>
    </dgm:pt>
    <dgm:pt modelId="{99F07D37-DA7E-46CE-89C6-0A4E5F862F09}" type="pres">
      <dgm:prSet presAssocID="{1B57C98C-2C68-48CC-B23F-5BB1E0E28BE2}" presName="nodeTx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A1EAA3-549C-4B9C-8F3C-ADA5139FDE36}" type="pres">
      <dgm:prSet presAssocID="{1B57C98C-2C68-48CC-B23F-5BB1E0E28BE2}" presName="invisiNode" presStyleLbl="node1" presStyleIdx="3" presStyleCnt="4"/>
      <dgm:spPr/>
    </dgm:pt>
    <dgm:pt modelId="{34AA1FB6-BFB5-4A41-9551-7ECD78F19B3E}" type="pres">
      <dgm:prSet presAssocID="{1B57C98C-2C68-48CC-B23F-5BB1E0E28BE2}" presName="imagNode" presStyleLbl="fgImgPlace1" presStyleIdx="3" presStyleCnt="4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</dgm:ptLst>
  <dgm:cxnLst>
    <dgm:cxn modelId="{2F90ABDE-FAA6-4D1B-AF9B-D96FBE25BA96}" type="presOf" srcId="{1B57C98C-2C68-48CC-B23F-5BB1E0E28BE2}" destId="{03EB388E-80AD-4921-8F92-A67D4FC6140A}" srcOrd="0" destOrd="0" presId="urn:microsoft.com/office/officeart/2005/8/layout/hList7#5"/>
    <dgm:cxn modelId="{C7C78DCA-0791-4256-A23A-4BB2A79DA84D}" type="presOf" srcId="{1B57C98C-2C68-48CC-B23F-5BB1E0E28BE2}" destId="{99F07D37-DA7E-46CE-89C6-0A4E5F862F09}" srcOrd="1" destOrd="0" presId="urn:microsoft.com/office/officeart/2005/8/layout/hList7#5"/>
    <dgm:cxn modelId="{F5467514-A8DF-4561-A933-511614759A56}" type="presOf" srcId="{CE5257EE-9902-44CE-BE30-4830B04E83CB}" destId="{7A39BEA1-53F9-4445-90CB-C7735EC23521}" srcOrd="1" destOrd="0" presId="urn:microsoft.com/office/officeart/2005/8/layout/hList7#5"/>
    <dgm:cxn modelId="{391895AF-E83B-4CD8-8846-7B40402884E8}" type="presOf" srcId="{26C75F07-BAD6-453C-B98A-776DA8237960}" destId="{51FD50C2-0E38-4C0A-A42A-4F6998779324}" srcOrd="0" destOrd="0" presId="urn:microsoft.com/office/officeart/2005/8/layout/hList7#5"/>
    <dgm:cxn modelId="{14461C51-7583-4972-BBD6-821A59955D92}" srcId="{E3EF3676-0546-4E96-90A5-04A9233D1C6A}" destId="{7CBA54BB-C304-4AF3-B46E-76B251FEE674}" srcOrd="0" destOrd="0" parTransId="{36B8967B-28CA-46DA-AEB3-9E29913A334A}" sibTransId="{6C866FBB-1CB8-45AD-8095-F381E71E0A6C}"/>
    <dgm:cxn modelId="{2849E27E-30E5-4D4E-9F60-287942B701CB}" type="presOf" srcId="{6C866FBB-1CB8-45AD-8095-F381E71E0A6C}" destId="{5CFCA0B7-31C8-4FE5-91DC-A88B9D14890E}" srcOrd="0" destOrd="0" presId="urn:microsoft.com/office/officeart/2005/8/layout/hList7#5"/>
    <dgm:cxn modelId="{114A6BBB-116A-4F2E-ADA3-659405C0F18C}" srcId="{E3EF3676-0546-4E96-90A5-04A9233D1C6A}" destId="{26C75F07-BAD6-453C-B98A-776DA8237960}" srcOrd="1" destOrd="0" parTransId="{01BAF119-947C-403A-A289-96AE039F09B4}" sibTransId="{AD9411DB-9E7A-4F51-B202-D19B52C7074E}"/>
    <dgm:cxn modelId="{45EA9D50-AB74-47A3-A17D-50BCB2A844CE}" type="presOf" srcId="{7CBA54BB-C304-4AF3-B46E-76B251FEE674}" destId="{31650504-24D2-4892-9C24-2230B8CB3009}" srcOrd="0" destOrd="0" presId="urn:microsoft.com/office/officeart/2005/8/layout/hList7#5"/>
    <dgm:cxn modelId="{E68C5F0A-474D-4EF0-9324-9DE25F494D28}" type="presOf" srcId="{A182F6CF-A62A-4E52-AD81-6BCDB8BD70F4}" destId="{2553FC1E-F69D-48C4-AA9C-7F74B058CDC4}" srcOrd="0" destOrd="0" presId="urn:microsoft.com/office/officeart/2005/8/layout/hList7#5"/>
    <dgm:cxn modelId="{C99C4427-B336-40FB-80BC-9FE300286E62}" type="presOf" srcId="{AD9411DB-9E7A-4F51-B202-D19B52C7074E}" destId="{B5913C63-170E-4FE4-B3A5-1C1DDAECA564}" srcOrd="0" destOrd="0" presId="urn:microsoft.com/office/officeart/2005/8/layout/hList7#5"/>
    <dgm:cxn modelId="{6B00F539-BBE3-46FE-AD5E-A4D89968F4A2}" srcId="{E3EF3676-0546-4E96-90A5-04A9233D1C6A}" destId="{1B57C98C-2C68-48CC-B23F-5BB1E0E28BE2}" srcOrd="3" destOrd="0" parTransId="{8E29E259-A26D-499D-A42A-63C6C65FCD27}" sibTransId="{E3B0447A-D789-409C-8712-05F49980AEF0}"/>
    <dgm:cxn modelId="{7115188F-F7F6-43FD-8B2D-753C3A0733D5}" type="presOf" srcId="{CE5257EE-9902-44CE-BE30-4830B04E83CB}" destId="{615981F4-762D-43C4-A983-57DB4B199664}" srcOrd="0" destOrd="0" presId="urn:microsoft.com/office/officeart/2005/8/layout/hList7#5"/>
    <dgm:cxn modelId="{FA443956-F0F9-4AB6-AABA-9D69844E1F58}" type="presOf" srcId="{26C75F07-BAD6-453C-B98A-776DA8237960}" destId="{560B4BC9-BDED-494B-83FE-005E8885B814}" srcOrd="1" destOrd="0" presId="urn:microsoft.com/office/officeart/2005/8/layout/hList7#5"/>
    <dgm:cxn modelId="{81425980-3DAF-41D3-9E13-624D8A4FE1E3}" srcId="{E3EF3676-0546-4E96-90A5-04A9233D1C6A}" destId="{CE5257EE-9902-44CE-BE30-4830B04E83CB}" srcOrd="2" destOrd="0" parTransId="{FD2ED189-11E5-440C-B6F7-183A480EDD90}" sibTransId="{A182F6CF-A62A-4E52-AD81-6BCDB8BD70F4}"/>
    <dgm:cxn modelId="{2FF0744E-2A2C-46DB-9219-F22BC4CD6BA4}" type="presOf" srcId="{E3EF3676-0546-4E96-90A5-04A9233D1C6A}" destId="{2EDBE38A-2D63-41A8-8F1F-7D0BB590A561}" srcOrd="0" destOrd="0" presId="urn:microsoft.com/office/officeart/2005/8/layout/hList7#5"/>
    <dgm:cxn modelId="{3E8245D6-7281-4D64-921D-FDD35D794F38}" type="presOf" srcId="{7CBA54BB-C304-4AF3-B46E-76B251FEE674}" destId="{49404141-345C-4B83-AF94-50D40B0E8B32}" srcOrd="1" destOrd="0" presId="urn:microsoft.com/office/officeart/2005/8/layout/hList7#5"/>
    <dgm:cxn modelId="{DAAC1B18-83BD-469A-8F25-D2E75095CB65}" type="presParOf" srcId="{2EDBE38A-2D63-41A8-8F1F-7D0BB590A561}" destId="{76375A01-9D4C-466D-891B-E039AFE629E7}" srcOrd="0" destOrd="0" presId="urn:microsoft.com/office/officeart/2005/8/layout/hList7#5"/>
    <dgm:cxn modelId="{E336D99B-523B-4DEE-A986-F74D37AE3C11}" type="presParOf" srcId="{2EDBE38A-2D63-41A8-8F1F-7D0BB590A561}" destId="{D30532F7-46D8-46E9-86A3-2AF4DFDF36F4}" srcOrd="1" destOrd="0" presId="urn:microsoft.com/office/officeart/2005/8/layout/hList7#5"/>
    <dgm:cxn modelId="{80637027-853E-4323-BF45-DBDD66CAB5FC}" type="presParOf" srcId="{D30532F7-46D8-46E9-86A3-2AF4DFDF36F4}" destId="{5527DA57-C818-4DA9-8C55-48F3C76879F8}" srcOrd="0" destOrd="0" presId="urn:microsoft.com/office/officeart/2005/8/layout/hList7#5"/>
    <dgm:cxn modelId="{582596B6-1416-4041-8798-1D5870EFE022}" type="presParOf" srcId="{5527DA57-C818-4DA9-8C55-48F3C76879F8}" destId="{31650504-24D2-4892-9C24-2230B8CB3009}" srcOrd="0" destOrd="0" presId="urn:microsoft.com/office/officeart/2005/8/layout/hList7#5"/>
    <dgm:cxn modelId="{6056AAA8-2E06-4DCD-9AD1-81E33CFA1CB6}" type="presParOf" srcId="{5527DA57-C818-4DA9-8C55-48F3C76879F8}" destId="{49404141-345C-4B83-AF94-50D40B0E8B32}" srcOrd="1" destOrd="0" presId="urn:microsoft.com/office/officeart/2005/8/layout/hList7#5"/>
    <dgm:cxn modelId="{C3FCF26C-CF33-4409-9000-138E542DFF8C}" type="presParOf" srcId="{5527DA57-C818-4DA9-8C55-48F3C76879F8}" destId="{A7E539B6-2485-48E0-B6C3-9041373C1CDB}" srcOrd="2" destOrd="0" presId="urn:microsoft.com/office/officeart/2005/8/layout/hList7#5"/>
    <dgm:cxn modelId="{18142FE7-6062-487B-B3B4-730CA575EEA0}" type="presParOf" srcId="{5527DA57-C818-4DA9-8C55-48F3C76879F8}" destId="{06677F09-51EF-49C4-AF6A-9E20D576F7D7}" srcOrd="3" destOrd="0" presId="urn:microsoft.com/office/officeart/2005/8/layout/hList7#5"/>
    <dgm:cxn modelId="{31240BEB-1758-4F87-AAEC-DBA86B15729A}" type="presParOf" srcId="{D30532F7-46D8-46E9-86A3-2AF4DFDF36F4}" destId="{5CFCA0B7-31C8-4FE5-91DC-A88B9D14890E}" srcOrd="1" destOrd="0" presId="urn:microsoft.com/office/officeart/2005/8/layout/hList7#5"/>
    <dgm:cxn modelId="{60DD091E-43F9-4C75-98A2-C2258C400FEF}" type="presParOf" srcId="{D30532F7-46D8-46E9-86A3-2AF4DFDF36F4}" destId="{E9A59FFF-3DEC-4551-996E-0BE0A0978E0D}" srcOrd="2" destOrd="0" presId="urn:microsoft.com/office/officeart/2005/8/layout/hList7#5"/>
    <dgm:cxn modelId="{309253B1-145C-433D-B11A-F59AF0951AE0}" type="presParOf" srcId="{E9A59FFF-3DEC-4551-996E-0BE0A0978E0D}" destId="{51FD50C2-0E38-4C0A-A42A-4F6998779324}" srcOrd="0" destOrd="0" presId="urn:microsoft.com/office/officeart/2005/8/layout/hList7#5"/>
    <dgm:cxn modelId="{AF2AD993-5A38-4383-9115-892788245EF8}" type="presParOf" srcId="{E9A59FFF-3DEC-4551-996E-0BE0A0978E0D}" destId="{560B4BC9-BDED-494B-83FE-005E8885B814}" srcOrd="1" destOrd="0" presId="urn:microsoft.com/office/officeart/2005/8/layout/hList7#5"/>
    <dgm:cxn modelId="{AE64DAE5-BC45-469F-8568-F67721F3DB14}" type="presParOf" srcId="{E9A59FFF-3DEC-4551-996E-0BE0A0978E0D}" destId="{498B75C5-288D-4A55-8106-2860609C2794}" srcOrd="2" destOrd="0" presId="urn:microsoft.com/office/officeart/2005/8/layout/hList7#5"/>
    <dgm:cxn modelId="{86FAAABA-8C09-4519-B5F7-E29F802B9005}" type="presParOf" srcId="{E9A59FFF-3DEC-4551-996E-0BE0A0978E0D}" destId="{9D9A7B6A-9C25-4ECC-9C09-237DC5CC7C37}" srcOrd="3" destOrd="0" presId="urn:microsoft.com/office/officeart/2005/8/layout/hList7#5"/>
    <dgm:cxn modelId="{00D1AE07-1AD1-4514-9582-761FC338B780}" type="presParOf" srcId="{D30532F7-46D8-46E9-86A3-2AF4DFDF36F4}" destId="{B5913C63-170E-4FE4-B3A5-1C1DDAECA564}" srcOrd="3" destOrd="0" presId="urn:microsoft.com/office/officeart/2005/8/layout/hList7#5"/>
    <dgm:cxn modelId="{6B38B6EC-781A-48B0-BE99-E4F01B95ED20}" type="presParOf" srcId="{D30532F7-46D8-46E9-86A3-2AF4DFDF36F4}" destId="{DC24A8CB-F503-4641-81EC-FC0B385CD7F2}" srcOrd="4" destOrd="0" presId="urn:microsoft.com/office/officeart/2005/8/layout/hList7#5"/>
    <dgm:cxn modelId="{349EB114-DA9D-43E8-B4DB-F39ADE807232}" type="presParOf" srcId="{DC24A8CB-F503-4641-81EC-FC0B385CD7F2}" destId="{615981F4-762D-43C4-A983-57DB4B199664}" srcOrd="0" destOrd="0" presId="urn:microsoft.com/office/officeart/2005/8/layout/hList7#5"/>
    <dgm:cxn modelId="{4C60E513-3AC3-4D97-91EA-CD954B21B7CD}" type="presParOf" srcId="{DC24A8CB-F503-4641-81EC-FC0B385CD7F2}" destId="{7A39BEA1-53F9-4445-90CB-C7735EC23521}" srcOrd="1" destOrd="0" presId="urn:microsoft.com/office/officeart/2005/8/layout/hList7#5"/>
    <dgm:cxn modelId="{72C4A8FB-7803-46D1-9A15-FAEBDD1D6604}" type="presParOf" srcId="{DC24A8CB-F503-4641-81EC-FC0B385CD7F2}" destId="{765C9E2E-9159-4B52-B070-95D70E1CC273}" srcOrd="2" destOrd="0" presId="urn:microsoft.com/office/officeart/2005/8/layout/hList7#5"/>
    <dgm:cxn modelId="{93BC2F09-00D5-4982-9231-6861B2D2DAAE}" type="presParOf" srcId="{DC24A8CB-F503-4641-81EC-FC0B385CD7F2}" destId="{58F8A7D6-7F4F-4DC4-8E32-06FE3C57F48C}" srcOrd="3" destOrd="0" presId="urn:microsoft.com/office/officeart/2005/8/layout/hList7#5"/>
    <dgm:cxn modelId="{74EDDAA7-6601-485C-AA15-D01C76291028}" type="presParOf" srcId="{D30532F7-46D8-46E9-86A3-2AF4DFDF36F4}" destId="{2553FC1E-F69D-48C4-AA9C-7F74B058CDC4}" srcOrd="5" destOrd="0" presId="urn:microsoft.com/office/officeart/2005/8/layout/hList7#5"/>
    <dgm:cxn modelId="{05DED105-046D-4C3B-8F77-F6CB2EF1C919}" type="presParOf" srcId="{D30532F7-46D8-46E9-86A3-2AF4DFDF36F4}" destId="{90DCD55F-033D-41ED-8E26-2C4365D6D884}" srcOrd="6" destOrd="0" presId="urn:microsoft.com/office/officeart/2005/8/layout/hList7#5"/>
    <dgm:cxn modelId="{B32CB378-BAD3-4C54-834D-6C2042100D67}" type="presParOf" srcId="{90DCD55F-033D-41ED-8E26-2C4365D6D884}" destId="{03EB388E-80AD-4921-8F92-A67D4FC6140A}" srcOrd="0" destOrd="0" presId="urn:microsoft.com/office/officeart/2005/8/layout/hList7#5"/>
    <dgm:cxn modelId="{A06B7373-9822-410C-A2CA-D7BDFDD3C16C}" type="presParOf" srcId="{90DCD55F-033D-41ED-8E26-2C4365D6D884}" destId="{99F07D37-DA7E-46CE-89C6-0A4E5F862F09}" srcOrd="1" destOrd="0" presId="urn:microsoft.com/office/officeart/2005/8/layout/hList7#5"/>
    <dgm:cxn modelId="{E4B1EA06-559B-4215-9AA6-7811E36F5583}" type="presParOf" srcId="{90DCD55F-033D-41ED-8E26-2C4365D6D884}" destId="{81A1EAA3-549C-4B9C-8F3C-ADA5139FDE36}" srcOrd="2" destOrd="0" presId="urn:microsoft.com/office/officeart/2005/8/layout/hList7#5"/>
    <dgm:cxn modelId="{7D68F3A1-8673-42BD-8703-AD4B843DD3C4}" type="presParOf" srcId="{90DCD55F-033D-41ED-8E26-2C4365D6D884}" destId="{34AA1FB6-BFB5-4A41-9551-7ECD78F19B3E}" srcOrd="3" destOrd="0" presId="urn:microsoft.com/office/officeart/2005/8/layout/hList7#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235AE10-F68F-48F5-8CEC-203E326DE853}" type="doc">
      <dgm:prSet loTypeId="urn:microsoft.com/office/officeart/2005/8/layout/vList4#5" loCatId="list" qsTypeId="urn:microsoft.com/office/officeart/2005/8/quickstyle/3d3" qsCatId="3D" csTypeId="urn:microsoft.com/office/officeart/2005/8/colors/colorful1#5" csCatId="colorful" phldr="1"/>
      <dgm:spPr/>
      <dgm:t>
        <a:bodyPr/>
        <a:lstStyle/>
        <a:p>
          <a:endParaRPr lang="ru-RU"/>
        </a:p>
      </dgm:t>
    </dgm:pt>
    <dgm:pt modelId="{61869298-48F3-4C91-B454-7F70BCCE31AF}">
      <dgm:prSet custT="1"/>
      <dgm:spPr/>
      <dgm:t>
        <a:bodyPr/>
        <a:lstStyle/>
        <a:p>
          <a:pPr algn="ctr"/>
          <a:r>
            <a:rPr lang="ru-RU" sz="1600" b="0" i="0" baseline="0" smtClean="0">
              <a:latin typeface="Times New Roman" pitchFamily="18" charset="0"/>
            </a:rPr>
            <a:t>Послание Президента Российской Федерации Федеральному Собранию Российской Федерации, определяющее </a:t>
          </a:r>
          <a:r>
            <a:rPr lang="ru-RU" sz="1600" b="0" i="0" smtClean="0"/>
            <a:t>стратегическое направление развития</a:t>
          </a:r>
          <a:r>
            <a:rPr lang="ru-RU" sz="1600" b="0" i="0" u="none" smtClean="0"/>
            <a:t> государства</a:t>
          </a:r>
          <a:endParaRPr lang="ru-RU" sz="1600" b="0" i="0" baseline="0" dirty="0">
            <a:latin typeface="Times New Roman" pitchFamily="18" charset="0"/>
          </a:endParaRPr>
        </a:p>
      </dgm:t>
    </dgm:pt>
    <dgm:pt modelId="{C1E46CE7-3F26-41C7-81B5-C41AF6F53EB9}" type="parTrans" cxnId="{BA53EBCF-1311-4156-9F91-787AA3B4C4F2}">
      <dgm:prSet/>
      <dgm:spPr/>
      <dgm:t>
        <a:bodyPr/>
        <a:lstStyle/>
        <a:p>
          <a:endParaRPr lang="ru-RU"/>
        </a:p>
      </dgm:t>
    </dgm:pt>
    <dgm:pt modelId="{C09ABF24-E8C0-47A7-B14D-C77F2F5B5D10}" type="sibTrans" cxnId="{BA53EBCF-1311-4156-9F91-787AA3B4C4F2}">
      <dgm:prSet/>
      <dgm:spPr/>
      <dgm:t>
        <a:bodyPr/>
        <a:lstStyle/>
        <a:p>
          <a:endParaRPr lang="ru-RU"/>
        </a:p>
      </dgm:t>
    </dgm:pt>
    <dgm:pt modelId="{44B2BC18-1C6D-46F9-82EC-15F4C13BB7DE}" type="pres">
      <dgm:prSet presAssocID="{2235AE10-F68F-48F5-8CEC-203E326DE853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9511C55-72B1-423D-BBDC-0EB679F6E47A}" type="pres">
      <dgm:prSet presAssocID="{61869298-48F3-4C91-B454-7F70BCCE31AF}" presName="comp" presStyleCnt="0"/>
      <dgm:spPr/>
    </dgm:pt>
    <dgm:pt modelId="{427E82E7-A1FB-48DB-8919-713E74D0AEBA}" type="pres">
      <dgm:prSet presAssocID="{61869298-48F3-4C91-B454-7F70BCCE31AF}" presName="box" presStyleLbl="node1" presStyleIdx="0" presStyleCnt="1"/>
      <dgm:spPr/>
      <dgm:t>
        <a:bodyPr/>
        <a:lstStyle/>
        <a:p>
          <a:endParaRPr lang="ru-RU"/>
        </a:p>
      </dgm:t>
    </dgm:pt>
    <dgm:pt modelId="{1BAEFD6D-E513-41E4-8EFA-8D9462F9AE13}" type="pres">
      <dgm:prSet presAssocID="{61869298-48F3-4C91-B454-7F70BCCE31AF}" presName="img" presStyleLbl="fgImgPlace1" presStyleIdx="0" presStyleCnt="1"/>
      <dgm:spPr/>
    </dgm:pt>
    <dgm:pt modelId="{8049E14C-0479-4C9D-A42E-11B00BB45440}" type="pres">
      <dgm:prSet presAssocID="{61869298-48F3-4C91-B454-7F70BCCE31AF}" presName="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AA5F981-4DC3-4CBF-8ADC-A5063AE3260F}" type="presOf" srcId="{2235AE10-F68F-48F5-8CEC-203E326DE853}" destId="{44B2BC18-1C6D-46F9-82EC-15F4C13BB7DE}" srcOrd="0" destOrd="0" presId="urn:microsoft.com/office/officeart/2005/8/layout/vList4#5"/>
    <dgm:cxn modelId="{3E11245A-B5CE-4727-AC05-FE39CEA7EA51}" type="presOf" srcId="{61869298-48F3-4C91-B454-7F70BCCE31AF}" destId="{427E82E7-A1FB-48DB-8919-713E74D0AEBA}" srcOrd="0" destOrd="0" presId="urn:microsoft.com/office/officeart/2005/8/layout/vList4#5"/>
    <dgm:cxn modelId="{BA53EBCF-1311-4156-9F91-787AA3B4C4F2}" srcId="{2235AE10-F68F-48F5-8CEC-203E326DE853}" destId="{61869298-48F3-4C91-B454-7F70BCCE31AF}" srcOrd="0" destOrd="0" parTransId="{C1E46CE7-3F26-41C7-81B5-C41AF6F53EB9}" sibTransId="{C09ABF24-E8C0-47A7-B14D-C77F2F5B5D10}"/>
    <dgm:cxn modelId="{1B538F41-15D0-4A76-9279-BF72A67AEF52}" type="presOf" srcId="{61869298-48F3-4C91-B454-7F70BCCE31AF}" destId="{8049E14C-0479-4C9D-A42E-11B00BB45440}" srcOrd="1" destOrd="0" presId="urn:microsoft.com/office/officeart/2005/8/layout/vList4#5"/>
    <dgm:cxn modelId="{69CCE064-E66A-4866-8FC8-649F8200902C}" type="presParOf" srcId="{44B2BC18-1C6D-46F9-82EC-15F4C13BB7DE}" destId="{79511C55-72B1-423D-BBDC-0EB679F6E47A}" srcOrd="0" destOrd="0" presId="urn:microsoft.com/office/officeart/2005/8/layout/vList4#5"/>
    <dgm:cxn modelId="{928FD27D-D560-4678-B558-7637A82FABD0}" type="presParOf" srcId="{79511C55-72B1-423D-BBDC-0EB679F6E47A}" destId="{427E82E7-A1FB-48DB-8919-713E74D0AEBA}" srcOrd="0" destOrd="0" presId="urn:microsoft.com/office/officeart/2005/8/layout/vList4#5"/>
    <dgm:cxn modelId="{C171337A-BFAB-4092-A5E6-E3A84224BD02}" type="presParOf" srcId="{79511C55-72B1-423D-BBDC-0EB679F6E47A}" destId="{1BAEFD6D-E513-41E4-8EFA-8D9462F9AE13}" srcOrd="1" destOrd="0" presId="urn:microsoft.com/office/officeart/2005/8/layout/vList4#5"/>
    <dgm:cxn modelId="{DB39FCFC-65E2-4163-8876-1C8760701AEB}" type="presParOf" srcId="{79511C55-72B1-423D-BBDC-0EB679F6E47A}" destId="{8049E14C-0479-4C9D-A42E-11B00BB45440}" srcOrd="2" destOrd="0" presId="urn:microsoft.com/office/officeart/2005/8/layout/vList4#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FE771A0-DAA9-4D4A-99D5-14455659DCD5}" type="doc">
      <dgm:prSet loTypeId="urn:microsoft.com/office/officeart/2005/8/layout/hierarchy1" loCatId="hierarchy" qsTypeId="urn:microsoft.com/office/officeart/2005/8/quickstyle/simple1#1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798916BF-921A-45B2-ADE4-32683418A60D}">
      <dgm:prSet phldrT="[Текст]" custT="1"/>
      <dgm:spPr/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Доходы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10F2532D-92F8-4D0F-87F1-F7C8B2767CF8}" type="parTrans" cxnId="{DD6F1826-33CA-45D1-A8B7-981397DC905D}">
      <dgm:prSet/>
      <dgm:spPr/>
      <dgm:t>
        <a:bodyPr/>
        <a:lstStyle/>
        <a:p>
          <a:endParaRPr lang="ru-RU"/>
        </a:p>
      </dgm:t>
    </dgm:pt>
    <dgm:pt modelId="{BCCD0CFF-FC3B-40A3-8ABD-E4A388ABD426}" type="sibTrans" cxnId="{DD6F1826-33CA-45D1-A8B7-981397DC905D}">
      <dgm:prSet/>
      <dgm:spPr/>
      <dgm:t>
        <a:bodyPr/>
        <a:lstStyle/>
        <a:p>
          <a:endParaRPr lang="ru-RU"/>
        </a:p>
      </dgm:t>
    </dgm:pt>
    <dgm:pt modelId="{926370B7-8017-41ED-BAC6-DC061D1735FB}">
      <dgm:prSet phldrT="[Текст]" custT="1"/>
      <dgm:spPr/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Налоговые доходы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BDBF6E7E-6F61-4FAC-997A-590CD7AA1DDF}" type="parTrans" cxnId="{0C235B14-E74A-4482-9663-88E5D183FA80}">
      <dgm:prSet/>
      <dgm:spPr/>
      <dgm:t>
        <a:bodyPr/>
        <a:lstStyle/>
        <a:p>
          <a:endParaRPr lang="ru-RU"/>
        </a:p>
      </dgm:t>
    </dgm:pt>
    <dgm:pt modelId="{928CA9EA-3FB6-4C26-B66D-63AC2F424907}" type="sibTrans" cxnId="{0C235B14-E74A-4482-9663-88E5D183FA80}">
      <dgm:prSet/>
      <dgm:spPr/>
      <dgm:t>
        <a:bodyPr/>
        <a:lstStyle/>
        <a:p>
          <a:endParaRPr lang="ru-RU"/>
        </a:p>
      </dgm:t>
    </dgm:pt>
    <dgm:pt modelId="{050FABAE-5F75-4F49-939D-8DF7023D8F76}">
      <dgm:prSet phldrT="[Текст]" custT="1"/>
      <dgm:spPr/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Неналоговые доходы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F34EFA9B-8BA6-41F7-B786-4B0421F6BEEF}" type="parTrans" cxnId="{7C70D672-EA1D-4145-BFE9-BC6AA0D9EC97}">
      <dgm:prSet/>
      <dgm:spPr/>
      <dgm:t>
        <a:bodyPr/>
        <a:lstStyle/>
        <a:p>
          <a:endParaRPr lang="ru-RU"/>
        </a:p>
      </dgm:t>
    </dgm:pt>
    <dgm:pt modelId="{95AB9FAC-3C74-42C0-A4AA-F96BEBEF7939}" type="sibTrans" cxnId="{7C70D672-EA1D-4145-BFE9-BC6AA0D9EC97}">
      <dgm:prSet/>
      <dgm:spPr/>
      <dgm:t>
        <a:bodyPr/>
        <a:lstStyle/>
        <a:p>
          <a:endParaRPr lang="ru-RU"/>
        </a:p>
      </dgm:t>
    </dgm:pt>
    <dgm:pt modelId="{C733644E-D0F7-4C78-B7ED-25A93620A1E6}">
      <dgm:prSet phldrT="[Текст]" custT="1"/>
      <dgm:spPr/>
      <dgm:t>
        <a:bodyPr anchor="t"/>
        <a:lstStyle/>
        <a:p>
          <a:pPr algn="l"/>
          <a:r>
            <a:rPr lang="ru-RU" sz="1300" dirty="0" smtClean="0">
              <a:latin typeface="Times New Roman" pitchFamily="18" charset="0"/>
              <a:cs typeface="Times New Roman" pitchFamily="18" charset="0"/>
            </a:rPr>
            <a:t>Доходы от использования имущества, находящегося в муниципальной собственности </a:t>
          </a:r>
        </a:p>
        <a:p>
          <a:pPr algn="l"/>
          <a:r>
            <a:rPr lang="ru-RU" sz="1300" dirty="0" smtClean="0">
              <a:latin typeface="Times New Roman" pitchFamily="18" charset="0"/>
              <a:cs typeface="Times New Roman" pitchFamily="18" charset="0"/>
            </a:rPr>
            <a:t>Платежи при пользовании природными ресурсами</a:t>
          </a:r>
        </a:p>
        <a:p>
          <a:pPr algn="l"/>
          <a:r>
            <a:rPr lang="ru-RU" sz="1300" dirty="0" smtClean="0">
              <a:latin typeface="Times New Roman" pitchFamily="18" charset="0"/>
              <a:cs typeface="Times New Roman" pitchFamily="18" charset="0"/>
            </a:rPr>
            <a:t>Доходы от оказания платных услуг (работ) и компенсации затрат государства </a:t>
          </a:r>
        </a:p>
        <a:p>
          <a:pPr algn="l"/>
          <a:r>
            <a:rPr lang="ru-RU" sz="1300" dirty="0" smtClean="0">
              <a:latin typeface="Times New Roman" pitchFamily="18" charset="0"/>
              <a:cs typeface="Times New Roman" pitchFamily="18" charset="0"/>
            </a:rPr>
            <a:t>Доходы  от продажи муниципального имущества</a:t>
          </a:r>
        </a:p>
        <a:p>
          <a:r>
            <a:rPr lang="ru-RU" sz="1300" dirty="0" smtClean="0">
              <a:latin typeface="Times New Roman" pitchFamily="18" charset="0"/>
              <a:cs typeface="Times New Roman" pitchFamily="18" charset="0"/>
            </a:rPr>
            <a:t>Штрафы</a:t>
          </a:r>
        </a:p>
        <a:p>
          <a:r>
            <a:rPr lang="ru-RU" sz="1300" dirty="0" smtClean="0">
              <a:latin typeface="Times New Roman" pitchFamily="18" charset="0"/>
              <a:cs typeface="Times New Roman" pitchFamily="18" charset="0"/>
            </a:rPr>
            <a:t>Прочие неналоговые доходы</a:t>
          </a:r>
        </a:p>
        <a:p>
          <a:endParaRPr lang="ru-RU" sz="1400" dirty="0" smtClean="0">
            <a:latin typeface="Times New Roman" pitchFamily="18" charset="0"/>
            <a:cs typeface="Times New Roman" pitchFamily="18" charset="0"/>
          </a:endParaRPr>
        </a:p>
        <a:p>
          <a:pPr algn="l"/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E0F87D4F-3E87-41DB-81B7-74C03C781670}" type="parTrans" cxnId="{4F360433-9892-407D-8D6E-9015B1F8F564}">
      <dgm:prSet/>
      <dgm:spPr/>
      <dgm:t>
        <a:bodyPr/>
        <a:lstStyle/>
        <a:p>
          <a:endParaRPr lang="ru-RU"/>
        </a:p>
      </dgm:t>
    </dgm:pt>
    <dgm:pt modelId="{E9752C09-FB2F-4F22-9837-C5DBC38D3F28}" type="sibTrans" cxnId="{4F360433-9892-407D-8D6E-9015B1F8F564}">
      <dgm:prSet/>
      <dgm:spPr/>
      <dgm:t>
        <a:bodyPr/>
        <a:lstStyle/>
        <a:p>
          <a:endParaRPr lang="ru-RU"/>
        </a:p>
      </dgm:t>
    </dgm:pt>
    <dgm:pt modelId="{AAE60DD2-0533-417C-A71A-E852A2741723}">
      <dgm:prSet custT="1"/>
      <dgm:spPr/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Безвозмездные поступления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E765B80D-C372-429C-BEBB-FAB541FC1D6B}" type="parTrans" cxnId="{A5CA81C2-3AC9-4206-8901-0BEEDC8EAD2B}">
      <dgm:prSet/>
      <dgm:spPr/>
      <dgm:t>
        <a:bodyPr/>
        <a:lstStyle/>
        <a:p>
          <a:endParaRPr lang="ru-RU"/>
        </a:p>
      </dgm:t>
    </dgm:pt>
    <dgm:pt modelId="{B19D8778-E19D-4EA6-9946-3BDC2E6333A1}" type="sibTrans" cxnId="{A5CA81C2-3AC9-4206-8901-0BEEDC8EAD2B}">
      <dgm:prSet/>
      <dgm:spPr/>
      <dgm:t>
        <a:bodyPr/>
        <a:lstStyle/>
        <a:p>
          <a:endParaRPr lang="ru-RU"/>
        </a:p>
      </dgm:t>
    </dgm:pt>
    <dgm:pt modelId="{3C758F4A-EFD9-49CA-97BE-452148288B05}">
      <dgm:prSet custT="1"/>
      <dgm:spPr/>
      <dgm:t>
        <a:bodyPr anchor="t"/>
        <a:lstStyle/>
        <a:p>
          <a:pPr algn="l"/>
          <a:r>
            <a:rPr lang="ru-RU" sz="1300" dirty="0" smtClean="0">
              <a:latin typeface="Times New Roman" pitchFamily="18" charset="0"/>
              <a:cs typeface="Times New Roman" pitchFamily="18" charset="0"/>
            </a:rPr>
            <a:t>Дотации из других бюджетов:</a:t>
          </a:r>
        </a:p>
        <a:p>
          <a:pPr algn="l"/>
          <a:r>
            <a:rPr lang="ru-RU" sz="1300" dirty="0" smtClean="0">
              <a:latin typeface="Times New Roman" pitchFamily="18" charset="0"/>
              <a:cs typeface="Times New Roman" pitchFamily="18" charset="0"/>
            </a:rPr>
            <a:t>- дотации на поддержку мер по обеспечению сбалансированности бюджета</a:t>
          </a:r>
        </a:p>
        <a:p>
          <a:pPr algn="l"/>
          <a:r>
            <a:rPr lang="ru-RU" sz="1300" dirty="0" smtClean="0">
              <a:latin typeface="Times New Roman" pitchFamily="18" charset="0"/>
              <a:cs typeface="Times New Roman" pitchFamily="18" charset="0"/>
            </a:rPr>
            <a:t> - дотации, связанные с особым режимом безопасного функционирования ЗАТО</a:t>
          </a:r>
        </a:p>
        <a:p>
          <a:pPr algn="l"/>
          <a:r>
            <a:rPr lang="ru-RU" sz="1300" dirty="0" smtClean="0">
              <a:latin typeface="Times New Roman" pitchFamily="18" charset="0"/>
              <a:cs typeface="Times New Roman" pitchFamily="18" charset="0"/>
            </a:rPr>
            <a:t>Субсидии из других бюджетов</a:t>
          </a:r>
        </a:p>
        <a:p>
          <a:pPr algn="l"/>
          <a:r>
            <a:rPr lang="ru-RU" sz="1300" dirty="0" smtClean="0">
              <a:latin typeface="Times New Roman" pitchFamily="18" charset="0"/>
              <a:cs typeface="Times New Roman" pitchFamily="18" charset="0"/>
            </a:rPr>
            <a:t>Субвенции из других бюджетов</a:t>
          </a:r>
        </a:p>
        <a:p>
          <a:pPr algn="l"/>
          <a:r>
            <a:rPr lang="ru-RU" sz="1300" dirty="0" smtClean="0">
              <a:latin typeface="Times New Roman" pitchFamily="18" charset="0"/>
              <a:cs typeface="Times New Roman" pitchFamily="18" charset="0"/>
            </a:rPr>
            <a:t>Иные межбюджетные трансферты</a:t>
          </a:r>
        </a:p>
        <a:p>
          <a:pPr algn="l"/>
          <a:r>
            <a:rPr lang="ru-RU" sz="1300" dirty="0" smtClean="0">
              <a:latin typeface="Times New Roman" pitchFamily="18" charset="0"/>
              <a:cs typeface="Times New Roman" pitchFamily="18" charset="0"/>
            </a:rPr>
            <a:t>Безвозмездные поступления от негосударственных организаций</a:t>
          </a:r>
          <a:endParaRPr lang="ru-RU" sz="1300" dirty="0">
            <a:latin typeface="Times New Roman" pitchFamily="18" charset="0"/>
            <a:cs typeface="Times New Roman" pitchFamily="18" charset="0"/>
          </a:endParaRPr>
        </a:p>
      </dgm:t>
    </dgm:pt>
    <dgm:pt modelId="{D38FDE17-610A-42D1-B3C8-79DCB9A5DBE5}" type="parTrans" cxnId="{5DD3AABF-F0F3-4716-91C7-0A5CC88BB530}">
      <dgm:prSet/>
      <dgm:spPr/>
      <dgm:t>
        <a:bodyPr/>
        <a:lstStyle/>
        <a:p>
          <a:endParaRPr lang="ru-RU"/>
        </a:p>
      </dgm:t>
    </dgm:pt>
    <dgm:pt modelId="{09AC2179-FDEE-487B-84A0-F40202CC207C}" type="sibTrans" cxnId="{5DD3AABF-F0F3-4716-91C7-0A5CC88BB530}">
      <dgm:prSet/>
      <dgm:spPr/>
      <dgm:t>
        <a:bodyPr/>
        <a:lstStyle/>
        <a:p>
          <a:endParaRPr lang="ru-RU"/>
        </a:p>
      </dgm:t>
    </dgm:pt>
    <dgm:pt modelId="{BE63D27D-CDC9-4E61-8BEC-F0751C221E47}">
      <dgm:prSet phldrT="[Текст]" custT="1"/>
      <dgm:spPr/>
      <dgm:t>
        <a:bodyPr anchor="t"/>
        <a:lstStyle/>
        <a:p>
          <a:pPr algn="l"/>
          <a:r>
            <a:rPr lang="ru-RU" sz="1300" dirty="0" smtClean="0">
              <a:latin typeface="Times New Roman" pitchFamily="18" charset="0"/>
              <a:cs typeface="Times New Roman" pitchFamily="18" charset="0"/>
            </a:rPr>
            <a:t>Налог на доходы физических лиц</a:t>
          </a:r>
        </a:p>
        <a:p>
          <a:r>
            <a:rPr lang="ru-RU" sz="1300" dirty="0" smtClean="0">
              <a:latin typeface="Times New Roman" pitchFamily="18" charset="0"/>
              <a:cs typeface="Times New Roman" pitchFamily="18" charset="0"/>
            </a:rPr>
            <a:t>Акцизы</a:t>
          </a:r>
        </a:p>
        <a:p>
          <a:r>
            <a:rPr kumimoji="0" lang="ru-RU" sz="1300" dirty="0" smtClean="0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rPr>
            <a:t>Упрощенная система налогообложения</a:t>
          </a:r>
          <a:endParaRPr lang="ru-RU" sz="1300" dirty="0" smtClean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  <a:p>
          <a:r>
            <a:rPr lang="ru-RU" sz="1300" dirty="0" smtClean="0">
              <a:latin typeface="Times New Roman" pitchFamily="18" charset="0"/>
              <a:cs typeface="Times New Roman" pitchFamily="18" charset="0"/>
            </a:rPr>
            <a:t>Сельскохозяйственный налог</a:t>
          </a:r>
        </a:p>
        <a:p>
          <a:r>
            <a:rPr lang="ru-RU" sz="1300" dirty="0" smtClean="0">
              <a:latin typeface="Times New Roman" pitchFamily="18" charset="0"/>
              <a:cs typeface="Times New Roman" pitchFamily="18" charset="0"/>
            </a:rPr>
            <a:t>Налог, взимаемый в связи с применением патентной системы налогообложения</a:t>
          </a:r>
        </a:p>
        <a:p>
          <a:r>
            <a:rPr lang="ru-RU" sz="1300" dirty="0" smtClean="0">
              <a:latin typeface="Times New Roman" pitchFamily="18" charset="0"/>
              <a:cs typeface="Times New Roman" pitchFamily="18" charset="0"/>
            </a:rPr>
            <a:t>Земельный налог</a:t>
          </a:r>
        </a:p>
        <a:p>
          <a:r>
            <a:rPr lang="ru-RU" sz="1300" dirty="0" smtClean="0">
              <a:latin typeface="Times New Roman" pitchFamily="18" charset="0"/>
              <a:cs typeface="Times New Roman" pitchFamily="18" charset="0"/>
            </a:rPr>
            <a:t>Налог на имущество физических лиц</a:t>
          </a:r>
        </a:p>
        <a:p>
          <a:endParaRPr lang="ru-RU" sz="1300" dirty="0" smtClean="0">
            <a:latin typeface="Times New Roman" pitchFamily="18" charset="0"/>
            <a:cs typeface="Times New Roman" pitchFamily="18" charset="0"/>
          </a:endParaRPr>
        </a:p>
        <a:p>
          <a:r>
            <a:rPr lang="ru-RU" sz="1300" dirty="0" smtClean="0">
              <a:latin typeface="Times New Roman" pitchFamily="18" charset="0"/>
              <a:cs typeface="Times New Roman" pitchFamily="18" charset="0"/>
            </a:rPr>
            <a:t>Государственная пошлина</a:t>
          </a:r>
        </a:p>
        <a:p>
          <a:endParaRPr lang="ru-RU" sz="1400" dirty="0" smtClean="0">
            <a:latin typeface="Times New Roman" pitchFamily="18" charset="0"/>
            <a:cs typeface="Times New Roman" pitchFamily="18" charset="0"/>
          </a:endParaRPr>
        </a:p>
        <a:p>
          <a:endParaRPr lang="ru-RU" sz="1400" dirty="0" smtClean="0">
            <a:latin typeface="Times New Roman" pitchFamily="18" charset="0"/>
            <a:cs typeface="Times New Roman" pitchFamily="18" charset="0"/>
          </a:endParaRPr>
        </a:p>
        <a:p>
          <a:endParaRPr lang="ru-RU" sz="1400" dirty="0" smtClean="0">
            <a:latin typeface="Times New Roman" pitchFamily="18" charset="0"/>
            <a:cs typeface="Times New Roman" pitchFamily="18" charset="0"/>
          </a:endParaRPr>
        </a:p>
        <a:p>
          <a:endParaRPr lang="ru-RU" sz="1400" dirty="0" smtClean="0">
            <a:latin typeface="Times New Roman" pitchFamily="18" charset="0"/>
            <a:cs typeface="Times New Roman" pitchFamily="18" charset="0"/>
          </a:endParaRPr>
        </a:p>
        <a:p>
          <a:pPr algn="l"/>
          <a:endParaRPr lang="ru-RU" sz="1400" dirty="0" smtClean="0">
            <a:latin typeface="Times New Roman" pitchFamily="18" charset="0"/>
            <a:cs typeface="Times New Roman" pitchFamily="18" charset="0"/>
          </a:endParaRPr>
        </a:p>
        <a:p>
          <a:pPr algn="l"/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AAD356BF-91D9-45F9-B6B6-1C29084EDFC1}" type="sibTrans" cxnId="{36B52B45-B2FF-400E-9044-E667CAF9EEEF}">
      <dgm:prSet/>
      <dgm:spPr/>
      <dgm:t>
        <a:bodyPr/>
        <a:lstStyle/>
        <a:p>
          <a:endParaRPr lang="ru-RU"/>
        </a:p>
      </dgm:t>
    </dgm:pt>
    <dgm:pt modelId="{B44B08FB-F0C4-4E2F-AFF1-F83B8B2C07FA}" type="parTrans" cxnId="{36B52B45-B2FF-400E-9044-E667CAF9EEEF}">
      <dgm:prSet/>
      <dgm:spPr/>
      <dgm:t>
        <a:bodyPr/>
        <a:lstStyle/>
        <a:p>
          <a:endParaRPr lang="ru-RU"/>
        </a:p>
      </dgm:t>
    </dgm:pt>
    <dgm:pt modelId="{2DA24CF2-B558-44C2-9598-5F710F99A75A}" type="pres">
      <dgm:prSet presAssocID="{1FE771A0-DAA9-4D4A-99D5-14455659DCD5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1257C03B-856B-4143-8487-C8A45DEDCC1D}" type="pres">
      <dgm:prSet presAssocID="{798916BF-921A-45B2-ADE4-32683418A60D}" presName="hierRoot1" presStyleCnt="0"/>
      <dgm:spPr/>
      <dgm:t>
        <a:bodyPr/>
        <a:lstStyle/>
        <a:p>
          <a:endParaRPr lang="ru-RU"/>
        </a:p>
      </dgm:t>
    </dgm:pt>
    <dgm:pt modelId="{DEE32A6B-3A97-4783-9E41-43F05BC82787}" type="pres">
      <dgm:prSet presAssocID="{798916BF-921A-45B2-ADE4-32683418A60D}" presName="composite" presStyleCnt="0"/>
      <dgm:spPr/>
      <dgm:t>
        <a:bodyPr/>
        <a:lstStyle/>
        <a:p>
          <a:endParaRPr lang="ru-RU"/>
        </a:p>
      </dgm:t>
    </dgm:pt>
    <dgm:pt modelId="{F1B0484A-5A8B-45EA-A50B-9FBF0A57B725}" type="pres">
      <dgm:prSet presAssocID="{798916BF-921A-45B2-ADE4-32683418A60D}" presName="background" presStyleLbl="node0" presStyleIdx="0" presStyleCnt="1"/>
      <dgm:spPr/>
      <dgm:t>
        <a:bodyPr/>
        <a:lstStyle/>
        <a:p>
          <a:endParaRPr lang="ru-RU"/>
        </a:p>
      </dgm:t>
    </dgm:pt>
    <dgm:pt modelId="{F9EBEB35-9F3F-4D86-A725-B424D0A2EDCA}" type="pres">
      <dgm:prSet presAssocID="{798916BF-921A-45B2-ADE4-32683418A60D}" presName="text" presStyleLbl="fgAcc0" presStyleIdx="0" presStyleCnt="1" custAng="0" custScaleY="40087" custLinFactNeighborX="734" custLinFactNeighborY="110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5F8CF03-54B9-453F-8C46-045926B3D182}" type="pres">
      <dgm:prSet presAssocID="{798916BF-921A-45B2-ADE4-32683418A60D}" presName="hierChild2" presStyleCnt="0"/>
      <dgm:spPr/>
      <dgm:t>
        <a:bodyPr/>
        <a:lstStyle/>
        <a:p>
          <a:endParaRPr lang="ru-RU"/>
        </a:p>
      </dgm:t>
    </dgm:pt>
    <dgm:pt modelId="{18D8886D-2994-4528-912E-240EF0881D56}" type="pres">
      <dgm:prSet presAssocID="{BDBF6E7E-6F61-4FAC-997A-590CD7AA1DDF}" presName="Name10" presStyleLbl="parChTrans1D2" presStyleIdx="0" presStyleCnt="3"/>
      <dgm:spPr/>
      <dgm:t>
        <a:bodyPr/>
        <a:lstStyle/>
        <a:p>
          <a:endParaRPr lang="ru-RU"/>
        </a:p>
      </dgm:t>
    </dgm:pt>
    <dgm:pt modelId="{23125BA2-D855-4DAA-A4E5-D36E85422905}" type="pres">
      <dgm:prSet presAssocID="{926370B7-8017-41ED-BAC6-DC061D1735FB}" presName="hierRoot2" presStyleCnt="0"/>
      <dgm:spPr/>
      <dgm:t>
        <a:bodyPr/>
        <a:lstStyle/>
        <a:p>
          <a:endParaRPr lang="ru-RU"/>
        </a:p>
      </dgm:t>
    </dgm:pt>
    <dgm:pt modelId="{69A2F343-07C9-4DDD-B8F6-2B3756963997}" type="pres">
      <dgm:prSet presAssocID="{926370B7-8017-41ED-BAC6-DC061D1735FB}" presName="composite2" presStyleCnt="0"/>
      <dgm:spPr/>
      <dgm:t>
        <a:bodyPr/>
        <a:lstStyle/>
        <a:p>
          <a:endParaRPr lang="ru-RU"/>
        </a:p>
      </dgm:t>
    </dgm:pt>
    <dgm:pt modelId="{9ACD80BA-FECB-419B-A112-02E6AA8FEE28}" type="pres">
      <dgm:prSet presAssocID="{926370B7-8017-41ED-BAC6-DC061D1735FB}" presName="background2" presStyleLbl="node2" presStyleIdx="0" presStyleCnt="3"/>
      <dgm:spPr/>
      <dgm:t>
        <a:bodyPr/>
        <a:lstStyle/>
        <a:p>
          <a:endParaRPr lang="ru-RU"/>
        </a:p>
      </dgm:t>
    </dgm:pt>
    <dgm:pt modelId="{3417DB36-6648-4A12-8DA1-B9E6A2F63A6E}" type="pres">
      <dgm:prSet presAssocID="{926370B7-8017-41ED-BAC6-DC061D1735FB}" presName="text2" presStyleLbl="fgAcc2" presStyleIdx="0" presStyleCnt="3" custAng="0" custScaleY="37237" custLinFactNeighborX="3818" custLinFactNeighborY="-1787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6EC224E-4648-4470-A0CD-316FB74807CA}" type="pres">
      <dgm:prSet presAssocID="{926370B7-8017-41ED-BAC6-DC061D1735FB}" presName="hierChild3" presStyleCnt="0"/>
      <dgm:spPr/>
      <dgm:t>
        <a:bodyPr/>
        <a:lstStyle/>
        <a:p>
          <a:endParaRPr lang="ru-RU"/>
        </a:p>
      </dgm:t>
    </dgm:pt>
    <dgm:pt modelId="{0E5B2B1A-6E42-46F7-B617-CF3C57E6510E}" type="pres">
      <dgm:prSet presAssocID="{B44B08FB-F0C4-4E2F-AFF1-F83B8B2C07FA}" presName="Name17" presStyleLbl="parChTrans1D3" presStyleIdx="0" presStyleCnt="3"/>
      <dgm:spPr/>
      <dgm:t>
        <a:bodyPr/>
        <a:lstStyle/>
        <a:p>
          <a:endParaRPr lang="ru-RU"/>
        </a:p>
      </dgm:t>
    </dgm:pt>
    <dgm:pt modelId="{30BC75FD-394B-4DCD-A5D8-D7E17AC14DA5}" type="pres">
      <dgm:prSet presAssocID="{BE63D27D-CDC9-4E61-8BEC-F0751C221E47}" presName="hierRoot3" presStyleCnt="0"/>
      <dgm:spPr/>
      <dgm:t>
        <a:bodyPr/>
        <a:lstStyle/>
        <a:p>
          <a:endParaRPr lang="ru-RU"/>
        </a:p>
      </dgm:t>
    </dgm:pt>
    <dgm:pt modelId="{71F86A84-2073-400E-8430-50600BD86825}" type="pres">
      <dgm:prSet presAssocID="{BE63D27D-CDC9-4E61-8BEC-F0751C221E47}" presName="composite3" presStyleCnt="0"/>
      <dgm:spPr/>
      <dgm:t>
        <a:bodyPr/>
        <a:lstStyle/>
        <a:p>
          <a:endParaRPr lang="ru-RU"/>
        </a:p>
      </dgm:t>
    </dgm:pt>
    <dgm:pt modelId="{4B9BE148-6071-45F5-961C-3120B0A6F4C7}" type="pres">
      <dgm:prSet presAssocID="{BE63D27D-CDC9-4E61-8BEC-F0751C221E47}" presName="background3" presStyleLbl="node3" presStyleIdx="0" presStyleCnt="3"/>
      <dgm:spPr/>
      <dgm:t>
        <a:bodyPr/>
        <a:lstStyle/>
        <a:p>
          <a:endParaRPr lang="ru-RU"/>
        </a:p>
      </dgm:t>
    </dgm:pt>
    <dgm:pt modelId="{9C3DB51A-8A1F-4C1D-BD51-65ED30CF0846}" type="pres">
      <dgm:prSet presAssocID="{BE63D27D-CDC9-4E61-8BEC-F0751C221E47}" presName="text3" presStyleLbl="fgAcc3" presStyleIdx="0" presStyleCnt="3" custScaleX="132457" custScaleY="304486" custLinFactNeighborX="1647" custLinFactNeighborY="-3317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0D133C7-BF37-4699-B7AC-9746B6444FDD}" type="pres">
      <dgm:prSet presAssocID="{BE63D27D-CDC9-4E61-8BEC-F0751C221E47}" presName="hierChild4" presStyleCnt="0"/>
      <dgm:spPr/>
      <dgm:t>
        <a:bodyPr/>
        <a:lstStyle/>
        <a:p>
          <a:endParaRPr lang="ru-RU"/>
        </a:p>
      </dgm:t>
    </dgm:pt>
    <dgm:pt modelId="{765A4D95-455D-4AA4-A59E-D7C21B2BF551}" type="pres">
      <dgm:prSet presAssocID="{F34EFA9B-8BA6-41F7-B786-4B0421F6BEEF}" presName="Name10" presStyleLbl="parChTrans1D2" presStyleIdx="1" presStyleCnt="3"/>
      <dgm:spPr/>
      <dgm:t>
        <a:bodyPr/>
        <a:lstStyle/>
        <a:p>
          <a:endParaRPr lang="ru-RU"/>
        </a:p>
      </dgm:t>
    </dgm:pt>
    <dgm:pt modelId="{BAA16F02-3497-4978-86F1-A57EED62A191}" type="pres">
      <dgm:prSet presAssocID="{050FABAE-5F75-4F49-939D-8DF7023D8F76}" presName="hierRoot2" presStyleCnt="0"/>
      <dgm:spPr/>
      <dgm:t>
        <a:bodyPr/>
        <a:lstStyle/>
        <a:p>
          <a:endParaRPr lang="ru-RU"/>
        </a:p>
      </dgm:t>
    </dgm:pt>
    <dgm:pt modelId="{F27B2683-42C4-4214-81B0-879E32D4F803}" type="pres">
      <dgm:prSet presAssocID="{050FABAE-5F75-4F49-939D-8DF7023D8F76}" presName="composite2" presStyleCnt="0"/>
      <dgm:spPr/>
      <dgm:t>
        <a:bodyPr/>
        <a:lstStyle/>
        <a:p>
          <a:endParaRPr lang="ru-RU"/>
        </a:p>
      </dgm:t>
    </dgm:pt>
    <dgm:pt modelId="{AE357416-118F-4107-B72D-7D892C744C12}" type="pres">
      <dgm:prSet presAssocID="{050FABAE-5F75-4F49-939D-8DF7023D8F76}" presName="background2" presStyleLbl="node2" presStyleIdx="1" presStyleCnt="3"/>
      <dgm:spPr/>
      <dgm:t>
        <a:bodyPr/>
        <a:lstStyle/>
        <a:p>
          <a:endParaRPr lang="ru-RU"/>
        </a:p>
      </dgm:t>
    </dgm:pt>
    <dgm:pt modelId="{C02F3847-D3A7-4F84-959D-81D24CD329B7}" type="pres">
      <dgm:prSet presAssocID="{050FABAE-5F75-4F49-939D-8DF7023D8F76}" presName="text2" presStyleLbl="fgAcc2" presStyleIdx="1" presStyleCnt="3" custScaleY="39745" custLinFactNeighborX="-1819" custLinFactNeighborY="-1722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D670681-0E8D-47E7-9ADC-E7C13980B864}" type="pres">
      <dgm:prSet presAssocID="{050FABAE-5F75-4F49-939D-8DF7023D8F76}" presName="hierChild3" presStyleCnt="0"/>
      <dgm:spPr/>
      <dgm:t>
        <a:bodyPr/>
        <a:lstStyle/>
        <a:p>
          <a:endParaRPr lang="ru-RU"/>
        </a:p>
      </dgm:t>
    </dgm:pt>
    <dgm:pt modelId="{645E85C7-2EB4-4F23-89A5-88F4161A3DCB}" type="pres">
      <dgm:prSet presAssocID="{E0F87D4F-3E87-41DB-81B7-74C03C781670}" presName="Name17" presStyleLbl="parChTrans1D3" presStyleIdx="1" presStyleCnt="3"/>
      <dgm:spPr/>
      <dgm:t>
        <a:bodyPr/>
        <a:lstStyle/>
        <a:p>
          <a:endParaRPr lang="ru-RU"/>
        </a:p>
      </dgm:t>
    </dgm:pt>
    <dgm:pt modelId="{C9A2B086-2870-4277-9373-143D3D89596E}" type="pres">
      <dgm:prSet presAssocID="{C733644E-D0F7-4C78-B7ED-25A93620A1E6}" presName="hierRoot3" presStyleCnt="0"/>
      <dgm:spPr/>
      <dgm:t>
        <a:bodyPr/>
        <a:lstStyle/>
        <a:p>
          <a:endParaRPr lang="ru-RU"/>
        </a:p>
      </dgm:t>
    </dgm:pt>
    <dgm:pt modelId="{0D69F845-9CB7-48DB-A2F0-15CC25EB36DB}" type="pres">
      <dgm:prSet presAssocID="{C733644E-D0F7-4C78-B7ED-25A93620A1E6}" presName="composite3" presStyleCnt="0"/>
      <dgm:spPr/>
      <dgm:t>
        <a:bodyPr/>
        <a:lstStyle/>
        <a:p>
          <a:endParaRPr lang="ru-RU"/>
        </a:p>
      </dgm:t>
    </dgm:pt>
    <dgm:pt modelId="{ACB95018-FCEC-4591-8C9B-2ED748B5B8F3}" type="pres">
      <dgm:prSet presAssocID="{C733644E-D0F7-4C78-B7ED-25A93620A1E6}" presName="background3" presStyleLbl="node3" presStyleIdx="1" presStyleCnt="3"/>
      <dgm:spPr/>
      <dgm:t>
        <a:bodyPr/>
        <a:lstStyle/>
        <a:p>
          <a:endParaRPr lang="ru-RU"/>
        </a:p>
      </dgm:t>
    </dgm:pt>
    <dgm:pt modelId="{9C3A015F-DC7F-4B13-8189-FF5FE042BFCB}" type="pres">
      <dgm:prSet presAssocID="{C733644E-D0F7-4C78-B7ED-25A93620A1E6}" presName="text3" presStyleLbl="fgAcc3" presStyleIdx="1" presStyleCnt="3" custScaleX="126649" custScaleY="273255" custLinFactNeighborX="1950" custLinFactNeighborY="-4016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BDBB1FE-D541-4181-8FBE-C122290122E2}" type="pres">
      <dgm:prSet presAssocID="{C733644E-D0F7-4C78-B7ED-25A93620A1E6}" presName="hierChild4" presStyleCnt="0"/>
      <dgm:spPr/>
      <dgm:t>
        <a:bodyPr/>
        <a:lstStyle/>
        <a:p>
          <a:endParaRPr lang="ru-RU"/>
        </a:p>
      </dgm:t>
    </dgm:pt>
    <dgm:pt modelId="{3B33FE58-363C-4623-93B0-5CA2C8C86E1E}" type="pres">
      <dgm:prSet presAssocID="{E765B80D-C372-429C-BEBB-FAB541FC1D6B}" presName="Name10" presStyleLbl="parChTrans1D2" presStyleIdx="2" presStyleCnt="3"/>
      <dgm:spPr/>
      <dgm:t>
        <a:bodyPr/>
        <a:lstStyle/>
        <a:p>
          <a:endParaRPr lang="ru-RU"/>
        </a:p>
      </dgm:t>
    </dgm:pt>
    <dgm:pt modelId="{F6C26F87-5458-4365-AD9C-6A04ABF37DDD}" type="pres">
      <dgm:prSet presAssocID="{AAE60DD2-0533-417C-A71A-E852A2741723}" presName="hierRoot2" presStyleCnt="0"/>
      <dgm:spPr/>
      <dgm:t>
        <a:bodyPr/>
        <a:lstStyle/>
        <a:p>
          <a:endParaRPr lang="ru-RU"/>
        </a:p>
      </dgm:t>
    </dgm:pt>
    <dgm:pt modelId="{A3CF4096-2F59-41B4-9F0A-89C4ECB652C9}" type="pres">
      <dgm:prSet presAssocID="{AAE60DD2-0533-417C-A71A-E852A2741723}" presName="composite2" presStyleCnt="0"/>
      <dgm:spPr/>
      <dgm:t>
        <a:bodyPr/>
        <a:lstStyle/>
        <a:p>
          <a:endParaRPr lang="ru-RU"/>
        </a:p>
      </dgm:t>
    </dgm:pt>
    <dgm:pt modelId="{D4788F76-FADA-46EF-9E92-176B53AEC154}" type="pres">
      <dgm:prSet presAssocID="{AAE60DD2-0533-417C-A71A-E852A2741723}" presName="background2" presStyleLbl="node2" presStyleIdx="2" presStyleCnt="3"/>
      <dgm:spPr/>
      <dgm:t>
        <a:bodyPr/>
        <a:lstStyle/>
        <a:p>
          <a:endParaRPr lang="ru-RU"/>
        </a:p>
      </dgm:t>
    </dgm:pt>
    <dgm:pt modelId="{7B0EAE38-42F8-4172-BBEC-C79564A002D1}" type="pres">
      <dgm:prSet presAssocID="{AAE60DD2-0533-417C-A71A-E852A2741723}" presName="text2" presStyleLbl="fgAcc2" presStyleIdx="2" presStyleCnt="3" custScaleY="37453" custLinFactNeighborX="5814" custLinFactNeighborY="-1891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57012E2-7639-4269-8306-14B460F53880}" type="pres">
      <dgm:prSet presAssocID="{AAE60DD2-0533-417C-A71A-E852A2741723}" presName="hierChild3" presStyleCnt="0"/>
      <dgm:spPr/>
      <dgm:t>
        <a:bodyPr/>
        <a:lstStyle/>
        <a:p>
          <a:endParaRPr lang="ru-RU"/>
        </a:p>
      </dgm:t>
    </dgm:pt>
    <dgm:pt modelId="{B824F554-DACA-4133-97FD-C15B6126A5C2}" type="pres">
      <dgm:prSet presAssocID="{D38FDE17-610A-42D1-B3C8-79DCB9A5DBE5}" presName="Name17" presStyleLbl="parChTrans1D3" presStyleIdx="2" presStyleCnt="3"/>
      <dgm:spPr/>
      <dgm:t>
        <a:bodyPr/>
        <a:lstStyle/>
        <a:p>
          <a:endParaRPr lang="ru-RU"/>
        </a:p>
      </dgm:t>
    </dgm:pt>
    <dgm:pt modelId="{BFE79A2D-7F34-4005-8C96-768C68C3A04E}" type="pres">
      <dgm:prSet presAssocID="{3C758F4A-EFD9-49CA-97BE-452148288B05}" presName="hierRoot3" presStyleCnt="0"/>
      <dgm:spPr/>
      <dgm:t>
        <a:bodyPr/>
        <a:lstStyle/>
        <a:p>
          <a:endParaRPr lang="ru-RU"/>
        </a:p>
      </dgm:t>
    </dgm:pt>
    <dgm:pt modelId="{F40F0759-0041-4E26-9CCB-05183D211DBF}" type="pres">
      <dgm:prSet presAssocID="{3C758F4A-EFD9-49CA-97BE-452148288B05}" presName="composite3" presStyleCnt="0"/>
      <dgm:spPr/>
      <dgm:t>
        <a:bodyPr/>
        <a:lstStyle/>
        <a:p>
          <a:endParaRPr lang="ru-RU"/>
        </a:p>
      </dgm:t>
    </dgm:pt>
    <dgm:pt modelId="{043B67BD-8668-42F1-9179-8F09D4C91F1A}" type="pres">
      <dgm:prSet presAssocID="{3C758F4A-EFD9-49CA-97BE-452148288B05}" presName="background3" presStyleLbl="node3" presStyleIdx="2" presStyleCnt="3"/>
      <dgm:spPr/>
      <dgm:t>
        <a:bodyPr/>
        <a:lstStyle/>
        <a:p>
          <a:endParaRPr lang="ru-RU"/>
        </a:p>
      </dgm:t>
    </dgm:pt>
    <dgm:pt modelId="{A0E6A04F-1B57-486D-AC4E-ED5FE66B9E58}" type="pres">
      <dgm:prSet presAssocID="{3C758F4A-EFD9-49CA-97BE-452148288B05}" presName="text3" presStyleLbl="fgAcc3" presStyleIdx="2" presStyleCnt="3" custScaleX="139538" custScaleY="278745" custLinFactNeighborX="2715" custLinFactNeighborY="-4158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755963C-A953-49F7-AF4D-E71646A22555}" type="pres">
      <dgm:prSet presAssocID="{3C758F4A-EFD9-49CA-97BE-452148288B05}" presName="hierChild4" presStyleCnt="0"/>
      <dgm:spPr/>
      <dgm:t>
        <a:bodyPr/>
        <a:lstStyle/>
        <a:p>
          <a:endParaRPr lang="ru-RU"/>
        </a:p>
      </dgm:t>
    </dgm:pt>
  </dgm:ptLst>
  <dgm:cxnLst>
    <dgm:cxn modelId="{17DE6413-8936-4A16-9AFF-F58B1DF0922E}" type="presOf" srcId="{B44B08FB-F0C4-4E2F-AFF1-F83B8B2C07FA}" destId="{0E5B2B1A-6E42-46F7-B617-CF3C57E6510E}" srcOrd="0" destOrd="0" presId="urn:microsoft.com/office/officeart/2005/8/layout/hierarchy1"/>
    <dgm:cxn modelId="{EE4EF58A-BF5E-4D48-9B2D-A0AD194E3E65}" type="presOf" srcId="{D38FDE17-610A-42D1-B3C8-79DCB9A5DBE5}" destId="{B824F554-DACA-4133-97FD-C15B6126A5C2}" srcOrd="0" destOrd="0" presId="urn:microsoft.com/office/officeart/2005/8/layout/hierarchy1"/>
    <dgm:cxn modelId="{E3420962-F0BD-49D6-B6FC-9FC9500045A6}" type="presOf" srcId="{1FE771A0-DAA9-4D4A-99D5-14455659DCD5}" destId="{2DA24CF2-B558-44C2-9598-5F710F99A75A}" srcOrd="0" destOrd="0" presId="urn:microsoft.com/office/officeart/2005/8/layout/hierarchy1"/>
    <dgm:cxn modelId="{2ED92D06-DC21-4550-ACCA-B1CEC24BA06B}" type="presOf" srcId="{E765B80D-C372-429C-BEBB-FAB541FC1D6B}" destId="{3B33FE58-363C-4623-93B0-5CA2C8C86E1E}" srcOrd="0" destOrd="0" presId="urn:microsoft.com/office/officeart/2005/8/layout/hierarchy1"/>
    <dgm:cxn modelId="{A5CA81C2-3AC9-4206-8901-0BEEDC8EAD2B}" srcId="{798916BF-921A-45B2-ADE4-32683418A60D}" destId="{AAE60DD2-0533-417C-A71A-E852A2741723}" srcOrd="2" destOrd="0" parTransId="{E765B80D-C372-429C-BEBB-FAB541FC1D6B}" sibTransId="{B19D8778-E19D-4EA6-9946-3BDC2E6333A1}"/>
    <dgm:cxn modelId="{7C70D672-EA1D-4145-BFE9-BC6AA0D9EC97}" srcId="{798916BF-921A-45B2-ADE4-32683418A60D}" destId="{050FABAE-5F75-4F49-939D-8DF7023D8F76}" srcOrd="1" destOrd="0" parTransId="{F34EFA9B-8BA6-41F7-B786-4B0421F6BEEF}" sibTransId="{95AB9FAC-3C74-42C0-A4AA-F96BEBEF7939}"/>
    <dgm:cxn modelId="{59266D88-9B3B-4E3D-A301-1DF42402A047}" type="presOf" srcId="{F34EFA9B-8BA6-41F7-B786-4B0421F6BEEF}" destId="{765A4D95-455D-4AA4-A59E-D7C21B2BF551}" srcOrd="0" destOrd="0" presId="urn:microsoft.com/office/officeart/2005/8/layout/hierarchy1"/>
    <dgm:cxn modelId="{DD6F1826-33CA-45D1-A8B7-981397DC905D}" srcId="{1FE771A0-DAA9-4D4A-99D5-14455659DCD5}" destId="{798916BF-921A-45B2-ADE4-32683418A60D}" srcOrd="0" destOrd="0" parTransId="{10F2532D-92F8-4D0F-87F1-F7C8B2767CF8}" sibTransId="{BCCD0CFF-FC3B-40A3-8ABD-E4A388ABD426}"/>
    <dgm:cxn modelId="{DEDFD02E-3584-408B-AC1F-BD88BD7EA154}" type="presOf" srcId="{3C758F4A-EFD9-49CA-97BE-452148288B05}" destId="{A0E6A04F-1B57-486D-AC4E-ED5FE66B9E58}" srcOrd="0" destOrd="0" presId="urn:microsoft.com/office/officeart/2005/8/layout/hierarchy1"/>
    <dgm:cxn modelId="{02717DEA-1F80-4E14-81C5-7F43D8B0BDA2}" type="presOf" srcId="{926370B7-8017-41ED-BAC6-DC061D1735FB}" destId="{3417DB36-6648-4A12-8DA1-B9E6A2F63A6E}" srcOrd="0" destOrd="0" presId="urn:microsoft.com/office/officeart/2005/8/layout/hierarchy1"/>
    <dgm:cxn modelId="{6946EC3E-52D5-43D0-81F6-2CFA0F77015F}" type="presOf" srcId="{E0F87D4F-3E87-41DB-81B7-74C03C781670}" destId="{645E85C7-2EB4-4F23-89A5-88F4161A3DCB}" srcOrd="0" destOrd="0" presId="urn:microsoft.com/office/officeart/2005/8/layout/hierarchy1"/>
    <dgm:cxn modelId="{5DD3AABF-F0F3-4716-91C7-0A5CC88BB530}" srcId="{AAE60DD2-0533-417C-A71A-E852A2741723}" destId="{3C758F4A-EFD9-49CA-97BE-452148288B05}" srcOrd="0" destOrd="0" parTransId="{D38FDE17-610A-42D1-B3C8-79DCB9A5DBE5}" sibTransId="{09AC2179-FDEE-487B-84A0-F40202CC207C}"/>
    <dgm:cxn modelId="{B8FE0E01-ADC0-4AAD-9399-4E2F677101C6}" type="presOf" srcId="{C733644E-D0F7-4C78-B7ED-25A93620A1E6}" destId="{9C3A015F-DC7F-4B13-8189-FF5FE042BFCB}" srcOrd="0" destOrd="0" presId="urn:microsoft.com/office/officeart/2005/8/layout/hierarchy1"/>
    <dgm:cxn modelId="{937EBCF1-FB91-4A66-BB07-84656DD15413}" type="presOf" srcId="{AAE60DD2-0533-417C-A71A-E852A2741723}" destId="{7B0EAE38-42F8-4172-BBEC-C79564A002D1}" srcOrd="0" destOrd="0" presId="urn:microsoft.com/office/officeart/2005/8/layout/hierarchy1"/>
    <dgm:cxn modelId="{0C235B14-E74A-4482-9663-88E5D183FA80}" srcId="{798916BF-921A-45B2-ADE4-32683418A60D}" destId="{926370B7-8017-41ED-BAC6-DC061D1735FB}" srcOrd="0" destOrd="0" parTransId="{BDBF6E7E-6F61-4FAC-997A-590CD7AA1DDF}" sibTransId="{928CA9EA-3FB6-4C26-B66D-63AC2F424907}"/>
    <dgm:cxn modelId="{36B52B45-B2FF-400E-9044-E667CAF9EEEF}" srcId="{926370B7-8017-41ED-BAC6-DC061D1735FB}" destId="{BE63D27D-CDC9-4E61-8BEC-F0751C221E47}" srcOrd="0" destOrd="0" parTransId="{B44B08FB-F0C4-4E2F-AFF1-F83B8B2C07FA}" sibTransId="{AAD356BF-91D9-45F9-B6B6-1C29084EDFC1}"/>
    <dgm:cxn modelId="{13DE23BF-EBEB-4606-9DED-A0BF494251FC}" type="presOf" srcId="{BDBF6E7E-6F61-4FAC-997A-590CD7AA1DDF}" destId="{18D8886D-2994-4528-912E-240EF0881D56}" srcOrd="0" destOrd="0" presId="urn:microsoft.com/office/officeart/2005/8/layout/hierarchy1"/>
    <dgm:cxn modelId="{5AFD6141-5C21-4E6E-AD39-BA90EBE3F34C}" type="presOf" srcId="{798916BF-921A-45B2-ADE4-32683418A60D}" destId="{F9EBEB35-9F3F-4D86-A725-B424D0A2EDCA}" srcOrd="0" destOrd="0" presId="urn:microsoft.com/office/officeart/2005/8/layout/hierarchy1"/>
    <dgm:cxn modelId="{46A3D72F-BD29-452B-A06E-2AC00E22A38E}" type="presOf" srcId="{050FABAE-5F75-4F49-939D-8DF7023D8F76}" destId="{C02F3847-D3A7-4F84-959D-81D24CD329B7}" srcOrd="0" destOrd="0" presId="urn:microsoft.com/office/officeart/2005/8/layout/hierarchy1"/>
    <dgm:cxn modelId="{4F360433-9892-407D-8D6E-9015B1F8F564}" srcId="{050FABAE-5F75-4F49-939D-8DF7023D8F76}" destId="{C733644E-D0F7-4C78-B7ED-25A93620A1E6}" srcOrd="0" destOrd="0" parTransId="{E0F87D4F-3E87-41DB-81B7-74C03C781670}" sibTransId="{E9752C09-FB2F-4F22-9837-C5DBC38D3F28}"/>
    <dgm:cxn modelId="{58068515-6E06-40EE-8122-6F9DEC03746E}" type="presOf" srcId="{BE63D27D-CDC9-4E61-8BEC-F0751C221E47}" destId="{9C3DB51A-8A1F-4C1D-BD51-65ED30CF0846}" srcOrd="0" destOrd="0" presId="urn:microsoft.com/office/officeart/2005/8/layout/hierarchy1"/>
    <dgm:cxn modelId="{1BCA461D-F4AA-403E-8E37-3043DFED8980}" type="presParOf" srcId="{2DA24CF2-B558-44C2-9598-5F710F99A75A}" destId="{1257C03B-856B-4143-8487-C8A45DEDCC1D}" srcOrd="0" destOrd="0" presId="urn:microsoft.com/office/officeart/2005/8/layout/hierarchy1"/>
    <dgm:cxn modelId="{5F2D7BC9-067F-4FD6-8D23-1307FEB2CD34}" type="presParOf" srcId="{1257C03B-856B-4143-8487-C8A45DEDCC1D}" destId="{DEE32A6B-3A97-4783-9E41-43F05BC82787}" srcOrd="0" destOrd="0" presId="urn:microsoft.com/office/officeart/2005/8/layout/hierarchy1"/>
    <dgm:cxn modelId="{6FD82D35-D737-4557-8E73-ABE60B940532}" type="presParOf" srcId="{DEE32A6B-3A97-4783-9E41-43F05BC82787}" destId="{F1B0484A-5A8B-45EA-A50B-9FBF0A57B725}" srcOrd="0" destOrd="0" presId="urn:microsoft.com/office/officeart/2005/8/layout/hierarchy1"/>
    <dgm:cxn modelId="{C006DC2F-C332-458E-9167-DCABBF46329B}" type="presParOf" srcId="{DEE32A6B-3A97-4783-9E41-43F05BC82787}" destId="{F9EBEB35-9F3F-4D86-A725-B424D0A2EDCA}" srcOrd="1" destOrd="0" presId="urn:microsoft.com/office/officeart/2005/8/layout/hierarchy1"/>
    <dgm:cxn modelId="{ACD42310-E5C9-48D4-83DC-B0B31D6B155C}" type="presParOf" srcId="{1257C03B-856B-4143-8487-C8A45DEDCC1D}" destId="{55F8CF03-54B9-453F-8C46-045926B3D182}" srcOrd="1" destOrd="0" presId="urn:microsoft.com/office/officeart/2005/8/layout/hierarchy1"/>
    <dgm:cxn modelId="{56AE933F-0C6B-45E6-98CB-27DB8B9DDE28}" type="presParOf" srcId="{55F8CF03-54B9-453F-8C46-045926B3D182}" destId="{18D8886D-2994-4528-912E-240EF0881D56}" srcOrd="0" destOrd="0" presId="urn:microsoft.com/office/officeart/2005/8/layout/hierarchy1"/>
    <dgm:cxn modelId="{44F2B3F5-FC7B-4758-99CB-49FE2BD15F06}" type="presParOf" srcId="{55F8CF03-54B9-453F-8C46-045926B3D182}" destId="{23125BA2-D855-4DAA-A4E5-D36E85422905}" srcOrd="1" destOrd="0" presId="urn:microsoft.com/office/officeart/2005/8/layout/hierarchy1"/>
    <dgm:cxn modelId="{9FA09ACD-8C8E-46CE-90CD-8C6A845BD942}" type="presParOf" srcId="{23125BA2-D855-4DAA-A4E5-D36E85422905}" destId="{69A2F343-07C9-4DDD-B8F6-2B3756963997}" srcOrd="0" destOrd="0" presId="urn:microsoft.com/office/officeart/2005/8/layout/hierarchy1"/>
    <dgm:cxn modelId="{D00CCC0A-BD1B-4B17-B91D-BC37F5DDD8B1}" type="presParOf" srcId="{69A2F343-07C9-4DDD-B8F6-2B3756963997}" destId="{9ACD80BA-FECB-419B-A112-02E6AA8FEE28}" srcOrd="0" destOrd="0" presId="urn:microsoft.com/office/officeart/2005/8/layout/hierarchy1"/>
    <dgm:cxn modelId="{E5205FEC-9AEA-4FD4-8CEB-044FE2E41936}" type="presParOf" srcId="{69A2F343-07C9-4DDD-B8F6-2B3756963997}" destId="{3417DB36-6648-4A12-8DA1-B9E6A2F63A6E}" srcOrd="1" destOrd="0" presId="urn:microsoft.com/office/officeart/2005/8/layout/hierarchy1"/>
    <dgm:cxn modelId="{9BD945D6-AF16-4BAE-B7BB-223DC070FC69}" type="presParOf" srcId="{23125BA2-D855-4DAA-A4E5-D36E85422905}" destId="{86EC224E-4648-4470-A0CD-316FB74807CA}" srcOrd="1" destOrd="0" presId="urn:microsoft.com/office/officeart/2005/8/layout/hierarchy1"/>
    <dgm:cxn modelId="{A14460ED-2CE2-4B84-9337-60509AB5263D}" type="presParOf" srcId="{86EC224E-4648-4470-A0CD-316FB74807CA}" destId="{0E5B2B1A-6E42-46F7-B617-CF3C57E6510E}" srcOrd="0" destOrd="0" presId="urn:microsoft.com/office/officeart/2005/8/layout/hierarchy1"/>
    <dgm:cxn modelId="{158615EC-1806-4B5D-A3E6-3F78E709A76E}" type="presParOf" srcId="{86EC224E-4648-4470-A0CD-316FB74807CA}" destId="{30BC75FD-394B-4DCD-A5D8-D7E17AC14DA5}" srcOrd="1" destOrd="0" presId="urn:microsoft.com/office/officeart/2005/8/layout/hierarchy1"/>
    <dgm:cxn modelId="{BD0D5945-C337-41B4-B561-2CC03F1C37FD}" type="presParOf" srcId="{30BC75FD-394B-4DCD-A5D8-D7E17AC14DA5}" destId="{71F86A84-2073-400E-8430-50600BD86825}" srcOrd="0" destOrd="0" presId="urn:microsoft.com/office/officeart/2005/8/layout/hierarchy1"/>
    <dgm:cxn modelId="{587F55E8-0343-4716-8A60-306EED01D118}" type="presParOf" srcId="{71F86A84-2073-400E-8430-50600BD86825}" destId="{4B9BE148-6071-45F5-961C-3120B0A6F4C7}" srcOrd="0" destOrd="0" presId="urn:microsoft.com/office/officeart/2005/8/layout/hierarchy1"/>
    <dgm:cxn modelId="{FE7A95D0-49D5-417A-BFFA-1CD5945E94A8}" type="presParOf" srcId="{71F86A84-2073-400E-8430-50600BD86825}" destId="{9C3DB51A-8A1F-4C1D-BD51-65ED30CF0846}" srcOrd="1" destOrd="0" presId="urn:microsoft.com/office/officeart/2005/8/layout/hierarchy1"/>
    <dgm:cxn modelId="{91EE5461-8AE9-41F7-B610-DFA4E7F90A2E}" type="presParOf" srcId="{30BC75FD-394B-4DCD-A5D8-D7E17AC14DA5}" destId="{70D133C7-BF37-4699-B7AC-9746B6444FDD}" srcOrd="1" destOrd="0" presId="urn:microsoft.com/office/officeart/2005/8/layout/hierarchy1"/>
    <dgm:cxn modelId="{5DBF5327-69BD-45A3-854A-B70EFD08BD72}" type="presParOf" srcId="{55F8CF03-54B9-453F-8C46-045926B3D182}" destId="{765A4D95-455D-4AA4-A59E-D7C21B2BF551}" srcOrd="2" destOrd="0" presId="urn:microsoft.com/office/officeart/2005/8/layout/hierarchy1"/>
    <dgm:cxn modelId="{66A9DDA5-A178-4C4D-A010-A773281B8C9E}" type="presParOf" srcId="{55F8CF03-54B9-453F-8C46-045926B3D182}" destId="{BAA16F02-3497-4978-86F1-A57EED62A191}" srcOrd="3" destOrd="0" presId="urn:microsoft.com/office/officeart/2005/8/layout/hierarchy1"/>
    <dgm:cxn modelId="{34E8DE5C-1B60-44F1-81ED-F95084C941DF}" type="presParOf" srcId="{BAA16F02-3497-4978-86F1-A57EED62A191}" destId="{F27B2683-42C4-4214-81B0-879E32D4F803}" srcOrd="0" destOrd="0" presId="urn:microsoft.com/office/officeart/2005/8/layout/hierarchy1"/>
    <dgm:cxn modelId="{72B8690D-E0C7-430B-8B49-17D930F04EA9}" type="presParOf" srcId="{F27B2683-42C4-4214-81B0-879E32D4F803}" destId="{AE357416-118F-4107-B72D-7D892C744C12}" srcOrd="0" destOrd="0" presId="urn:microsoft.com/office/officeart/2005/8/layout/hierarchy1"/>
    <dgm:cxn modelId="{E275EB90-CB4A-4E7A-AF8E-B962BB3457E2}" type="presParOf" srcId="{F27B2683-42C4-4214-81B0-879E32D4F803}" destId="{C02F3847-D3A7-4F84-959D-81D24CD329B7}" srcOrd="1" destOrd="0" presId="urn:microsoft.com/office/officeart/2005/8/layout/hierarchy1"/>
    <dgm:cxn modelId="{1C39613E-7153-4D2A-A405-ECA0402D9236}" type="presParOf" srcId="{BAA16F02-3497-4978-86F1-A57EED62A191}" destId="{2D670681-0E8D-47E7-9ADC-E7C13980B864}" srcOrd="1" destOrd="0" presId="urn:microsoft.com/office/officeart/2005/8/layout/hierarchy1"/>
    <dgm:cxn modelId="{4774D504-305B-4DF1-AE31-1E847027177A}" type="presParOf" srcId="{2D670681-0E8D-47E7-9ADC-E7C13980B864}" destId="{645E85C7-2EB4-4F23-89A5-88F4161A3DCB}" srcOrd="0" destOrd="0" presId="urn:microsoft.com/office/officeart/2005/8/layout/hierarchy1"/>
    <dgm:cxn modelId="{A4C7B86C-B899-4871-910F-EF7E63524968}" type="presParOf" srcId="{2D670681-0E8D-47E7-9ADC-E7C13980B864}" destId="{C9A2B086-2870-4277-9373-143D3D89596E}" srcOrd="1" destOrd="0" presId="urn:microsoft.com/office/officeart/2005/8/layout/hierarchy1"/>
    <dgm:cxn modelId="{C3EA2D51-2777-482E-92C9-E9F1C8749352}" type="presParOf" srcId="{C9A2B086-2870-4277-9373-143D3D89596E}" destId="{0D69F845-9CB7-48DB-A2F0-15CC25EB36DB}" srcOrd="0" destOrd="0" presId="urn:microsoft.com/office/officeart/2005/8/layout/hierarchy1"/>
    <dgm:cxn modelId="{F43A1DCB-E449-4763-B0CF-87D491EF70FB}" type="presParOf" srcId="{0D69F845-9CB7-48DB-A2F0-15CC25EB36DB}" destId="{ACB95018-FCEC-4591-8C9B-2ED748B5B8F3}" srcOrd="0" destOrd="0" presId="urn:microsoft.com/office/officeart/2005/8/layout/hierarchy1"/>
    <dgm:cxn modelId="{7294AA03-FA6C-4207-919E-F73D7A1F1D2C}" type="presParOf" srcId="{0D69F845-9CB7-48DB-A2F0-15CC25EB36DB}" destId="{9C3A015F-DC7F-4B13-8189-FF5FE042BFCB}" srcOrd="1" destOrd="0" presId="urn:microsoft.com/office/officeart/2005/8/layout/hierarchy1"/>
    <dgm:cxn modelId="{70DA5A35-69A9-4C0B-B85F-8112B50780A9}" type="presParOf" srcId="{C9A2B086-2870-4277-9373-143D3D89596E}" destId="{2BDBB1FE-D541-4181-8FBE-C122290122E2}" srcOrd="1" destOrd="0" presId="urn:microsoft.com/office/officeart/2005/8/layout/hierarchy1"/>
    <dgm:cxn modelId="{54E190EE-8A44-4452-AACD-6D807D2BD03E}" type="presParOf" srcId="{55F8CF03-54B9-453F-8C46-045926B3D182}" destId="{3B33FE58-363C-4623-93B0-5CA2C8C86E1E}" srcOrd="4" destOrd="0" presId="urn:microsoft.com/office/officeart/2005/8/layout/hierarchy1"/>
    <dgm:cxn modelId="{EEBF75BE-FC58-45F6-BE47-F248F6196FE0}" type="presParOf" srcId="{55F8CF03-54B9-453F-8C46-045926B3D182}" destId="{F6C26F87-5458-4365-AD9C-6A04ABF37DDD}" srcOrd="5" destOrd="0" presId="urn:microsoft.com/office/officeart/2005/8/layout/hierarchy1"/>
    <dgm:cxn modelId="{3529643A-467A-47A8-9634-3E63F3CB428D}" type="presParOf" srcId="{F6C26F87-5458-4365-AD9C-6A04ABF37DDD}" destId="{A3CF4096-2F59-41B4-9F0A-89C4ECB652C9}" srcOrd="0" destOrd="0" presId="urn:microsoft.com/office/officeart/2005/8/layout/hierarchy1"/>
    <dgm:cxn modelId="{E2E961B1-2776-4BD9-9C29-46CEA6ADCB16}" type="presParOf" srcId="{A3CF4096-2F59-41B4-9F0A-89C4ECB652C9}" destId="{D4788F76-FADA-46EF-9E92-176B53AEC154}" srcOrd="0" destOrd="0" presId="urn:microsoft.com/office/officeart/2005/8/layout/hierarchy1"/>
    <dgm:cxn modelId="{5547F0E2-7BF1-41DE-BBB7-8E689A3A042E}" type="presParOf" srcId="{A3CF4096-2F59-41B4-9F0A-89C4ECB652C9}" destId="{7B0EAE38-42F8-4172-BBEC-C79564A002D1}" srcOrd="1" destOrd="0" presId="urn:microsoft.com/office/officeart/2005/8/layout/hierarchy1"/>
    <dgm:cxn modelId="{BA3CF11C-D8B0-4B87-969F-2EA514E5D924}" type="presParOf" srcId="{F6C26F87-5458-4365-AD9C-6A04ABF37DDD}" destId="{557012E2-7639-4269-8306-14B460F53880}" srcOrd="1" destOrd="0" presId="urn:microsoft.com/office/officeart/2005/8/layout/hierarchy1"/>
    <dgm:cxn modelId="{654A127A-836C-4EBA-9165-ECA5E7A42D38}" type="presParOf" srcId="{557012E2-7639-4269-8306-14B460F53880}" destId="{B824F554-DACA-4133-97FD-C15B6126A5C2}" srcOrd="0" destOrd="0" presId="urn:microsoft.com/office/officeart/2005/8/layout/hierarchy1"/>
    <dgm:cxn modelId="{06D6E630-8643-491C-BD38-22DFCCD392F6}" type="presParOf" srcId="{557012E2-7639-4269-8306-14B460F53880}" destId="{BFE79A2D-7F34-4005-8C96-768C68C3A04E}" srcOrd="1" destOrd="0" presId="urn:microsoft.com/office/officeart/2005/8/layout/hierarchy1"/>
    <dgm:cxn modelId="{03169D7A-0AD1-4B28-9B8D-5D5246BFA535}" type="presParOf" srcId="{BFE79A2D-7F34-4005-8C96-768C68C3A04E}" destId="{F40F0759-0041-4E26-9CCB-05183D211DBF}" srcOrd="0" destOrd="0" presId="urn:microsoft.com/office/officeart/2005/8/layout/hierarchy1"/>
    <dgm:cxn modelId="{40913568-F4AB-436D-BB9B-ABAE8E69AF80}" type="presParOf" srcId="{F40F0759-0041-4E26-9CCB-05183D211DBF}" destId="{043B67BD-8668-42F1-9179-8F09D4C91F1A}" srcOrd="0" destOrd="0" presId="urn:microsoft.com/office/officeart/2005/8/layout/hierarchy1"/>
    <dgm:cxn modelId="{CC3C3B02-DE37-40EE-BA1B-1F2C50CDEC10}" type="presParOf" srcId="{F40F0759-0041-4E26-9CCB-05183D211DBF}" destId="{A0E6A04F-1B57-486D-AC4E-ED5FE66B9E58}" srcOrd="1" destOrd="0" presId="urn:microsoft.com/office/officeart/2005/8/layout/hierarchy1"/>
    <dgm:cxn modelId="{658F8DB3-19C0-4567-B531-35B27ECC82D8}" type="presParOf" srcId="{BFE79A2D-7F34-4005-8C96-768C68C3A04E}" destId="{B755963C-A953-49F7-AF4D-E71646A22555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A30CE0-BB78-4F72-B8C4-93002B9526BB}">
      <dsp:nvSpPr>
        <dsp:cNvPr id="0" name=""/>
        <dsp:cNvSpPr/>
      </dsp:nvSpPr>
      <dsp:spPr>
        <a:xfrm>
          <a:off x="0" y="292611"/>
          <a:ext cx="8786874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B9B3A9-84C5-41B8-B0F0-9E767FBBA387}">
      <dsp:nvSpPr>
        <dsp:cNvPr id="0" name=""/>
        <dsp:cNvSpPr/>
      </dsp:nvSpPr>
      <dsp:spPr>
        <a:xfrm>
          <a:off x="418320" y="71211"/>
          <a:ext cx="8366399" cy="44280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2486" tIns="0" rIns="232486" bIns="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latin typeface="Times New Roman" pitchFamily="18" charset="0"/>
              <a:cs typeface="Times New Roman" pitchFamily="18" charset="0"/>
            </a:rPr>
            <a:t>Составление проекта бюджета очередного года и планового периода  </a:t>
          </a:r>
          <a:endParaRPr lang="ru-RU" sz="15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39936" y="92827"/>
        <a:ext cx="8323167" cy="399568"/>
      </dsp:txXfrm>
    </dsp:sp>
    <dsp:sp modelId="{AC50B72E-3211-4DC6-931F-C268A7F57584}">
      <dsp:nvSpPr>
        <dsp:cNvPr id="0" name=""/>
        <dsp:cNvSpPr/>
      </dsp:nvSpPr>
      <dsp:spPr>
        <a:xfrm>
          <a:off x="0" y="973011"/>
          <a:ext cx="8786874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179B8F-B89E-4A94-B419-B16AACB03688}">
      <dsp:nvSpPr>
        <dsp:cNvPr id="0" name=""/>
        <dsp:cNvSpPr/>
      </dsp:nvSpPr>
      <dsp:spPr>
        <a:xfrm>
          <a:off x="418320" y="751611"/>
          <a:ext cx="8366399" cy="442800"/>
        </a:xfrm>
        <a:prstGeom prst="roundRect">
          <a:avLst/>
        </a:prstGeom>
        <a:solidFill>
          <a:schemeClr val="accent4">
            <a:hueOff val="1607495"/>
            <a:satOff val="-1444"/>
            <a:lumOff val="-229"/>
            <a:alphaOff val="0"/>
          </a:schemeClr>
        </a:soli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2486" tIns="0" rIns="232486" bIns="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latin typeface="Times New Roman" pitchFamily="18" charset="0"/>
              <a:cs typeface="Times New Roman" pitchFamily="18" charset="0"/>
            </a:rPr>
            <a:t>Рассмотрение проекта  бюджета  очередного года и планового периода</a:t>
          </a:r>
          <a:endParaRPr lang="ru-RU" sz="15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39936" y="773227"/>
        <a:ext cx="8323167" cy="399568"/>
      </dsp:txXfrm>
    </dsp:sp>
    <dsp:sp modelId="{AB51B988-3FFD-4A8D-A66B-9299BC4ABC81}">
      <dsp:nvSpPr>
        <dsp:cNvPr id="0" name=""/>
        <dsp:cNvSpPr/>
      </dsp:nvSpPr>
      <dsp:spPr>
        <a:xfrm>
          <a:off x="0" y="1653411"/>
          <a:ext cx="8786874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13404C-9479-437E-8F6E-0D5C799C6F74}">
      <dsp:nvSpPr>
        <dsp:cNvPr id="0" name=""/>
        <dsp:cNvSpPr/>
      </dsp:nvSpPr>
      <dsp:spPr>
        <a:xfrm>
          <a:off x="418320" y="1432011"/>
          <a:ext cx="8366399" cy="442800"/>
        </a:xfrm>
        <a:prstGeom prst="roundRect">
          <a:avLst/>
        </a:prstGeom>
        <a:solidFill>
          <a:schemeClr val="accent4">
            <a:hueOff val="3214990"/>
            <a:satOff val="-2889"/>
            <a:lumOff val="-458"/>
            <a:alphaOff val="0"/>
          </a:schemeClr>
        </a:soli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2486" tIns="0" rIns="232486" bIns="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latin typeface="Times New Roman" pitchFamily="18" charset="0"/>
              <a:cs typeface="Times New Roman" pitchFamily="18" charset="0"/>
            </a:rPr>
            <a:t>Утверждение бюджета очередного года и планового периода</a:t>
          </a:r>
          <a:endParaRPr lang="ru-RU" sz="15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39936" y="1453627"/>
        <a:ext cx="8323167" cy="399568"/>
      </dsp:txXfrm>
    </dsp:sp>
    <dsp:sp modelId="{A3B5469C-A01F-4C0A-BAA1-F3A49CA84027}">
      <dsp:nvSpPr>
        <dsp:cNvPr id="0" name=""/>
        <dsp:cNvSpPr/>
      </dsp:nvSpPr>
      <dsp:spPr>
        <a:xfrm>
          <a:off x="0" y="2333811"/>
          <a:ext cx="8786874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709754-E2F3-4264-A922-29CD2F95B85C}">
      <dsp:nvSpPr>
        <dsp:cNvPr id="0" name=""/>
        <dsp:cNvSpPr/>
      </dsp:nvSpPr>
      <dsp:spPr>
        <a:xfrm>
          <a:off x="418320" y="2112411"/>
          <a:ext cx="8366399" cy="442800"/>
        </a:xfrm>
        <a:prstGeom prst="roundRect">
          <a:avLst/>
        </a:prstGeom>
        <a:solidFill>
          <a:schemeClr val="accent4">
            <a:hueOff val="4822484"/>
            <a:satOff val="-4333"/>
            <a:lumOff val="-686"/>
            <a:alphaOff val="0"/>
          </a:schemeClr>
        </a:soli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2486" tIns="0" rIns="232486" bIns="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latin typeface="Times New Roman" pitchFamily="18" charset="0"/>
              <a:cs typeface="Times New Roman" pitchFamily="18" charset="0"/>
            </a:rPr>
            <a:t>Внесение изменений и дополнений в бюджет текущего года и планового периода</a:t>
          </a:r>
          <a:endParaRPr lang="ru-RU" sz="15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39936" y="2134027"/>
        <a:ext cx="8323167" cy="399568"/>
      </dsp:txXfrm>
    </dsp:sp>
    <dsp:sp modelId="{292471A9-CC03-4158-9EA9-A45F4781AB2F}">
      <dsp:nvSpPr>
        <dsp:cNvPr id="0" name=""/>
        <dsp:cNvSpPr/>
      </dsp:nvSpPr>
      <dsp:spPr>
        <a:xfrm>
          <a:off x="0" y="3014211"/>
          <a:ext cx="8786874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9B9775-1EF1-4810-8817-DB5D7D528031}">
      <dsp:nvSpPr>
        <dsp:cNvPr id="0" name=""/>
        <dsp:cNvSpPr/>
      </dsp:nvSpPr>
      <dsp:spPr>
        <a:xfrm>
          <a:off x="418320" y="2792811"/>
          <a:ext cx="8366399" cy="442800"/>
        </a:xfrm>
        <a:prstGeom prst="roundRect">
          <a:avLst/>
        </a:prstGeom>
        <a:solidFill>
          <a:schemeClr val="accent4">
            <a:hueOff val="6429979"/>
            <a:satOff val="-5778"/>
            <a:lumOff val="-915"/>
            <a:alphaOff val="0"/>
          </a:schemeClr>
        </a:soli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2486" tIns="0" rIns="232486" bIns="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latin typeface="Times New Roman" pitchFamily="18" charset="0"/>
              <a:cs typeface="Times New Roman" pitchFamily="18" charset="0"/>
            </a:rPr>
            <a:t>Исполнение бюджета в текущем году</a:t>
          </a:r>
          <a:endParaRPr lang="ru-RU" sz="15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39936" y="2814427"/>
        <a:ext cx="8323167" cy="399568"/>
      </dsp:txXfrm>
    </dsp:sp>
    <dsp:sp modelId="{5B23C07E-F4E5-43EC-A43B-5F06DB3B0B3E}">
      <dsp:nvSpPr>
        <dsp:cNvPr id="0" name=""/>
        <dsp:cNvSpPr/>
      </dsp:nvSpPr>
      <dsp:spPr>
        <a:xfrm>
          <a:off x="0" y="3694611"/>
          <a:ext cx="8786874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69C0EA-4ACF-4380-9396-EBF48D5A1540}">
      <dsp:nvSpPr>
        <dsp:cNvPr id="0" name=""/>
        <dsp:cNvSpPr/>
      </dsp:nvSpPr>
      <dsp:spPr>
        <a:xfrm>
          <a:off x="440078" y="3473211"/>
          <a:ext cx="8345222" cy="442800"/>
        </a:xfrm>
        <a:prstGeom prst="roundRect">
          <a:avLst/>
        </a:prstGeom>
        <a:solidFill>
          <a:schemeClr val="accent4">
            <a:hueOff val="8037474"/>
            <a:satOff val="-7222"/>
            <a:lumOff val="-1144"/>
            <a:alphaOff val="0"/>
          </a:schemeClr>
        </a:soli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2486" tIns="0" rIns="232486" bIns="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latin typeface="Times New Roman" pitchFamily="18" charset="0"/>
              <a:cs typeface="Times New Roman" pitchFamily="18" charset="0"/>
            </a:rPr>
            <a:t>Формирование отчета об исполнении бюджета предыдущего года</a:t>
          </a:r>
          <a:endParaRPr lang="ru-RU" sz="15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61694" y="3494827"/>
        <a:ext cx="8301990" cy="399568"/>
      </dsp:txXfrm>
    </dsp:sp>
    <dsp:sp modelId="{5FC1C86B-73CE-4CBD-A42C-D162B0C809E7}">
      <dsp:nvSpPr>
        <dsp:cNvPr id="0" name=""/>
        <dsp:cNvSpPr/>
      </dsp:nvSpPr>
      <dsp:spPr>
        <a:xfrm>
          <a:off x="0" y="4337134"/>
          <a:ext cx="8786874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2C8F19-7FFC-4948-AC21-868E24517A83}">
      <dsp:nvSpPr>
        <dsp:cNvPr id="0" name=""/>
        <dsp:cNvSpPr/>
      </dsp:nvSpPr>
      <dsp:spPr>
        <a:xfrm>
          <a:off x="423199" y="4153611"/>
          <a:ext cx="8361315" cy="404922"/>
        </a:xfrm>
        <a:prstGeom prst="roundRect">
          <a:avLst/>
        </a:prstGeom>
        <a:solidFill>
          <a:schemeClr val="accent4">
            <a:hueOff val="9644969"/>
            <a:satOff val="-8667"/>
            <a:lumOff val="-1373"/>
            <a:alphaOff val="0"/>
          </a:schemeClr>
        </a:soli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2486" tIns="0" rIns="232486" bIns="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latin typeface="Times New Roman" pitchFamily="18" charset="0"/>
              <a:cs typeface="Times New Roman" pitchFamily="18" charset="0"/>
            </a:rPr>
            <a:t>Рассмотрение и утверждение отчета об исполнении бюджета предыдущего года</a:t>
          </a:r>
          <a:endParaRPr lang="ru-RU" sz="15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42966" y="4173378"/>
        <a:ext cx="8321781" cy="36538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650504-24D2-4892-9C24-2230B8CB3009}">
      <dsp:nvSpPr>
        <dsp:cNvPr id="0" name=""/>
        <dsp:cNvSpPr/>
      </dsp:nvSpPr>
      <dsp:spPr>
        <a:xfrm>
          <a:off x="1991" y="0"/>
          <a:ext cx="2087746" cy="344731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i="0" kern="1200" dirty="0" smtClean="0">
              <a:latin typeface="Times New Roman" pitchFamily="18" charset="0"/>
              <a:cs typeface="Times New Roman" pitchFamily="18" charset="0"/>
            </a:rPr>
            <a:t>Стратегия социально-экономического развития ЗАТО                  г. Заречный Пензенской области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991" y="1378926"/>
        <a:ext cx="2087746" cy="1378926"/>
      </dsp:txXfrm>
    </dsp:sp>
    <dsp:sp modelId="{06677F09-51EF-49C4-AF6A-9E20D576F7D7}">
      <dsp:nvSpPr>
        <dsp:cNvPr id="0" name=""/>
        <dsp:cNvSpPr/>
      </dsp:nvSpPr>
      <dsp:spPr>
        <a:xfrm>
          <a:off x="416722" y="311337"/>
          <a:ext cx="1202311" cy="1069596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000" r="-9000"/>
          </a:stretch>
        </a:blip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1FD50C2-0E38-4C0A-A42A-4F6998779324}">
      <dsp:nvSpPr>
        <dsp:cNvPr id="0" name=""/>
        <dsp:cNvSpPr/>
      </dsp:nvSpPr>
      <dsp:spPr>
        <a:xfrm>
          <a:off x="2152370" y="0"/>
          <a:ext cx="2087746" cy="3447315"/>
        </a:xfrm>
        <a:prstGeom prst="roundRect">
          <a:avLst>
            <a:gd name="adj" fmla="val 10000"/>
          </a:avLst>
        </a:prstGeom>
        <a:solidFill>
          <a:schemeClr val="accent5">
            <a:hueOff val="-4673100"/>
            <a:satOff val="6871"/>
            <a:lumOff val="5882"/>
            <a:alphaOff val="0"/>
          </a:schemeClr>
        </a:soli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i="0" kern="1200" baseline="0" dirty="0" smtClean="0">
              <a:latin typeface="Times New Roman" pitchFamily="18" charset="0"/>
            </a:rPr>
            <a:t>Основные направления бюджетной  и налоговой политики</a:t>
          </a:r>
          <a:endParaRPr lang="ru-RU" sz="1400" b="0" i="0" kern="1200" baseline="0" dirty="0">
            <a:latin typeface="Times New Roman" pitchFamily="18" charset="0"/>
          </a:endParaRPr>
        </a:p>
      </dsp:txBody>
      <dsp:txXfrm>
        <a:off x="2152370" y="1378926"/>
        <a:ext cx="2087746" cy="1378926"/>
      </dsp:txXfrm>
    </dsp:sp>
    <dsp:sp modelId="{9D9A7B6A-9C25-4ECC-9C09-237DC5CC7C37}">
      <dsp:nvSpPr>
        <dsp:cNvPr id="0" name=""/>
        <dsp:cNvSpPr/>
      </dsp:nvSpPr>
      <dsp:spPr>
        <a:xfrm>
          <a:off x="2622266" y="206838"/>
          <a:ext cx="1147955" cy="1147955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615981F4-762D-43C4-A983-57DB4B199664}">
      <dsp:nvSpPr>
        <dsp:cNvPr id="0" name=""/>
        <dsp:cNvSpPr/>
      </dsp:nvSpPr>
      <dsp:spPr>
        <a:xfrm>
          <a:off x="4284085" y="0"/>
          <a:ext cx="2087746" cy="3447315"/>
        </a:xfrm>
        <a:prstGeom prst="roundRect">
          <a:avLst>
            <a:gd name="adj" fmla="val 10000"/>
          </a:avLst>
        </a:prstGeom>
        <a:solidFill>
          <a:schemeClr val="accent5">
            <a:hueOff val="-9346199"/>
            <a:satOff val="13742"/>
            <a:lumOff val="11765"/>
            <a:alphaOff val="0"/>
          </a:schemeClr>
        </a:soli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i="0" kern="1200" baseline="0" dirty="0" smtClean="0">
              <a:latin typeface="Times New Roman" pitchFamily="18" charset="0"/>
            </a:rPr>
            <a:t>Прогноз социально-экономического развития города</a:t>
          </a:r>
          <a:endParaRPr lang="ru-RU" sz="1400" b="0" i="0" kern="1200" baseline="0" dirty="0">
            <a:latin typeface="Times New Roman" pitchFamily="18" charset="0"/>
          </a:endParaRPr>
        </a:p>
      </dsp:txBody>
      <dsp:txXfrm>
        <a:off x="4284085" y="1378926"/>
        <a:ext cx="2087746" cy="1378926"/>
      </dsp:txXfrm>
    </dsp:sp>
    <dsp:sp modelId="{58F8A7D6-7F4F-4DC4-8E32-06FE3C57F48C}">
      <dsp:nvSpPr>
        <dsp:cNvPr id="0" name=""/>
        <dsp:cNvSpPr/>
      </dsp:nvSpPr>
      <dsp:spPr>
        <a:xfrm>
          <a:off x="4772645" y="206838"/>
          <a:ext cx="1147955" cy="1147955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3EB388E-80AD-4921-8F92-A67D4FC6140A}">
      <dsp:nvSpPr>
        <dsp:cNvPr id="0" name=""/>
        <dsp:cNvSpPr/>
      </dsp:nvSpPr>
      <dsp:spPr>
        <a:xfrm>
          <a:off x="6453128" y="0"/>
          <a:ext cx="2087746" cy="3447315"/>
        </a:xfrm>
        <a:prstGeom prst="roundRect">
          <a:avLst>
            <a:gd name="adj" fmla="val 10000"/>
          </a:avLst>
        </a:prstGeom>
        <a:solidFill>
          <a:schemeClr val="accent5">
            <a:hueOff val="-14019298"/>
            <a:satOff val="20613"/>
            <a:lumOff val="17647"/>
            <a:alphaOff val="0"/>
          </a:schemeClr>
        </a:soli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i="0" kern="1200" baseline="0" dirty="0" smtClean="0">
              <a:latin typeface="Times New Roman" pitchFamily="18" charset="0"/>
            </a:rPr>
            <a:t>Муниципальные программы города Заречного (проекты муниципальных программ, проекты изменений муниципальных программ</a:t>
          </a:r>
          <a:r>
            <a:rPr lang="ru-RU" sz="1400" b="1" i="1" kern="1200" baseline="0" dirty="0" smtClean="0">
              <a:latin typeface="Times New Roman" pitchFamily="18" charset="0"/>
            </a:rPr>
            <a:t>)</a:t>
          </a:r>
          <a:endParaRPr lang="ru-RU" sz="1400" b="1" i="1" kern="1200" baseline="0" dirty="0">
            <a:latin typeface="Times New Roman" pitchFamily="18" charset="0"/>
          </a:endParaRPr>
        </a:p>
      </dsp:txBody>
      <dsp:txXfrm>
        <a:off x="6453128" y="1378926"/>
        <a:ext cx="2087746" cy="1378926"/>
      </dsp:txXfrm>
    </dsp:sp>
    <dsp:sp modelId="{34AA1FB6-BFB5-4A41-9551-7ECD78F19B3E}">
      <dsp:nvSpPr>
        <dsp:cNvPr id="0" name=""/>
        <dsp:cNvSpPr/>
      </dsp:nvSpPr>
      <dsp:spPr>
        <a:xfrm>
          <a:off x="6923023" y="206838"/>
          <a:ext cx="1147955" cy="1147955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6375A01-9D4C-466D-891B-E039AFE629E7}">
      <dsp:nvSpPr>
        <dsp:cNvPr id="0" name=""/>
        <dsp:cNvSpPr/>
      </dsp:nvSpPr>
      <dsp:spPr>
        <a:xfrm>
          <a:off x="341714" y="2837172"/>
          <a:ext cx="7859437" cy="358456"/>
        </a:xfrm>
        <a:prstGeom prst="leftRight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7E82E7-A1FB-48DB-8919-713E74D0AEBA}">
      <dsp:nvSpPr>
        <dsp:cNvPr id="0" name=""/>
        <dsp:cNvSpPr/>
      </dsp:nvSpPr>
      <dsp:spPr>
        <a:xfrm>
          <a:off x="0" y="0"/>
          <a:ext cx="8677469" cy="121557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i="0" kern="1200" baseline="0" smtClean="0">
              <a:latin typeface="Times New Roman" pitchFamily="18" charset="0"/>
            </a:rPr>
            <a:t>Послание Президента Российской Федерации Федеральному Собранию Российской Федерации, определяющее </a:t>
          </a:r>
          <a:r>
            <a:rPr lang="ru-RU" sz="1600" b="0" i="0" kern="1200" smtClean="0"/>
            <a:t>стратегическое направление развития</a:t>
          </a:r>
          <a:r>
            <a:rPr lang="ru-RU" sz="1600" b="0" i="0" u="none" kern="1200" smtClean="0"/>
            <a:t> государства</a:t>
          </a:r>
          <a:endParaRPr lang="ru-RU" sz="1600" b="0" i="0" kern="1200" baseline="0" dirty="0">
            <a:latin typeface="Times New Roman" pitchFamily="18" charset="0"/>
          </a:endParaRPr>
        </a:p>
      </dsp:txBody>
      <dsp:txXfrm>
        <a:off x="1857050" y="0"/>
        <a:ext cx="6820418" cy="1215571"/>
      </dsp:txXfrm>
    </dsp:sp>
    <dsp:sp modelId="{1BAEFD6D-E513-41E4-8EFA-8D9462F9AE13}">
      <dsp:nvSpPr>
        <dsp:cNvPr id="0" name=""/>
        <dsp:cNvSpPr/>
      </dsp:nvSpPr>
      <dsp:spPr>
        <a:xfrm>
          <a:off x="121557" y="121557"/>
          <a:ext cx="1735493" cy="972456"/>
        </a:xfrm>
        <a:prstGeom prst="roundRect">
          <a:avLst>
            <a:gd name="adj" fmla="val 10000"/>
          </a:avLst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24F554-DACA-4133-97FD-C15B6126A5C2}">
      <dsp:nvSpPr>
        <dsp:cNvPr id="0" name=""/>
        <dsp:cNvSpPr/>
      </dsp:nvSpPr>
      <dsp:spPr>
        <a:xfrm>
          <a:off x="7000068" y="1196998"/>
          <a:ext cx="91440" cy="264827"/>
        </a:xfrm>
        <a:custGeom>
          <a:avLst/>
          <a:gdLst/>
          <a:ahLst/>
          <a:cxnLst/>
          <a:rect l="0" t="0" r="0" b="0"/>
          <a:pathLst>
            <a:path>
              <a:moveTo>
                <a:pt x="101598" y="0"/>
              </a:moveTo>
              <a:lnTo>
                <a:pt x="101598" y="97789"/>
              </a:lnTo>
              <a:lnTo>
                <a:pt x="45720" y="97789"/>
              </a:lnTo>
              <a:lnTo>
                <a:pt x="45720" y="264827"/>
              </a:lnTo>
            </a:path>
          </a:pathLst>
        </a:custGeom>
        <a:noFill/>
        <a:ln w="425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33FE58-363C-4623-93B0-5CA2C8C86E1E}">
      <dsp:nvSpPr>
        <dsp:cNvPr id="0" name=""/>
        <dsp:cNvSpPr/>
      </dsp:nvSpPr>
      <dsp:spPr>
        <a:xfrm>
          <a:off x="4241476" y="472979"/>
          <a:ext cx="2860189" cy="2951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8153"/>
              </a:lnTo>
              <a:lnTo>
                <a:pt x="2860189" y="128153"/>
              </a:lnTo>
              <a:lnTo>
                <a:pt x="2860189" y="295191"/>
              </a:lnTo>
            </a:path>
          </a:pathLst>
        </a:custGeom>
        <a:noFill/>
        <a:ln w="425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5E85C7-2EB4-4F23-89A5-88F4161A3DCB}">
      <dsp:nvSpPr>
        <dsp:cNvPr id="0" name=""/>
        <dsp:cNvSpPr/>
      </dsp:nvSpPr>
      <dsp:spPr>
        <a:xfrm>
          <a:off x="4117803" y="1242534"/>
          <a:ext cx="91440" cy="26174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94709"/>
              </a:lnTo>
              <a:lnTo>
                <a:pt x="113679" y="94709"/>
              </a:lnTo>
              <a:lnTo>
                <a:pt x="113679" y="261747"/>
              </a:lnTo>
            </a:path>
          </a:pathLst>
        </a:custGeom>
        <a:noFill/>
        <a:ln w="425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5A4D95-455D-4AA4-A59E-D7C21B2BF551}">
      <dsp:nvSpPr>
        <dsp:cNvPr id="0" name=""/>
        <dsp:cNvSpPr/>
      </dsp:nvSpPr>
      <dsp:spPr>
        <a:xfrm>
          <a:off x="4117803" y="472979"/>
          <a:ext cx="91440" cy="314484"/>
        </a:xfrm>
        <a:custGeom>
          <a:avLst/>
          <a:gdLst/>
          <a:ahLst/>
          <a:cxnLst/>
          <a:rect l="0" t="0" r="0" b="0"/>
          <a:pathLst>
            <a:path>
              <a:moveTo>
                <a:pt x="123672" y="0"/>
              </a:moveTo>
              <a:lnTo>
                <a:pt x="123672" y="147446"/>
              </a:lnTo>
              <a:lnTo>
                <a:pt x="45720" y="147446"/>
              </a:lnTo>
              <a:lnTo>
                <a:pt x="45720" y="314484"/>
              </a:lnTo>
            </a:path>
          </a:pathLst>
        </a:custGeom>
        <a:noFill/>
        <a:ln w="425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5B2B1A-6E42-46F7-B617-CF3C57E6510E}">
      <dsp:nvSpPr>
        <dsp:cNvPr id="0" name=""/>
        <dsp:cNvSpPr/>
      </dsp:nvSpPr>
      <dsp:spPr>
        <a:xfrm>
          <a:off x="1443627" y="1206364"/>
          <a:ext cx="91440" cy="349246"/>
        </a:xfrm>
        <a:custGeom>
          <a:avLst/>
          <a:gdLst/>
          <a:ahLst/>
          <a:cxnLst/>
          <a:rect l="0" t="0" r="0" b="0"/>
          <a:pathLst>
            <a:path>
              <a:moveTo>
                <a:pt x="84865" y="0"/>
              </a:moveTo>
              <a:lnTo>
                <a:pt x="84865" y="182208"/>
              </a:lnTo>
              <a:lnTo>
                <a:pt x="45720" y="182208"/>
              </a:lnTo>
              <a:lnTo>
                <a:pt x="45720" y="349246"/>
              </a:lnTo>
            </a:path>
          </a:pathLst>
        </a:custGeom>
        <a:noFill/>
        <a:ln w="425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D8886D-2994-4528-912E-240EF0881D56}">
      <dsp:nvSpPr>
        <dsp:cNvPr id="0" name=""/>
        <dsp:cNvSpPr/>
      </dsp:nvSpPr>
      <dsp:spPr>
        <a:xfrm>
          <a:off x="1528492" y="472979"/>
          <a:ext cx="2712984" cy="307030"/>
        </a:xfrm>
        <a:custGeom>
          <a:avLst/>
          <a:gdLst/>
          <a:ahLst/>
          <a:cxnLst/>
          <a:rect l="0" t="0" r="0" b="0"/>
          <a:pathLst>
            <a:path>
              <a:moveTo>
                <a:pt x="2712984" y="0"/>
              </a:moveTo>
              <a:lnTo>
                <a:pt x="2712984" y="139992"/>
              </a:lnTo>
              <a:lnTo>
                <a:pt x="0" y="139992"/>
              </a:lnTo>
              <a:lnTo>
                <a:pt x="0" y="307030"/>
              </a:lnTo>
            </a:path>
          </a:pathLst>
        </a:custGeom>
        <a:noFill/>
        <a:ln w="425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B0484A-5A8B-45EA-A50B-9FBF0A57B725}">
      <dsp:nvSpPr>
        <dsp:cNvPr id="0" name=""/>
        <dsp:cNvSpPr/>
      </dsp:nvSpPr>
      <dsp:spPr>
        <a:xfrm>
          <a:off x="3339922" y="13993"/>
          <a:ext cx="1803108" cy="45898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EBEB35-9F3F-4D86-A725-B424D0A2EDCA}">
      <dsp:nvSpPr>
        <dsp:cNvPr id="0" name=""/>
        <dsp:cNvSpPr/>
      </dsp:nvSpPr>
      <dsp:spPr>
        <a:xfrm>
          <a:off x="3540267" y="204321"/>
          <a:ext cx="1803108" cy="45898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Доходы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553710" y="217764"/>
        <a:ext cx="1776222" cy="432099"/>
      </dsp:txXfrm>
    </dsp:sp>
    <dsp:sp modelId="{9ACD80BA-FECB-419B-A112-02E6AA8FEE28}">
      <dsp:nvSpPr>
        <dsp:cNvPr id="0" name=""/>
        <dsp:cNvSpPr/>
      </dsp:nvSpPr>
      <dsp:spPr>
        <a:xfrm>
          <a:off x="626938" y="780010"/>
          <a:ext cx="1803108" cy="42635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17DB36-6648-4A12-8DA1-B9E6A2F63A6E}">
      <dsp:nvSpPr>
        <dsp:cNvPr id="0" name=""/>
        <dsp:cNvSpPr/>
      </dsp:nvSpPr>
      <dsp:spPr>
        <a:xfrm>
          <a:off x="827283" y="970338"/>
          <a:ext cx="1803108" cy="4263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Налоговые доходы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839770" y="982825"/>
        <a:ext cx="1778134" cy="401380"/>
      </dsp:txXfrm>
    </dsp:sp>
    <dsp:sp modelId="{4B9BE148-6071-45F5-961C-3120B0A6F4C7}">
      <dsp:nvSpPr>
        <dsp:cNvPr id="0" name=""/>
        <dsp:cNvSpPr/>
      </dsp:nvSpPr>
      <dsp:spPr>
        <a:xfrm>
          <a:off x="295175" y="1555610"/>
          <a:ext cx="2388343" cy="348628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3DB51A-8A1F-4C1D-BD51-65ED30CF0846}">
      <dsp:nvSpPr>
        <dsp:cNvPr id="0" name=""/>
        <dsp:cNvSpPr/>
      </dsp:nvSpPr>
      <dsp:spPr>
        <a:xfrm>
          <a:off x="495520" y="1745938"/>
          <a:ext cx="2388343" cy="348628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latin typeface="Times New Roman" pitchFamily="18" charset="0"/>
              <a:cs typeface="Times New Roman" pitchFamily="18" charset="0"/>
            </a:rPr>
            <a:t>Налог на доходы физических лиц</a:t>
          </a:r>
        </a:p>
        <a:p>
          <a:pPr lvl="0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latin typeface="Times New Roman" pitchFamily="18" charset="0"/>
              <a:cs typeface="Times New Roman" pitchFamily="18" charset="0"/>
            </a:rPr>
            <a:t>Акцизы</a:t>
          </a:r>
        </a:p>
        <a:p>
          <a:pPr lvl="0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1300" kern="1200" dirty="0" smtClean="0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rPr>
            <a:t>Упрощенная система налогообложения</a:t>
          </a:r>
          <a:endParaRPr lang="ru-RU" sz="1300" kern="1200" dirty="0" smtClean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  <a:p>
          <a:pPr lvl="0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latin typeface="Times New Roman" pitchFamily="18" charset="0"/>
              <a:cs typeface="Times New Roman" pitchFamily="18" charset="0"/>
            </a:rPr>
            <a:t>Сельскохозяйственный налог</a:t>
          </a:r>
        </a:p>
        <a:p>
          <a:pPr lvl="0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latin typeface="Times New Roman" pitchFamily="18" charset="0"/>
              <a:cs typeface="Times New Roman" pitchFamily="18" charset="0"/>
            </a:rPr>
            <a:t>Налог, взимаемый в связи с применением патентной системы налогообложения</a:t>
          </a:r>
        </a:p>
        <a:p>
          <a:pPr lvl="0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latin typeface="Times New Roman" pitchFamily="18" charset="0"/>
              <a:cs typeface="Times New Roman" pitchFamily="18" charset="0"/>
            </a:rPr>
            <a:t>Земельный налог</a:t>
          </a:r>
        </a:p>
        <a:p>
          <a:pPr lvl="0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latin typeface="Times New Roman" pitchFamily="18" charset="0"/>
              <a:cs typeface="Times New Roman" pitchFamily="18" charset="0"/>
            </a:rPr>
            <a:t>Налог на имущество физических лиц</a:t>
          </a:r>
        </a:p>
        <a:p>
          <a:pPr lvl="0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 dirty="0" smtClean="0">
            <a:latin typeface="Times New Roman" pitchFamily="18" charset="0"/>
            <a:cs typeface="Times New Roman" pitchFamily="18" charset="0"/>
          </a:endParaRPr>
        </a:p>
        <a:p>
          <a:pPr lvl="0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latin typeface="Times New Roman" pitchFamily="18" charset="0"/>
              <a:cs typeface="Times New Roman" pitchFamily="18" charset="0"/>
            </a:rPr>
            <a:t>Государственная пошлина</a:t>
          </a:r>
        </a:p>
        <a:p>
          <a:pPr lvl="0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>
            <a:latin typeface="Times New Roman" pitchFamily="18" charset="0"/>
            <a:cs typeface="Times New Roman" pitchFamily="18" charset="0"/>
          </a:endParaRPr>
        </a:p>
        <a:p>
          <a:pPr lvl="0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>
            <a:latin typeface="Times New Roman" pitchFamily="18" charset="0"/>
            <a:cs typeface="Times New Roman" pitchFamily="18" charset="0"/>
          </a:endParaRPr>
        </a:p>
        <a:p>
          <a:pPr lvl="0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>
            <a:latin typeface="Times New Roman" pitchFamily="18" charset="0"/>
            <a:cs typeface="Times New Roman" pitchFamily="18" charset="0"/>
          </a:endParaRPr>
        </a:p>
        <a:p>
          <a:pPr lvl="0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>
            <a:latin typeface="Times New Roman" pitchFamily="18" charset="0"/>
            <a:cs typeface="Times New Roman" pitchFamily="18" charset="0"/>
          </a:endParaRPr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>
            <a:latin typeface="Times New Roman" pitchFamily="18" charset="0"/>
            <a:cs typeface="Times New Roman" pitchFamily="18" charset="0"/>
          </a:endParaRPr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65472" y="1815890"/>
        <a:ext cx="2248439" cy="3346381"/>
      </dsp:txXfrm>
    </dsp:sp>
    <dsp:sp modelId="{AE357416-118F-4107-B72D-7D892C744C12}">
      <dsp:nvSpPr>
        <dsp:cNvPr id="0" name=""/>
        <dsp:cNvSpPr/>
      </dsp:nvSpPr>
      <dsp:spPr>
        <a:xfrm>
          <a:off x="3261969" y="787464"/>
          <a:ext cx="1803108" cy="45506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2F3847-D3A7-4F84-959D-81D24CD329B7}">
      <dsp:nvSpPr>
        <dsp:cNvPr id="0" name=""/>
        <dsp:cNvSpPr/>
      </dsp:nvSpPr>
      <dsp:spPr>
        <a:xfrm>
          <a:off x="3462314" y="977792"/>
          <a:ext cx="1803108" cy="45506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Неналоговые доходы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475643" y="991121"/>
        <a:ext cx="1776450" cy="428411"/>
      </dsp:txXfrm>
    </dsp:sp>
    <dsp:sp modelId="{ACB95018-FCEC-4591-8C9B-2ED748B5B8F3}">
      <dsp:nvSpPr>
        <dsp:cNvPr id="0" name=""/>
        <dsp:cNvSpPr/>
      </dsp:nvSpPr>
      <dsp:spPr>
        <a:xfrm>
          <a:off x="3089673" y="1504281"/>
          <a:ext cx="2283619" cy="312869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3A015F-DC7F-4B13-8189-FF5FE042BFCB}">
      <dsp:nvSpPr>
        <dsp:cNvPr id="0" name=""/>
        <dsp:cNvSpPr/>
      </dsp:nvSpPr>
      <dsp:spPr>
        <a:xfrm>
          <a:off x="3290018" y="1694609"/>
          <a:ext cx="2283619" cy="31286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latin typeface="Times New Roman" pitchFamily="18" charset="0"/>
              <a:cs typeface="Times New Roman" pitchFamily="18" charset="0"/>
            </a:rPr>
            <a:t>Доходы от использования имущества, находящегося в муниципальной собственности </a:t>
          </a:r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latin typeface="Times New Roman" pitchFamily="18" charset="0"/>
              <a:cs typeface="Times New Roman" pitchFamily="18" charset="0"/>
            </a:rPr>
            <a:t>Платежи при пользовании природными ресурсами</a:t>
          </a:r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latin typeface="Times New Roman" pitchFamily="18" charset="0"/>
              <a:cs typeface="Times New Roman" pitchFamily="18" charset="0"/>
            </a:rPr>
            <a:t>Доходы от оказания платных услуг (работ) и компенсации затрат государства </a:t>
          </a:r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latin typeface="Times New Roman" pitchFamily="18" charset="0"/>
              <a:cs typeface="Times New Roman" pitchFamily="18" charset="0"/>
            </a:rPr>
            <a:t>Доходы  от продажи муниципального имущества</a:t>
          </a:r>
        </a:p>
        <a:p>
          <a:pPr lvl="0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latin typeface="Times New Roman" pitchFamily="18" charset="0"/>
              <a:cs typeface="Times New Roman" pitchFamily="18" charset="0"/>
            </a:rPr>
            <a:t>Штрафы</a:t>
          </a:r>
        </a:p>
        <a:p>
          <a:pPr lvl="0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latin typeface="Times New Roman" pitchFamily="18" charset="0"/>
              <a:cs typeface="Times New Roman" pitchFamily="18" charset="0"/>
            </a:rPr>
            <a:t>Прочие неналоговые доходы</a:t>
          </a:r>
        </a:p>
        <a:p>
          <a:pPr lvl="0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>
            <a:latin typeface="Times New Roman" pitchFamily="18" charset="0"/>
            <a:cs typeface="Times New Roman" pitchFamily="18" charset="0"/>
          </a:endParaRPr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356903" y="1761494"/>
        <a:ext cx="2149849" cy="2994928"/>
      </dsp:txXfrm>
    </dsp:sp>
    <dsp:sp modelId="{D4788F76-FADA-46EF-9E92-176B53AEC154}">
      <dsp:nvSpPr>
        <dsp:cNvPr id="0" name=""/>
        <dsp:cNvSpPr/>
      </dsp:nvSpPr>
      <dsp:spPr>
        <a:xfrm>
          <a:off x="6200112" y="768171"/>
          <a:ext cx="1803108" cy="42882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0EAE38-42F8-4172-BBEC-C79564A002D1}">
      <dsp:nvSpPr>
        <dsp:cNvPr id="0" name=""/>
        <dsp:cNvSpPr/>
      </dsp:nvSpPr>
      <dsp:spPr>
        <a:xfrm>
          <a:off x="6400457" y="958499"/>
          <a:ext cx="1803108" cy="42882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Безвозмездные поступления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6413017" y="971059"/>
        <a:ext cx="1777988" cy="403707"/>
      </dsp:txXfrm>
    </dsp:sp>
    <dsp:sp modelId="{043B67BD-8668-42F1-9179-8F09D4C91F1A}">
      <dsp:nvSpPr>
        <dsp:cNvPr id="0" name=""/>
        <dsp:cNvSpPr/>
      </dsp:nvSpPr>
      <dsp:spPr>
        <a:xfrm>
          <a:off x="5787777" y="1461825"/>
          <a:ext cx="2516021" cy="319155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E6A04F-1B57-486D-AC4E-ED5FE66B9E58}">
      <dsp:nvSpPr>
        <dsp:cNvPr id="0" name=""/>
        <dsp:cNvSpPr/>
      </dsp:nvSpPr>
      <dsp:spPr>
        <a:xfrm>
          <a:off x="5988122" y="1652153"/>
          <a:ext cx="2516021" cy="31915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latin typeface="Times New Roman" pitchFamily="18" charset="0"/>
              <a:cs typeface="Times New Roman" pitchFamily="18" charset="0"/>
            </a:rPr>
            <a:t>Дотации из других бюджетов:</a:t>
          </a:r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latin typeface="Times New Roman" pitchFamily="18" charset="0"/>
              <a:cs typeface="Times New Roman" pitchFamily="18" charset="0"/>
            </a:rPr>
            <a:t>- дотации на поддержку мер по обеспечению сбалансированности бюджета</a:t>
          </a:r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latin typeface="Times New Roman" pitchFamily="18" charset="0"/>
              <a:cs typeface="Times New Roman" pitchFamily="18" charset="0"/>
            </a:rPr>
            <a:t> - дотации, связанные с особым режимом безопасного функционирования ЗАТО</a:t>
          </a:r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latin typeface="Times New Roman" pitchFamily="18" charset="0"/>
              <a:cs typeface="Times New Roman" pitchFamily="18" charset="0"/>
            </a:rPr>
            <a:t>Субсидии из других бюджетов</a:t>
          </a:r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latin typeface="Times New Roman" pitchFamily="18" charset="0"/>
              <a:cs typeface="Times New Roman" pitchFamily="18" charset="0"/>
            </a:rPr>
            <a:t>Субвенции из других бюджетов</a:t>
          </a:r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latin typeface="Times New Roman" pitchFamily="18" charset="0"/>
              <a:cs typeface="Times New Roman" pitchFamily="18" charset="0"/>
            </a:rPr>
            <a:t>Иные межбюджетные трансферты</a:t>
          </a:r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latin typeface="Times New Roman" pitchFamily="18" charset="0"/>
              <a:cs typeface="Times New Roman" pitchFamily="18" charset="0"/>
            </a:rPr>
            <a:t>Безвозмездные поступления от негосударственных организаций</a:t>
          </a:r>
          <a:endParaRPr lang="ru-RU" sz="13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6061814" y="1725845"/>
        <a:ext cx="2368637" cy="30441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7#5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#5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0.38613</cdr:x>
      <cdr:y>0.11608</cdr:y>
    </cdr:from>
    <cdr:to>
      <cdr:x>0.50455</cdr:x>
      <cdr:y>0.22498</cdr:y>
    </cdr:to>
    <cdr:sp macro="" textlink="">
      <cdr:nvSpPr>
        <cdr:cNvPr id="59393" name="Text Box 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283741" y="549494"/>
          <a:ext cx="1007072" cy="515496"/>
        </a:xfrm>
        <a:prstGeom xmlns:a="http://schemas.openxmlformats.org/drawingml/2006/main" prst="rect">
          <a:avLst/>
        </a:prstGeom>
        <a:solidFill xmlns:a="http://schemas.openxmlformats.org/drawingml/2006/main">
          <a:srgbClr val="99CC00"/>
        </a:solidFill>
        <a:ln xmlns:a="http://schemas.openxmlformats.org/drawingml/2006/main">
          <a:noFill/>
        </a:ln>
        <a:extLst xmlns:a="http://schemas.openxmlformats.org/drawingml/2006/main">
          <a:ext uri="{91240B29-F687-4F45-9708-019B960494DF}">
            <a14:hiddenLine xmlns:a14="http://schemas.microsoft.com/office/drawing/2010/main" w="0">
              <a:solidFill>
                <a:srgbClr val="000000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vertOverflow="clip" wrap="square" lIns="36576" tIns="27432" rIns="36576" bIns="27432" anchor="ctr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ru-RU" sz="1200" b="0" i="0" u="none" strike="noStrike" baseline="0" dirty="0">
              <a:solidFill>
                <a:srgbClr val="333300"/>
              </a:solidFill>
              <a:latin typeface="Impact"/>
            </a:rPr>
            <a:t>дефицит </a:t>
          </a:r>
        </a:p>
        <a:p xmlns:a="http://schemas.openxmlformats.org/drawingml/2006/main">
          <a:pPr algn="ctr" rtl="0">
            <a:defRPr sz="1000"/>
          </a:pPr>
          <a:r>
            <a:rPr lang="ru-RU" sz="1200" b="0" i="0" u="none" strike="noStrike" baseline="0" dirty="0" smtClean="0">
              <a:solidFill>
                <a:srgbClr val="333300"/>
              </a:solidFill>
              <a:latin typeface="Impact"/>
            </a:rPr>
            <a:t>-25 918,2</a:t>
          </a:r>
          <a:endParaRPr lang="ru-RU" sz="1200" b="0" i="0" u="none" strike="noStrike" baseline="0" dirty="0">
            <a:solidFill>
              <a:srgbClr val="333300"/>
            </a:solidFill>
            <a:latin typeface="Impact"/>
          </a:endParaRPr>
        </a:p>
      </cdr:txBody>
    </cdr:sp>
  </cdr:relSizeAnchor>
  <cdr:relSizeAnchor xmlns:cdr="http://schemas.openxmlformats.org/drawingml/2006/chartDrawing">
    <cdr:from>
      <cdr:x>0.57663</cdr:x>
      <cdr:y>0.08802</cdr:y>
    </cdr:from>
    <cdr:to>
      <cdr:x>0.6911</cdr:x>
      <cdr:y>0.18023</cdr:y>
    </cdr:to>
    <cdr:sp macro="" textlink="">
      <cdr:nvSpPr>
        <cdr:cNvPr id="59394" name="Text Box 4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903811" y="423791"/>
          <a:ext cx="973480" cy="443955"/>
        </a:xfrm>
        <a:prstGeom xmlns:a="http://schemas.openxmlformats.org/drawingml/2006/main" prst="rect">
          <a:avLst/>
        </a:prstGeom>
        <a:solidFill xmlns:a="http://schemas.openxmlformats.org/drawingml/2006/main">
          <a:srgbClr val="99CC00"/>
        </a:solidFill>
        <a:ln xmlns:a="http://schemas.openxmlformats.org/drawingml/2006/main">
          <a:noFill/>
        </a:ln>
        <a:extLst xmlns:a="http://schemas.openxmlformats.org/drawingml/2006/main">
          <a:ext uri="{91240B29-F687-4F45-9708-019B960494DF}">
            <a14:hiddenLine xmlns:a14="http://schemas.microsoft.com/office/drawing/2010/main" w="0">
              <a:solidFill>
                <a:srgbClr val="000000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vertOverflow="clip" wrap="square" lIns="36576" tIns="27432" rIns="36576" bIns="27432" anchor="ctr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ru-RU" sz="1200" b="0" i="0" u="none" strike="noStrike" baseline="0" dirty="0">
              <a:solidFill>
                <a:srgbClr val="333300"/>
              </a:solidFill>
              <a:latin typeface="Impact"/>
            </a:rPr>
            <a:t>профицит  </a:t>
          </a:r>
        </a:p>
        <a:p xmlns:a="http://schemas.openxmlformats.org/drawingml/2006/main">
          <a:pPr algn="ctr" rtl="0">
            <a:defRPr sz="1000"/>
          </a:pPr>
          <a:r>
            <a:rPr lang="ru-RU" sz="1200" b="0" i="0" u="none" strike="noStrike" baseline="0" dirty="0" smtClean="0">
              <a:solidFill>
                <a:srgbClr val="333300"/>
              </a:solidFill>
              <a:latin typeface="Impact"/>
            </a:rPr>
            <a:t>+</a:t>
          </a:r>
          <a:r>
            <a:rPr lang="en-US" sz="1200" b="0" i="0" u="none" strike="noStrike" baseline="0" dirty="0" smtClean="0">
              <a:solidFill>
                <a:srgbClr val="333300"/>
              </a:solidFill>
              <a:latin typeface="Impact"/>
            </a:rPr>
            <a:t>15</a:t>
          </a:r>
          <a:r>
            <a:rPr lang="ru-RU" sz="1200" b="0" i="0" u="none" strike="noStrike" baseline="0" dirty="0" smtClean="0">
              <a:solidFill>
                <a:srgbClr val="333300"/>
              </a:solidFill>
              <a:latin typeface="Impact"/>
            </a:rPr>
            <a:t> </a:t>
          </a:r>
          <a:r>
            <a:rPr lang="en-US" sz="1200" b="0" i="0" u="none" strike="noStrike" baseline="0" dirty="0" smtClean="0">
              <a:solidFill>
                <a:srgbClr val="333300"/>
              </a:solidFill>
              <a:latin typeface="Impact"/>
            </a:rPr>
            <a:t>629</a:t>
          </a:r>
          <a:r>
            <a:rPr lang="ru-RU" sz="1200" b="0" i="0" u="none" strike="noStrike" baseline="0" dirty="0" smtClean="0">
              <a:solidFill>
                <a:srgbClr val="333300"/>
              </a:solidFill>
              <a:latin typeface="Impact"/>
            </a:rPr>
            <a:t>,8</a:t>
          </a:r>
          <a:endParaRPr lang="ru-RU" sz="1200" b="0" i="0" u="none" strike="noStrike" baseline="0" dirty="0">
            <a:solidFill>
              <a:srgbClr val="333300"/>
            </a:solidFill>
            <a:latin typeface="Impact"/>
          </a:endParaRPr>
        </a:p>
      </cdr:txBody>
    </cdr:sp>
  </cdr:relSizeAnchor>
  <cdr:relSizeAnchor xmlns:cdr="http://schemas.openxmlformats.org/drawingml/2006/chartDrawing">
    <cdr:from>
      <cdr:x>0.75707</cdr:x>
      <cdr:y>0.09199</cdr:y>
    </cdr:from>
    <cdr:to>
      <cdr:x>0.87995</cdr:x>
      <cdr:y>0.18774</cdr:y>
    </cdr:to>
    <cdr:sp macro="" textlink="">
      <cdr:nvSpPr>
        <cdr:cNvPr id="59395" name="Text Box 5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6438303" y="448045"/>
          <a:ext cx="1045001" cy="466355"/>
        </a:xfrm>
        <a:prstGeom xmlns:a="http://schemas.openxmlformats.org/drawingml/2006/main" prst="rect">
          <a:avLst/>
        </a:prstGeom>
        <a:solidFill xmlns:a="http://schemas.openxmlformats.org/drawingml/2006/main">
          <a:srgbClr val="99CC00"/>
        </a:solidFill>
        <a:ln xmlns:a="http://schemas.openxmlformats.org/drawingml/2006/main">
          <a:noFill/>
        </a:ln>
        <a:extLst xmlns:a="http://schemas.openxmlformats.org/drawingml/2006/main">
          <a:ext uri="{91240B29-F687-4F45-9708-019B960494DF}">
            <a14:hiddenLine xmlns:a14="http://schemas.microsoft.com/office/drawing/2010/main" w="0">
              <a:solidFill>
                <a:srgbClr val="000000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vertOverflow="clip" wrap="square" lIns="36576" tIns="27432" rIns="36576" bIns="27432" anchor="ctr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ru-RU" sz="1200" b="0" i="0" u="none" strike="noStrike" baseline="0" dirty="0">
              <a:solidFill>
                <a:srgbClr val="333300"/>
              </a:solidFill>
              <a:latin typeface="Impact"/>
            </a:rPr>
            <a:t>профицит </a:t>
          </a:r>
        </a:p>
        <a:p xmlns:a="http://schemas.openxmlformats.org/drawingml/2006/main">
          <a:pPr algn="ctr" rtl="0">
            <a:defRPr sz="1000"/>
          </a:pPr>
          <a:r>
            <a:rPr lang="ru-RU" sz="1200" b="0" i="0" u="none" strike="noStrike" baseline="0" dirty="0" smtClean="0">
              <a:solidFill>
                <a:srgbClr val="333300"/>
              </a:solidFill>
              <a:latin typeface="Impact"/>
            </a:rPr>
            <a:t>+</a:t>
          </a:r>
          <a:r>
            <a:rPr lang="en-US" sz="1200" b="0" i="0" u="none" strike="noStrike" baseline="0" dirty="0" smtClean="0">
              <a:solidFill>
                <a:srgbClr val="333300"/>
              </a:solidFill>
              <a:latin typeface="Impact"/>
            </a:rPr>
            <a:t>16</a:t>
          </a:r>
          <a:r>
            <a:rPr lang="ru-RU" sz="1200" b="0" i="0" u="none" strike="noStrike" baseline="0" dirty="0" smtClean="0">
              <a:solidFill>
                <a:srgbClr val="333300"/>
              </a:solidFill>
              <a:latin typeface="Impact"/>
            </a:rPr>
            <a:t> </a:t>
          </a:r>
          <a:r>
            <a:rPr lang="en-US" sz="1200" b="0" i="0" u="none" strike="noStrike" baseline="0" dirty="0" smtClean="0">
              <a:solidFill>
                <a:srgbClr val="333300"/>
              </a:solidFill>
              <a:latin typeface="Impact"/>
            </a:rPr>
            <a:t>76</a:t>
          </a:r>
          <a:r>
            <a:rPr lang="ru-RU" sz="1200" b="0" i="0" u="none" strike="noStrike" baseline="0" dirty="0" smtClean="0">
              <a:solidFill>
                <a:srgbClr val="333300"/>
              </a:solidFill>
              <a:latin typeface="Impact"/>
            </a:rPr>
            <a:t>2,8</a:t>
          </a:r>
          <a:endParaRPr lang="ru-RU" sz="1200" b="0" i="0" u="none" strike="noStrike" baseline="0" dirty="0">
            <a:solidFill>
              <a:srgbClr val="333300"/>
            </a:solidFill>
            <a:latin typeface="Impact"/>
          </a:endParaRPr>
        </a:p>
      </cdr:txBody>
    </cdr:sp>
  </cdr:relSizeAnchor>
  <cdr:relSizeAnchor xmlns:cdr="http://schemas.openxmlformats.org/drawingml/2006/chartDrawing">
    <cdr:from>
      <cdr:x>0.19547</cdr:x>
      <cdr:y>0.09301</cdr:y>
    </cdr:from>
    <cdr:to>
      <cdr:x>0.31661</cdr:x>
      <cdr:y>0.19452</cdr:y>
    </cdr:to>
    <cdr:sp macro="" textlink="">
      <cdr:nvSpPr>
        <cdr:cNvPr id="59396" name="Text Box 6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662338" y="425222"/>
          <a:ext cx="1030203" cy="464104"/>
        </a:xfrm>
        <a:prstGeom xmlns:a="http://schemas.openxmlformats.org/drawingml/2006/main" prst="rect">
          <a:avLst/>
        </a:prstGeom>
        <a:solidFill xmlns:a="http://schemas.openxmlformats.org/drawingml/2006/main">
          <a:srgbClr val="99CC00"/>
        </a:solidFill>
        <a:ln xmlns:a="http://schemas.openxmlformats.org/drawingml/2006/main">
          <a:noFill/>
        </a:ln>
        <a:extLst xmlns:a="http://schemas.openxmlformats.org/drawingml/2006/main">
          <a:ext uri="{91240B29-F687-4F45-9708-019B960494DF}">
            <a14:hiddenLine xmlns:a14="http://schemas.microsoft.com/office/drawing/2010/main" w="0">
              <a:solidFill>
                <a:srgbClr val="000000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vertOverflow="clip" wrap="square" lIns="36576" tIns="27432" rIns="36576" bIns="27432" anchor="ctr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ru-RU" sz="1200" b="0" i="0" u="none" strike="noStrike" baseline="0" dirty="0">
              <a:solidFill>
                <a:srgbClr val="333300"/>
              </a:solidFill>
              <a:latin typeface="Impact"/>
            </a:rPr>
            <a:t>дефицит  </a:t>
          </a:r>
        </a:p>
        <a:p xmlns:a="http://schemas.openxmlformats.org/drawingml/2006/main">
          <a:pPr algn="ctr" rtl="0">
            <a:defRPr sz="1000"/>
          </a:pPr>
          <a:r>
            <a:rPr lang="ru-RU" sz="1200" b="0" i="0" u="none" strike="noStrike" baseline="0" dirty="0" smtClean="0">
              <a:solidFill>
                <a:srgbClr val="333300"/>
              </a:solidFill>
              <a:latin typeface="Impact"/>
            </a:rPr>
            <a:t>-65 710,6</a:t>
          </a:r>
          <a:endParaRPr lang="ru-RU" sz="1200" b="0" i="0" u="none" strike="noStrike" baseline="0" dirty="0">
            <a:solidFill>
              <a:srgbClr val="333300"/>
            </a:solidFill>
            <a:latin typeface="Impact"/>
          </a:endParaRPr>
        </a:p>
      </cdr:txBody>
    </cdr:sp>
  </cdr:relSizeAnchor>
  <cdr:relSizeAnchor xmlns:cdr="http://schemas.openxmlformats.org/drawingml/2006/chartDrawing">
    <cdr:from>
      <cdr:x>0.5005</cdr:x>
      <cdr:y>0.4926</cdr:y>
    </cdr:from>
    <cdr:to>
      <cdr:x>0.50866</cdr:x>
      <cdr:y>0.53326</cdr:y>
    </cdr:to>
    <cdr:sp macro="" textlink="">
      <cdr:nvSpPr>
        <cdr:cNvPr id="59397" name="Text Box 5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310604" y="3252200"/>
          <a:ext cx="70251" cy="25869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000000" mc:Ignorable="a14" a14:legacySpreadsheetColorIndex="64"/>
              </a:solidFill>
            </a14:hiddenFill>
          </a:ext>
          <a:ext uri="{91240B29-F687-4F45-9708-019B960494DF}">
            <a14:hiddenLine xmlns:a14="http://schemas.microsoft.com/office/drawing/2010/main" w="1">
              <a:solidFill>
                <a:srgbClr xmlns:mc="http://schemas.openxmlformats.org/markup-compatibility/2006" val="FFFFFF" mc:Ignorable="a14" a14:legacySpreadsheetColorIndex="65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vertOverflow="clip" wrap="square" lIns="27432" tIns="22860" rIns="27432" bIns="22860" anchor="ctr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ru-RU" sz="950" b="0" i="0" u="none" strike="noStrike" baseline="0">
              <a:solidFill>
                <a:srgbClr val="000000"/>
              </a:solidFill>
              <a:latin typeface="Arial Cyr"/>
              <a:cs typeface="Arial Cyr"/>
            </a:rPr>
            <a:t>   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0.73106</cdr:x>
      <cdr:y>0.1802</cdr:y>
    </cdr:from>
    <cdr:to>
      <cdr:x>0.98193</cdr:x>
      <cdr:y>0.54059</cdr:y>
    </cdr:to>
    <cdr:pic>
      <cdr:nvPicPr>
        <cdr:cNvPr id="4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6295988" y="849085"/>
          <a:ext cx="2160546" cy="1698173"/>
        </a:xfrm>
        <a:prstGeom xmlns:a="http://schemas.openxmlformats.org/drawingml/2006/main" prst="rect">
          <a:avLst/>
        </a:prstGeom>
      </cdr:spPr>
    </cdr:pic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0BC21ED-4DC0-4A97-9B0F-0ECA8D35BC80}" type="datetimeFigureOut">
              <a:rPr lang="ru-RU"/>
              <a:pPr>
                <a:defRPr/>
              </a:pPr>
              <a:t>20.11.2024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0D0784A-9506-4BC1-B72D-BA869B1D03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300149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2802452-8A7B-46C9-A025-DC3E5DC1839D}" type="datetimeFigureOut">
              <a:rPr lang="ru-RU"/>
              <a:pPr>
                <a:defRPr/>
              </a:pPr>
              <a:t>20.11.2024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41363"/>
            <a:ext cx="4937125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691063"/>
            <a:ext cx="5438775" cy="444341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0FED404-2BD6-4319-A385-A945C0BC1F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300652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75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10E9DE28-ABF5-4D50-B567-D31D38BF8D1E}" type="slidenum">
              <a:rPr lang="ru-RU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FED404-2BD6-4319-A385-A945C0BC1F3A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57108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FED404-2BD6-4319-A385-A945C0BC1F3A}" type="slidenum">
              <a:rPr lang="ru-RU" smtClean="0"/>
              <a:pPr>
                <a:defRPr/>
              </a:pPr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5744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Прямоугольник 18"/>
          <p:cNvSpPr>
            <a:spLocks noChangeArrowheads="1"/>
          </p:cNvSpPr>
          <p:nvPr/>
        </p:nvSpPr>
        <p:spPr bwMode="white">
          <a:xfrm>
            <a:off x="8991600" y="3175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Прямоугольник 11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Прямая соединительная линия 6"/>
          <p:cNvSpPr>
            <a:spLocks noChangeShapeType="1"/>
          </p:cNvSpPr>
          <p:nvPr/>
        </p:nvSpPr>
        <p:spPr bwMode="auto">
          <a:xfrm>
            <a:off x="155575" y="241935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Овал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5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B00EE6-17D0-47FD-8E12-432930B58734}" type="datetime1">
              <a:rPr lang="ru-RU"/>
              <a:pPr>
                <a:defRPr/>
              </a:pPr>
              <a:t>20.11.2024</a:t>
            </a:fld>
            <a:endParaRPr lang="ru-RU"/>
          </a:p>
        </p:txBody>
      </p:sp>
      <p:sp>
        <p:nvSpPr>
          <p:cNvPr id="16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FF513350-103B-43C1-85AA-F876AD8243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B63A03-3DDC-4673-ACC4-71BEA8B59959}" type="datetime1">
              <a:rPr lang="ru-RU"/>
              <a:pPr>
                <a:defRPr/>
              </a:pPr>
              <a:t>20.11.2024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719520-1466-4CF9-9F5A-94492C2086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рямоугольник 10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Прямоугольник 11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0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137" y="3278188"/>
            <a:ext cx="6245225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Овал 13"/>
          <p:cNvSpPr/>
          <p:nvPr/>
        </p:nvSpPr>
        <p:spPr>
          <a:xfrm>
            <a:off x="6838950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Овал 14"/>
          <p:cNvSpPr/>
          <p:nvPr/>
        </p:nvSpPr>
        <p:spPr>
          <a:xfrm>
            <a:off x="6934200" y="3021013"/>
            <a:ext cx="420688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Номер слайда 5"/>
          <p:cNvSpPr>
            <a:spLocks noGrp="1"/>
          </p:cNvSpPr>
          <p:nvPr>
            <p:ph type="sldNum" sz="quarter" idx="10"/>
          </p:nvPr>
        </p:nvSpPr>
        <p:spPr>
          <a:xfrm>
            <a:off x="6915150" y="3009900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19DB5B-33F6-4F3C-B74D-5FA0D871C2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FCF7BB-8A8F-4F5A-A0CD-D6BCBBDF25A8}" type="datetime1">
              <a:rPr lang="ru-RU"/>
              <a:pPr>
                <a:defRPr/>
              </a:pPr>
              <a:t>20.11.2024</a:t>
            </a:fld>
            <a:endParaRPr lang="ru-RU"/>
          </a:p>
        </p:txBody>
      </p:sp>
      <p:sp>
        <p:nvSpPr>
          <p:cNvPr id="15" name="Нижний колонтитул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2D049-1F6F-4227-8D9C-88BC85E6EDD4}" type="datetime1">
              <a:rPr lang="ru-RU" smtClean="0"/>
              <a:pPr/>
              <a:t>20.11.2024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94A9E0B-0D9E-410C-8D6B-AD890AF26705}" type="slidenum">
              <a:rPr lang="ru-RU" smtClean="0">
                <a:solidFill>
                  <a:srgbClr val="1B587C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1B587C">
                  <a:shade val="75000"/>
                </a:srgbClr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329656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DCD90-FE7E-4257-9A9F-FC6E68F80048}" type="datetime1">
              <a:rPr lang="ru-RU" smtClean="0"/>
              <a:pPr/>
              <a:t>20.11.2024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594A9E0B-0D9E-410C-8D6B-AD890AF26705}" type="slidenum">
              <a:rPr lang="ru-RU" smtClean="0">
                <a:solidFill>
                  <a:srgbClr val="1B587C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1B587C">
                  <a:shade val="75000"/>
                </a:srgbClr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4009794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AFB19-AF89-4B75-985F-9C4C754591BE}" type="datetime1">
              <a:rPr lang="ru-RU" smtClean="0"/>
              <a:pPr/>
              <a:t>20.11.2024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94A9E0B-0D9E-410C-8D6B-AD890AF26705}" type="slidenum">
              <a:rPr lang="ru-RU" smtClean="0">
                <a:solidFill>
                  <a:srgbClr val="1B587C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1B587C">
                  <a:shade val="75000"/>
                </a:srgb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6236660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E3B8504E-E8FD-4207-A272-FE5B78A83CD5}" type="datetime1">
              <a:rPr lang="ru-RU" smtClean="0"/>
              <a:pPr/>
              <a:t>20.11.2024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A9E0B-0D9E-410C-8D6B-AD890AF26705}" type="slidenum">
              <a:rPr lang="ru-RU" smtClean="0">
                <a:solidFill>
                  <a:srgbClr val="1B587C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1B587C">
                  <a:shade val="75000"/>
                </a:srgbClr>
              </a:solidFill>
            </a:endParaRP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5843473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B99A9-B531-44A9-AA1C-FE9F9DAE1D09}" type="datetime1">
              <a:rPr lang="ru-RU" smtClean="0"/>
              <a:pPr/>
              <a:t>20.11.2024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594A9E0B-0D9E-410C-8D6B-AD890AF26705}" type="slidenum">
              <a:rPr lang="ru-RU" smtClean="0">
                <a:solidFill>
                  <a:srgbClr val="1B587C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1B587C">
                  <a:shade val="75000"/>
                </a:srgbClr>
              </a:solidFill>
            </a:endParaRPr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9449470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54DE1-9B4A-4631-8582-FF900C989A22}" type="datetime1">
              <a:rPr lang="ru-RU" smtClean="0"/>
              <a:pPr/>
              <a:t>20.11.2024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594A9E0B-0D9E-410C-8D6B-AD890AF26705}" type="slidenum">
              <a:rPr lang="ru-RU" smtClean="0">
                <a:solidFill>
                  <a:srgbClr val="1B587C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1B587C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59293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DF27E-0EA6-4729-B30F-F80772420604}" type="datetime1">
              <a:rPr lang="ru-RU" smtClean="0"/>
              <a:pPr/>
              <a:t>20.11.2024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94A9E0B-0D9E-410C-8D6B-AD890AF267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78260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94A9E0B-0D9E-410C-8D6B-AD890AF26705}" type="slidenum">
              <a:rPr lang="ru-RU" smtClean="0">
                <a:solidFill>
                  <a:srgbClr val="1B587C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1B587C">
                  <a:shade val="75000"/>
                </a:srgbClr>
              </a:solidFill>
            </a:endParaRPr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ADAAB-F1B1-4666-9B2D-D65C1AA0F3FF}" type="datetime1">
              <a:rPr lang="ru-RU" smtClean="0"/>
              <a:pPr/>
              <a:t>20.11.2024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41299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01B7BA-D5F5-47F4-9153-568F52874E7D}" type="datetime1">
              <a:rPr lang="ru-RU"/>
              <a:pPr>
                <a:defRPr/>
              </a:pPr>
              <a:t>20.11.2024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2450" y="1027113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F6A42E-52D4-499B-AC30-7960206C66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594A9E0B-0D9E-410C-8D6B-AD890AF26705}" type="slidenum">
              <a:rPr lang="ru-RU" smtClean="0">
                <a:solidFill>
                  <a:srgbClr val="1B587C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1B587C">
                  <a:shade val="75000"/>
                </a:srgb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AC26A717-4EC1-4D26-9DD3-170F88CA36F3}" type="datetime1">
              <a:rPr lang="ru-RU" smtClean="0"/>
              <a:pPr/>
              <a:t>20.11.2024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27288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693B5-C3AD-4098-B31C-6491AAA9CB40}" type="datetime1">
              <a:rPr lang="ru-RU" smtClean="0"/>
              <a:pPr/>
              <a:t>20.11.2024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A9E0B-0D9E-410C-8D6B-AD890AF26705}" type="slidenum">
              <a:rPr lang="ru-RU" smtClean="0">
                <a:solidFill>
                  <a:srgbClr val="1B587C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1B587C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87348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594A9E0B-0D9E-410C-8D6B-AD890AF26705}" type="slidenum">
              <a:rPr lang="ru-RU" smtClean="0">
                <a:solidFill>
                  <a:srgbClr val="1B587C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1B587C">
                  <a:shade val="75000"/>
                </a:srgbClr>
              </a:solidFill>
            </a:endParaRP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E3D46-8063-4187-98EB-24BBDDC5CCF2}" type="datetime1">
              <a:rPr lang="ru-RU" smtClean="0"/>
              <a:pPr/>
              <a:t>20.11.2024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2199830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2D049-1F6F-4227-8D9C-88BC85E6EDD4}" type="datetime1">
              <a:rPr lang="ru-RU" smtClean="0"/>
              <a:pPr/>
              <a:t>20.11.2024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94A9E0B-0D9E-410C-8D6B-AD890AF26705}" type="slidenum">
              <a:rPr lang="ru-RU" smtClean="0">
                <a:solidFill>
                  <a:srgbClr val="1B587C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1B587C">
                  <a:shade val="75000"/>
                </a:srgbClr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5956776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DCD90-FE7E-4257-9A9F-FC6E68F80048}" type="datetime1">
              <a:rPr lang="ru-RU" smtClean="0"/>
              <a:pPr/>
              <a:t>20.11.2024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594A9E0B-0D9E-410C-8D6B-AD890AF26705}" type="slidenum">
              <a:rPr lang="ru-RU" smtClean="0">
                <a:solidFill>
                  <a:srgbClr val="1B587C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1B587C">
                  <a:shade val="75000"/>
                </a:srgbClr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19679403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AFB19-AF89-4B75-985F-9C4C754591BE}" type="datetime1">
              <a:rPr lang="ru-RU" smtClean="0"/>
              <a:pPr/>
              <a:t>20.11.2024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94A9E0B-0D9E-410C-8D6B-AD890AF26705}" type="slidenum">
              <a:rPr lang="ru-RU" smtClean="0">
                <a:solidFill>
                  <a:srgbClr val="1B587C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1B587C">
                  <a:shade val="75000"/>
                </a:srgb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59346484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E3B8504E-E8FD-4207-A272-FE5B78A83CD5}" type="datetime1">
              <a:rPr lang="ru-RU" smtClean="0"/>
              <a:pPr/>
              <a:t>20.11.2024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A9E0B-0D9E-410C-8D6B-AD890AF26705}" type="slidenum">
              <a:rPr lang="ru-RU" smtClean="0">
                <a:solidFill>
                  <a:srgbClr val="1B587C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1B587C">
                  <a:shade val="75000"/>
                </a:srgbClr>
              </a:solidFill>
            </a:endParaRP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58470692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B99A9-B531-44A9-AA1C-FE9F9DAE1D09}" type="datetime1">
              <a:rPr lang="ru-RU" smtClean="0"/>
              <a:pPr/>
              <a:t>20.11.2024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594A9E0B-0D9E-410C-8D6B-AD890AF26705}" type="slidenum">
              <a:rPr lang="ru-RU" smtClean="0">
                <a:solidFill>
                  <a:srgbClr val="1B587C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1B587C">
                  <a:shade val="75000"/>
                </a:srgbClr>
              </a:solidFill>
            </a:endParaRPr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43137438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54DE1-9B4A-4631-8582-FF900C989A22}" type="datetime1">
              <a:rPr lang="ru-RU" smtClean="0"/>
              <a:pPr/>
              <a:t>20.11.2024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594A9E0B-0D9E-410C-8D6B-AD890AF26705}" type="slidenum">
              <a:rPr lang="ru-RU" smtClean="0">
                <a:solidFill>
                  <a:srgbClr val="1B587C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1B587C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257073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DF27E-0EA6-4729-B30F-F80772420604}" type="datetime1">
              <a:rPr lang="ru-RU" smtClean="0"/>
              <a:pPr/>
              <a:t>20.11.2024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94A9E0B-0D9E-410C-8D6B-AD890AF267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30496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2850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Прямоугольник 11"/>
          <p:cNvSpPr>
            <a:spLocks noChangeArrowheads="1"/>
          </p:cNvSpPr>
          <p:nvPr/>
        </p:nvSpPr>
        <p:spPr bwMode="auto">
          <a:xfrm>
            <a:off x="155575" y="142875"/>
            <a:ext cx="8832850" cy="213995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Прямоугольник 12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2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3" name="Овал 9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Овал 10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9D1484-00BC-43B8-BB56-45D4C1055B43}" type="datetime1">
              <a:rPr lang="ru-RU"/>
              <a:pPr>
                <a:defRPr/>
              </a:pPr>
              <a:t>20.11.2024</a:t>
            </a:fld>
            <a:endParaRPr lang="ru-RU"/>
          </a:p>
        </p:txBody>
      </p:sp>
      <p:sp>
        <p:nvSpPr>
          <p:cNvPr id="1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D5D448DF-2E0F-4623-B5CC-EB889B99CB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94A9E0B-0D9E-410C-8D6B-AD890AF26705}" type="slidenum">
              <a:rPr lang="ru-RU" smtClean="0">
                <a:solidFill>
                  <a:srgbClr val="1B587C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1B587C">
                  <a:shade val="75000"/>
                </a:srgbClr>
              </a:solidFill>
            </a:endParaRPr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ADAAB-F1B1-4666-9B2D-D65C1AA0F3FF}" type="datetime1">
              <a:rPr lang="ru-RU" smtClean="0"/>
              <a:pPr/>
              <a:t>20.11.2024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631192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594A9E0B-0D9E-410C-8D6B-AD890AF26705}" type="slidenum">
              <a:rPr lang="ru-RU" smtClean="0">
                <a:solidFill>
                  <a:srgbClr val="1B587C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1B587C">
                  <a:shade val="75000"/>
                </a:srgb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AC26A717-4EC1-4D26-9DD3-170F88CA36F3}" type="datetime1">
              <a:rPr lang="ru-RU" smtClean="0"/>
              <a:pPr/>
              <a:t>20.11.2024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988170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693B5-C3AD-4098-B31C-6491AAA9CB40}" type="datetime1">
              <a:rPr lang="ru-RU" smtClean="0"/>
              <a:pPr/>
              <a:t>20.11.2024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A9E0B-0D9E-410C-8D6B-AD890AF26705}" type="slidenum">
              <a:rPr lang="ru-RU" smtClean="0">
                <a:solidFill>
                  <a:srgbClr val="1B587C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1B587C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536304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594A9E0B-0D9E-410C-8D6B-AD890AF26705}" type="slidenum">
              <a:rPr lang="ru-RU" smtClean="0">
                <a:solidFill>
                  <a:srgbClr val="1B587C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1B587C">
                  <a:shade val="75000"/>
                </a:srgbClr>
              </a:solidFill>
            </a:endParaRP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E3D46-8063-4187-98EB-24BBDDC5CCF2}" type="datetime1">
              <a:rPr lang="ru-RU" smtClean="0"/>
              <a:pPr/>
              <a:t>20.11.2024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57085728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2D049-1F6F-4227-8D9C-88BC85E6EDD4}" type="datetime1">
              <a:rPr lang="ru-RU" smtClean="0"/>
              <a:pPr/>
              <a:t>20.11.2024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94A9E0B-0D9E-410C-8D6B-AD890AF26705}" type="slidenum">
              <a:rPr lang="ru-RU" smtClean="0">
                <a:solidFill>
                  <a:srgbClr val="1B587C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1B587C">
                  <a:shade val="75000"/>
                </a:srgbClr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34383557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DCD90-FE7E-4257-9A9F-FC6E68F80048}" type="datetime1">
              <a:rPr lang="ru-RU" smtClean="0"/>
              <a:pPr/>
              <a:t>20.11.2024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594A9E0B-0D9E-410C-8D6B-AD890AF26705}" type="slidenum">
              <a:rPr lang="ru-RU" smtClean="0">
                <a:solidFill>
                  <a:srgbClr val="1B587C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1B587C">
                  <a:shade val="75000"/>
                </a:srgbClr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77125551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AFB19-AF89-4B75-985F-9C4C754591BE}" type="datetime1">
              <a:rPr lang="ru-RU" smtClean="0"/>
              <a:pPr/>
              <a:t>20.11.2024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94A9E0B-0D9E-410C-8D6B-AD890AF26705}" type="slidenum">
              <a:rPr lang="ru-RU" smtClean="0">
                <a:solidFill>
                  <a:srgbClr val="1B587C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1B587C">
                  <a:shade val="75000"/>
                </a:srgb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8537525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E3B8504E-E8FD-4207-A272-FE5B78A83CD5}" type="datetime1">
              <a:rPr lang="ru-RU" smtClean="0"/>
              <a:pPr/>
              <a:t>20.11.2024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A9E0B-0D9E-410C-8D6B-AD890AF26705}" type="slidenum">
              <a:rPr lang="ru-RU" smtClean="0">
                <a:solidFill>
                  <a:srgbClr val="1B587C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1B587C">
                  <a:shade val="75000"/>
                </a:srgbClr>
              </a:solidFill>
            </a:endParaRP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05289109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B99A9-B531-44A9-AA1C-FE9F9DAE1D09}" type="datetime1">
              <a:rPr lang="ru-RU" smtClean="0"/>
              <a:pPr/>
              <a:t>20.11.2024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594A9E0B-0D9E-410C-8D6B-AD890AF26705}" type="slidenum">
              <a:rPr lang="ru-RU" smtClean="0">
                <a:solidFill>
                  <a:srgbClr val="1B587C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1B587C">
                  <a:shade val="75000"/>
                </a:srgbClr>
              </a:solidFill>
            </a:endParaRPr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25817670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54DE1-9B4A-4631-8582-FF900C989A22}" type="datetime1">
              <a:rPr lang="ru-RU" smtClean="0"/>
              <a:pPr/>
              <a:t>20.11.2024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594A9E0B-0D9E-410C-8D6B-AD890AF26705}" type="slidenum">
              <a:rPr lang="ru-RU" smtClean="0">
                <a:solidFill>
                  <a:srgbClr val="1B587C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1B587C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8166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2475" y="1576388"/>
            <a:ext cx="9525" cy="481806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10325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281CF6-679D-4089-8F4F-B1D9C4E588F2}" type="datetime1">
              <a:rPr lang="ru-RU"/>
              <a:pPr>
                <a:defRPr/>
              </a:pPr>
              <a:t>20.11.2024</a:t>
            </a:fld>
            <a:endParaRPr lang="ru-RU"/>
          </a:p>
        </p:txBody>
      </p:sp>
      <p:sp>
        <p:nvSpPr>
          <p:cNvPr id="7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A0C788-46F3-4902-A411-7B5D769FDB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DF27E-0EA6-4729-B30F-F80772420604}" type="datetime1">
              <a:rPr lang="ru-RU" smtClean="0"/>
              <a:pPr/>
              <a:t>20.11.2024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94A9E0B-0D9E-410C-8D6B-AD890AF267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433850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94A9E0B-0D9E-410C-8D6B-AD890AF26705}" type="slidenum">
              <a:rPr lang="ru-RU" smtClean="0">
                <a:solidFill>
                  <a:srgbClr val="1B587C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1B587C">
                  <a:shade val="75000"/>
                </a:srgbClr>
              </a:solidFill>
            </a:endParaRPr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ADAAB-F1B1-4666-9B2D-D65C1AA0F3FF}" type="datetime1">
              <a:rPr lang="ru-RU" smtClean="0"/>
              <a:pPr/>
              <a:t>20.11.2024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641359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594A9E0B-0D9E-410C-8D6B-AD890AF26705}" type="slidenum">
              <a:rPr lang="ru-RU" smtClean="0">
                <a:solidFill>
                  <a:srgbClr val="1B587C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1B587C">
                  <a:shade val="75000"/>
                </a:srgb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AC26A717-4EC1-4D26-9DD3-170F88CA36F3}" type="datetime1">
              <a:rPr lang="ru-RU" smtClean="0"/>
              <a:pPr/>
              <a:t>20.11.2024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203688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693B5-C3AD-4098-B31C-6491AAA9CB40}" type="datetime1">
              <a:rPr lang="ru-RU" smtClean="0"/>
              <a:pPr/>
              <a:t>20.11.2024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A9E0B-0D9E-410C-8D6B-AD890AF26705}" type="slidenum">
              <a:rPr lang="ru-RU" smtClean="0">
                <a:solidFill>
                  <a:srgbClr val="1B587C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1B587C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322297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594A9E0B-0D9E-410C-8D6B-AD890AF26705}" type="slidenum">
              <a:rPr lang="ru-RU" smtClean="0">
                <a:solidFill>
                  <a:srgbClr val="1B587C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1B587C">
                  <a:shade val="75000"/>
                </a:srgbClr>
              </a:solidFill>
            </a:endParaRP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E3D46-8063-4187-98EB-24BBDDC5CCF2}" type="datetime1">
              <a:rPr lang="ru-RU" smtClean="0"/>
              <a:pPr/>
              <a:t>20.11.2024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22314428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5" name="Прямоугольник 18"/>
          <p:cNvSpPr>
            <a:spLocks noChangeArrowheads="1"/>
          </p:cNvSpPr>
          <p:nvPr/>
        </p:nvSpPr>
        <p:spPr bwMode="white">
          <a:xfrm>
            <a:off x="8991600" y="3175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6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7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0" name="Прямоугольник 11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1" name="Прямая соединительная линия 6"/>
          <p:cNvSpPr>
            <a:spLocks noChangeShapeType="1"/>
          </p:cNvSpPr>
          <p:nvPr/>
        </p:nvSpPr>
        <p:spPr bwMode="auto">
          <a:xfrm>
            <a:off x="155575" y="241935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2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5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B00EE6-17D0-47FD-8E12-432930B58734}" type="datetime1">
              <a:rPr lang="ru-RU"/>
              <a:pPr>
                <a:defRPr/>
              </a:pPr>
              <a:t>20.11.2024</a:t>
            </a:fld>
            <a:endParaRPr lang="ru-RU"/>
          </a:p>
        </p:txBody>
      </p:sp>
      <p:sp>
        <p:nvSpPr>
          <p:cNvPr id="16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FF513350-103B-43C1-85AA-F876AD824310}" type="slidenum">
              <a:rPr lang="ru-RU">
                <a:solidFill>
                  <a:srgbClr val="1B587C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B587C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876514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01B7BA-D5F5-47F4-9153-568F52874E7D}" type="datetime1">
              <a:rPr lang="ru-RU"/>
              <a:pPr>
                <a:defRPr/>
              </a:pPr>
              <a:t>20.11.2024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2450" y="1027113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F6A42E-52D4-499B-AC30-7960206C66E3}" type="slidenum">
              <a:rPr lang="ru-RU">
                <a:solidFill>
                  <a:srgbClr val="1B587C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B587C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372926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7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8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2850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9" name="Прямоугольник 11"/>
          <p:cNvSpPr>
            <a:spLocks noChangeArrowheads="1"/>
          </p:cNvSpPr>
          <p:nvPr/>
        </p:nvSpPr>
        <p:spPr bwMode="auto">
          <a:xfrm>
            <a:off x="155575" y="142875"/>
            <a:ext cx="8832850" cy="213995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0" name="Прямоугольник 12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1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2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3" name="Овал 9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Овал 10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9D1484-00BC-43B8-BB56-45D4C1055B43}" type="datetime1">
              <a:rPr lang="ru-RU"/>
              <a:pPr>
                <a:defRPr/>
              </a:pPr>
              <a:t>20.11.2024</a:t>
            </a:fld>
            <a:endParaRPr lang="ru-RU"/>
          </a:p>
        </p:txBody>
      </p:sp>
      <p:sp>
        <p:nvSpPr>
          <p:cNvPr id="1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D5D448DF-2E0F-4623-B5CC-EB889B99CB24}" type="slidenum">
              <a:rPr lang="ru-RU">
                <a:solidFill>
                  <a:srgbClr val="1B587C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B587C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800600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2475" y="1576388"/>
            <a:ext cx="9525" cy="481806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10325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281CF6-679D-4089-8F4F-B1D9C4E588F2}" type="datetime1">
              <a:rPr lang="ru-RU"/>
              <a:pPr>
                <a:defRPr/>
              </a:pPr>
              <a:t>20.11.2024</a:t>
            </a:fld>
            <a:endParaRPr lang="ru-RU"/>
          </a:p>
        </p:txBody>
      </p:sp>
      <p:sp>
        <p:nvSpPr>
          <p:cNvPr id="7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A0C788-46F3-4902-A411-7B5D769FDB53}" type="slidenum">
              <a:rPr lang="ru-RU">
                <a:solidFill>
                  <a:srgbClr val="1B587C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B587C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459178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825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8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0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1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2" name="Прямоугольник 10"/>
          <p:cNvSpPr/>
          <p:nvPr/>
        </p:nvSpPr>
        <p:spPr>
          <a:xfrm>
            <a:off x="152400" y="1371600"/>
            <a:ext cx="8832850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050" y="6391275"/>
            <a:ext cx="8832850" cy="31115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4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79525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5" name="Прямоугольник 17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6" name="Овал 24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Овал 26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8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0322DF-DA44-4B40-ABD3-042E3DFCCE99}" type="datetime1">
              <a:rPr lang="ru-RU"/>
              <a:pPr>
                <a:defRPr/>
              </a:pPr>
              <a:t>20.11.2024</a:t>
            </a:fld>
            <a:endParaRPr lang="ru-RU"/>
          </a:p>
        </p:txBody>
      </p:sp>
      <p:sp>
        <p:nvSpPr>
          <p:cNvPr id="19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10325"/>
            <a:ext cx="3581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988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E72D370D-9033-4870-805A-7198E564B5D7}" type="slidenum">
              <a:rPr lang="ru-RU">
                <a:solidFill>
                  <a:srgbClr val="1B587C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B587C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88726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825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Прямоугольник 10"/>
          <p:cNvSpPr/>
          <p:nvPr/>
        </p:nvSpPr>
        <p:spPr>
          <a:xfrm>
            <a:off x="152400" y="1371600"/>
            <a:ext cx="8832850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050" y="6391275"/>
            <a:ext cx="8832850" cy="31115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4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79525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5" name="Прямоугольник 17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6" name="Овал 24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Овал 26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8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0322DF-DA44-4B40-ABD3-042E3DFCCE99}" type="datetime1">
              <a:rPr lang="ru-RU"/>
              <a:pPr>
                <a:defRPr/>
              </a:pPr>
              <a:t>20.11.2024</a:t>
            </a:fld>
            <a:endParaRPr lang="ru-RU"/>
          </a:p>
        </p:txBody>
      </p:sp>
      <p:sp>
        <p:nvSpPr>
          <p:cNvPr id="19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10325"/>
            <a:ext cx="3581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988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E72D370D-9033-4870-805A-7198E564B5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877252-58B4-45CF-B310-CE268232AE68}" type="datetime1">
              <a:rPr lang="ru-RU"/>
              <a:pPr>
                <a:defRPr/>
              </a:pPr>
              <a:t>20.11.2024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6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84E1D0-9C7A-4538-8F0A-5B374BEBFE73}" type="slidenum">
              <a:rPr lang="ru-RU">
                <a:solidFill>
                  <a:srgbClr val="1B587C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B587C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802585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3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4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5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6" name="Прямоугольник 4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7" name="Прямоугольник 5"/>
          <p:cNvSpPr>
            <a:spLocks noChangeArrowheads="1"/>
          </p:cNvSpPr>
          <p:nvPr/>
        </p:nvSpPr>
        <p:spPr bwMode="auto">
          <a:xfrm>
            <a:off x="152400" y="15875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8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FCC4CD-1442-4C16-9D5E-7183BAC4D074}" type="datetime1">
              <a:rPr lang="ru-RU"/>
              <a:pPr>
                <a:defRPr/>
              </a:pPr>
              <a:t>20.11.2024</a:t>
            </a:fld>
            <a:endParaRPr lang="ru-RU"/>
          </a:p>
        </p:txBody>
      </p:sp>
      <p:sp>
        <p:nvSpPr>
          <p:cNvPr id="9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24A2C4C7-DF4D-40C5-8CE2-DF2D7BCF45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712532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2850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6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7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8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9063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9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0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2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3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Овал 10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Прямоугольник 20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6" name="Номер слайда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3FA576DB-3BC5-4C14-AC5C-3B4B6B65186A}" type="slidenum">
              <a:rPr lang="ru-RU">
                <a:solidFill>
                  <a:srgbClr val="1B587C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B587C">
                  <a:shade val="75000"/>
                </a:srgbClr>
              </a:solidFill>
            </a:endParaRPr>
          </a:p>
        </p:txBody>
      </p:sp>
      <p:sp>
        <p:nvSpPr>
          <p:cNvPr id="17" name="Дата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B0B028-3216-4F31-A2A9-BC6A4C35549F}" type="datetime1">
              <a:rPr lang="ru-RU"/>
              <a:pPr>
                <a:defRPr/>
              </a:pPr>
              <a:t>20.11.2024</a:t>
            </a:fld>
            <a:endParaRPr lang="ru-RU"/>
          </a:p>
        </p:txBody>
      </p:sp>
      <p:sp>
        <p:nvSpPr>
          <p:cNvPr id="18" name="Нижний колонтитул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382963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234475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6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7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8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9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2850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1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оугольник 14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3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Овал 12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Прямоугольник 21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Номер слайда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F7FEF8-618F-4F67-9596-1FFEEADA8495}" type="slidenum">
              <a:rPr lang="ru-RU">
                <a:solidFill>
                  <a:srgbClr val="1B587C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B587C">
                  <a:shade val="75000"/>
                </a:srgbClr>
              </a:solidFill>
            </a:endParaRPr>
          </a:p>
        </p:txBody>
      </p:sp>
      <p:sp>
        <p:nvSpPr>
          <p:cNvPr id="17" name="Дата 4"/>
          <p:cNvSpPr>
            <a:spLocks noGrp="1"/>
          </p:cNvSpPr>
          <p:nvPr>
            <p:ph type="dt" sz="half" idx="11"/>
          </p:nvPr>
        </p:nvSpPr>
        <p:spPr>
          <a:xfrm>
            <a:off x="5788025" y="6405563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309D9A-6B92-46FF-924F-C4D7BD8EAE1E}" type="datetime1">
              <a:rPr lang="ru-RU"/>
              <a:pPr>
                <a:defRPr/>
              </a:pPr>
              <a:t>20.11.2024</a:t>
            </a:fld>
            <a:endParaRPr lang="ru-RU"/>
          </a:p>
        </p:txBody>
      </p:sp>
      <p:sp>
        <p:nvSpPr>
          <p:cNvPr id="18" name="Нижний колонтитул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584575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944306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B63A03-3DDC-4673-ACC4-71BEA8B59959}" type="datetime1">
              <a:rPr lang="ru-RU"/>
              <a:pPr>
                <a:defRPr/>
              </a:pPr>
              <a:t>20.11.2024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719520-1466-4CF9-9F5A-94492C2086D3}" type="slidenum">
              <a:rPr lang="ru-RU">
                <a:solidFill>
                  <a:srgbClr val="1B587C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B587C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628529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5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6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7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8" name="Прямоугольник 10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9" name="Прямоугольник 11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0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137" y="3278188"/>
            <a:ext cx="6245225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1" name="Овал 13"/>
          <p:cNvSpPr/>
          <p:nvPr/>
        </p:nvSpPr>
        <p:spPr>
          <a:xfrm>
            <a:off x="6838950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Овал 14"/>
          <p:cNvSpPr/>
          <p:nvPr/>
        </p:nvSpPr>
        <p:spPr>
          <a:xfrm>
            <a:off x="6934200" y="3021013"/>
            <a:ext cx="420688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Номер слайда 5"/>
          <p:cNvSpPr>
            <a:spLocks noGrp="1"/>
          </p:cNvSpPr>
          <p:nvPr>
            <p:ph type="sldNum" sz="quarter" idx="10"/>
          </p:nvPr>
        </p:nvSpPr>
        <p:spPr>
          <a:xfrm>
            <a:off x="6915150" y="3009900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19DB5B-33F6-4F3C-B74D-5FA0D871C20B}" type="slidenum">
              <a:rPr lang="ru-RU">
                <a:solidFill>
                  <a:srgbClr val="1B587C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B587C">
                  <a:shade val="75000"/>
                </a:srgbClr>
              </a:solidFill>
            </a:endParaRPr>
          </a:p>
        </p:txBody>
      </p:sp>
      <p:sp>
        <p:nvSpPr>
          <p:cNvPr id="14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FCF7BB-8A8F-4F5A-A0CD-D6BCBBDF25A8}" type="datetime1">
              <a:rPr lang="ru-RU"/>
              <a:pPr>
                <a:defRPr/>
              </a:pPr>
              <a:t>20.11.2024</a:t>
            </a:fld>
            <a:endParaRPr lang="ru-RU"/>
          </a:p>
        </p:txBody>
      </p:sp>
      <p:sp>
        <p:nvSpPr>
          <p:cNvPr id="15" name="Нижний колонтитул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91289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877252-58B4-45CF-B310-CE268232AE68}" type="datetime1">
              <a:rPr lang="ru-RU"/>
              <a:pPr>
                <a:defRPr/>
              </a:pPr>
              <a:t>20.11.2024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6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84E1D0-9C7A-4538-8F0A-5B374BEBFE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3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4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Прямоугольник 4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Прямоугольник 5"/>
          <p:cNvSpPr>
            <a:spLocks noChangeArrowheads="1"/>
          </p:cNvSpPr>
          <p:nvPr/>
        </p:nvSpPr>
        <p:spPr bwMode="auto">
          <a:xfrm>
            <a:off x="152400" y="15875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8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FCC4CD-1442-4C16-9D5E-7183BAC4D074}" type="datetime1">
              <a:rPr lang="ru-RU"/>
              <a:pPr>
                <a:defRPr/>
              </a:pPr>
              <a:t>20.11.2024</a:t>
            </a:fld>
            <a:endParaRPr lang="ru-RU"/>
          </a:p>
        </p:txBody>
      </p:sp>
      <p:sp>
        <p:nvSpPr>
          <p:cNvPr id="9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24A2C4C7-DF4D-40C5-8CE2-DF2D7BCF45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2850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9063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2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3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Овал 10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Прямоугольник 20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6" name="Номер слайда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3FA576DB-3BC5-4C14-AC5C-3B4B6B6518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7" name="Дата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B0B028-3216-4F31-A2A9-BC6A4C35549F}" type="datetime1">
              <a:rPr lang="ru-RU"/>
              <a:pPr>
                <a:defRPr/>
              </a:pPr>
              <a:t>20.11.2024</a:t>
            </a:fld>
            <a:endParaRPr lang="ru-RU"/>
          </a:p>
        </p:txBody>
      </p:sp>
      <p:sp>
        <p:nvSpPr>
          <p:cNvPr id="18" name="Нижний колонтитул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382963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2850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Прямоугольник 14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3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Овал 12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Прямоугольник 21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Номер слайда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F7FEF8-618F-4F67-9596-1FFEEADA84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7" name="Дата 4"/>
          <p:cNvSpPr>
            <a:spLocks noGrp="1"/>
          </p:cNvSpPr>
          <p:nvPr>
            <p:ph type="dt" sz="half" idx="11"/>
          </p:nvPr>
        </p:nvSpPr>
        <p:spPr>
          <a:xfrm>
            <a:off x="5788025" y="6405563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309D9A-6B92-46FF-924F-C4D7BD8EAE1E}" type="datetime1">
              <a:rPr lang="ru-RU"/>
              <a:pPr>
                <a:defRPr/>
              </a:pPr>
              <a:t>20.11.2024</a:t>
            </a:fld>
            <a:endParaRPr lang="ru-RU"/>
          </a:p>
        </p:txBody>
      </p:sp>
      <p:sp>
        <p:nvSpPr>
          <p:cNvPr id="18" name="Нижний колонтитул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584575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B40BBDF1-9E1E-43A1-BE2D-49CC7EF31C43}" type="datetime1">
              <a:rPr lang="ru-RU"/>
              <a:pPr>
                <a:defRPr/>
              </a:pPr>
              <a:t>20.11.2024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Овал 14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>
                <a:solidFill>
                  <a:schemeClr val="accent3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7CF41D6-D50F-49AB-85D9-5B54CDC700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38" name="Заголовок 21"/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39" name="Текст 12"/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33" r:id="rId10"/>
    <p:sldLayoutId id="2147483743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rgbClr val="164C6C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164C6C"/>
          </a:solidFill>
          <a:latin typeface="Georg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164C6C"/>
          </a:solidFill>
          <a:latin typeface="Georg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164C6C"/>
          </a:solidFill>
          <a:latin typeface="Georg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164C6C"/>
          </a:solidFill>
          <a:latin typeface="Georg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300">
          <a:solidFill>
            <a:srgbClr val="164C6C"/>
          </a:solidFill>
          <a:latin typeface="Georg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300">
          <a:solidFill>
            <a:srgbClr val="164C6C"/>
          </a:solidFill>
          <a:latin typeface="Georg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300">
          <a:solidFill>
            <a:srgbClr val="164C6C"/>
          </a:solidFill>
          <a:latin typeface="Georg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300">
          <a:solidFill>
            <a:srgbClr val="164C6C"/>
          </a:solidFill>
          <a:latin typeface="Georgia" pitchFamily="18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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ct val="20000"/>
        </a:spcBef>
        <a:spcAft>
          <a:spcPct val="0"/>
        </a:spcAft>
        <a:buClr>
          <a:srgbClr val="1B587C"/>
        </a:buClr>
        <a:buSzPct val="75000"/>
        <a:buFont typeface="Wingdings 2" pitchFamily="18" charset="2"/>
        <a:buChar char="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ct val="20000"/>
        </a:spcBef>
        <a:spcAft>
          <a:spcPct val="0"/>
        </a:spcAft>
        <a:buClr>
          <a:srgbClr val="4E8542"/>
        </a:buClr>
        <a:buSzPct val="70000"/>
        <a:buFont typeface="Wingdings" pitchFamily="2" charset="2"/>
        <a:buChar char="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ct val="20000"/>
        </a:spcBef>
        <a:spcAft>
          <a:spcPct val="0"/>
        </a:spcAft>
        <a:buClr>
          <a:srgbClr val="604878"/>
        </a:buClr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9872F559-7BB1-4DCA-8FC2-0E559BF26EF2}" type="datetime1">
              <a:rPr lang="ru-RU" smtClean="0">
                <a:latin typeface="Georgi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20.11.2024</a:t>
            </a:fld>
            <a:endParaRPr lang="ru-RU">
              <a:latin typeface="Georgia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latin typeface="Georgia"/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594A9E0B-0D9E-410C-8D6B-AD890AF26705}" type="slidenum">
              <a:rPr lang="ru-RU" smtClean="0">
                <a:solidFill>
                  <a:srgbClr val="1B587C">
                    <a:shade val="75000"/>
                  </a:srgbClr>
                </a:solidFill>
                <a:latin typeface="Georgi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srgbClr val="1B587C">
                  <a:shade val="75000"/>
                </a:srgbClr>
              </a:solidFill>
              <a:latin typeface="Georgia"/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678723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hdr="0" ftr="0" dt="0"/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9872F559-7BB1-4DCA-8FC2-0E559BF26EF2}" type="datetime1">
              <a:rPr lang="ru-RU" smtClean="0">
                <a:latin typeface="Georgi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20.11.2024</a:t>
            </a:fld>
            <a:endParaRPr lang="ru-RU">
              <a:latin typeface="Georgia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latin typeface="Georgia"/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594A9E0B-0D9E-410C-8D6B-AD890AF26705}" type="slidenum">
              <a:rPr lang="ru-RU" smtClean="0">
                <a:solidFill>
                  <a:srgbClr val="1B587C">
                    <a:shade val="75000"/>
                  </a:srgbClr>
                </a:solidFill>
                <a:latin typeface="Georgi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srgbClr val="1B587C">
                  <a:shade val="75000"/>
                </a:srgbClr>
              </a:solidFill>
              <a:latin typeface="Georgia"/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938182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hf hdr="0" ftr="0" dt="0"/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9872F559-7BB1-4DCA-8FC2-0E559BF26EF2}" type="datetime1">
              <a:rPr lang="ru-RU" smtClean="0">
                <a:latin typeface="Georgi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20.11.2024</a:t>
            </a:fld>
            <a:endParaRPr lang="ru-RU">
              <a:latin typeface="Georgia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latin typeface="Georgia"/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594A9E0B-0D9E-410C-8D6B-AD890AF26705}" type="slidenum">
              <a:rPr lang="ru-RU" smtClean="0">
                <a:solidFill>
                  <a:srgbClr val="1B587C">
                    <a:shade val="75000"/>
                  </a:srgbClr>
                </a:solidFill>
                <a:latin typeface="Georgi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srgbClr val="1B587C">
                  <a:shade val="75000"/>
                </a:srgbClr>
              </a:solidFill>
              <a:latin typeface="Georgia"/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748198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hdr="0" ftr="0" dt="0"/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B40BBDF1-9E1E-43A1-BE2D-49CC7EF31C43}" type="datetime1">
              <a:rPr lang="ru-RU"/>
              <a:pPr>
                <a:defRPr/>
              </a:pPr>
              <a:t>20.11.2024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>
                <a:solidFill>
                  <a:schemeClr val="accent3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7CF41D6-D50F-49AB-85D9-5B54CDC7008E}" type="slidenum">
              <a:rPr lang="ru-RU">
                <a:solidFill>
                  <a:srgbClr val="1B587C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B587C">
                  <a:shade val="75000"/>
                </a:srgbClr>
              </a:solidFill>
            </a:endParaRPr>
          </a:p>
        </p:txBody>
      </p:sp>
      <p:sp>
        <p:nvSpPr>
          <p:cNvPr id="1038" name="Заголовок 21"/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39" name="Текст 12"/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441547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rgbClr val="164C6C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164C6C"/>
          </a:solidFill>
          <a:latin typeface="Georg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164C6C"/>
          </a:solidFill>
          <a:latin typeface="Georg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164C6C"/>
          </a:solidFill>
          <a:latin typeface="Georg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164C6C"/>
          </a:solidFill>
          <a:latin typeface="Georg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300">
          <a:solidFill>
            <a:srgbClr val="164C6C"/>
          </a:solidFill>
          <a:latin typeface="Georg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300">
          <a:solidFill>
            <a:srgbClr val="164C6C"/>
          </a:solidFill>
          <a:latin typeface="Georg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300">
          <a:solidFill>
            <a:srgbClr val="164C6C"/>
          </a:solidFill>
          <a:latin typeface="Georg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300">
          <a:solidFill>
            <a:srgbClr val="164C6C"/>
          </a:solidFill>
          <a:latin typeface="Georgia" pitchFamily="18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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ct val="20000"/>
        </a:spcBef>
        <a:spcAft>
          <a:spcPct val="0"/>
        </a:spcAft>
        <a:buClr>
          <a:srgbClr val="1B587C"/>
        </a:buClr>
        <a:buSzPct val="75000"/>
        <a:buFont typeface="Wingdings 2" pitchFamily="18" charset="2"/>
        <a:buChar char="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ct val="20000"/>
        </a:spcBef>
        <a:spcAft>
          <a:spcPct val="0"/>
        </a:spcAft>
        <a:buClr>
          <a:srgbClr val="4E8542"/>
        </a:buClr>
        <a:buSzPct val="70000"/>
        <a:buFont typeface="Wingdings" pitchFamily="2" charset="2"/>
        <a:buChar char="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ct val="20000"/>
        </a:spcBef>
        <a:spcAft>
          <a:spcPct val="0"/>
        </a:spcAft>
        <a:buClr>
          <a:srgbClr val="604878"/>
        </a:buClr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notesSlide" Target="../notesSlides/notesSlide1.xml"/><Relationship Id="rId7" Type="http://schemas.openxmlformats.org/officeDocument/2006/relationships/diagramColors" Target="../diagrams/colors4.xml"/><Relationship Id="rId2" Type="http://schemas.openxmlformats.org/officeDocument/2006/relationships/slideLayout" Target="../slideLayouts/slideLayout51.xml"/><Relationship Id="rId1" Type="http://schemas.openxmlformats.org/officeDocument/2006/relationships/themeOverride" Target="../theme/themeOverride3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slideLayout" Target="../slideLayouts/slideLayout17.xml"/><Relationship Id="rId1" Type="http://schemas.openxmlformats.org/officeDocument/2006/relationships/themeOverride" Target="../theme/themeOverride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slideLayout" Target="../slideLayouts/slideLayout17.xml"/><Relationship Id="rId1" Type="http://schemas.openxmlformats.org/officeDocument/2006/relationships/themeOverride" Target="../theme/themeOverride7.xml"/><Relationship Id="rId4" Type="http://schemas.openxmlformats.org/officeDocument/2006/relationships/chart" Target="../charts/char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slideLayout" Target="../slideLayouts/slideLayout17.xml"/><Relationship Id="rId1" Type="http://schemas.openxmlformats.org/officeDocument/2006/relationships/themeOverride" Target="../theme/themeOverride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themeOverride" Target="../theme/themeOverride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7.xml"/><Relationship Id="rId1" Type="http://schemas.openxmlformats.org/officeDocument/2006/relationships/themeOverride" Target="../theme/themeOverride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17.xml"/><Relationship Id="rId1" Type="http://schemas.openxmlformats.org/officeDocument/2006/relationships/themeOverride" Target="../theme/themeOverride14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17.xml"/><Relationship Id="rId1" Type="http://schemas.openxmlformats.org/officeDocument/2006/relationships/themeOverride" Target="../theme/themeOverride15.xml"/><Relationship Id="rId4" Type="http://schemas.openxmlformats.org/officeDocument/2006/relationships/image" Target="../media/image17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slideLayout" Target="../slideLayouts/slideLayout17.xml"/><Relationship Id="rId1" Type="http://schemas.openxmlformats.org/officeDocument/2006/relationships/themeOverride" Target="../theme/themeOverride16.xml"/><Relationship Id="rId4" Type="http://schemas.openxmlformats.org/officeDocument/2006/relationships/chart" Target="../charts/chart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Layout" Target="../slideLayouts/slideLayout17.xml"/><Relationship Id="rId1" Type="http://schemas.openxmlformats.org/officeDocument/2006/relationships/themeOverride" Target="../theme/themeOverride1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slideLayout" Target="../slideLayouts/slideLayout17.xml"/><Relationship Id="rId1" Type="http://schemas.openxmlformats.org/officeDocument/2006/relationships/themeOverride" Target="../theme/themeOverride1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themeOverride" Target="../theme/themeOverride2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mailto:gorfi@zarechny.zato.ru" TargetMode="Externa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12" Type="http://schemas.openxmlformats.org/officeDocument/2006/relationships/image" Target="../media/image8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9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0" y="2582863"/>
            <a:ext cx="8729663" cy="3749675"/>
          </a:xfrm>
          <a:noFill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>
            <a:noAutofit/>
          </a:bodyPr>
          <a:lstStyle/>
          <a:p>
            <a:pPr marL="0" indent="0" algn="ctr" eaLnBrk="1" hangingPunct="1">
              <a:buFont typeface="Wingdings 2" pitchFamily="18" charset="2"/>
              <a:buNone/>
              <a:defRPr/>
            </a:pPr>
            <a:r>
              <a:rPr lang="ru-RU" sz="3200" b="1" dirty="0" smtClean="0">
                <a:solidFill>
                  <a:srgbClr val="1B587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БЮДЖЕТ ГОРОДА ЗАРЕЧНОГО</a:t>
            </a:r>
          </a:p>
          <a:p>
            <a:pPr marL="0" indent="0" algn="ctr" eaLnBrk="1" hangingPunct="1">
              <a:buFont typeface="Wingdings 2" pitchFamily="18" charset="2"/>
              <a:buNone/>
              <a:defRPr/>
            </a:pPr>
            <a:r>
              <a:rPr lang="ru-RU" sz="3200" b="1" dirty="0" smtClean="0">
                <a:solidFill>
                  <a:srgbClr val="1B587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НА 2025 ГОД И ПЛАНОВЫЙ ПЕРИОД </a:t>
            </a:r>
          </a:p>
          <a:p>
            <a:pPr marL="0" indent="0" algn="ctr" eaLnBrk="1" hangingPunct="1">
              <a:buFont typeface="Wingdings 2" pitchFamily="18" charset="2"/>
              <a:buNone/>
              <a:defRPr/>
            </a:pPr>
            <a:r>
              <a:rPr lang="ru-RU" sz="3200" b="1" dirty="0" smtClean="0">
                <a:solidFill>
                  <a:srgbClr val="1B587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2026-2027 ГОДОВ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0" y="152400"/>
            <a:ext cx="8796338" cy="1633538"/>
          </a:xfrm>
          <a:noFill/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dirty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ЗАТО город Заречный</a:t>
            </a:r>
            <a:br>
              <a:rPr lang="ru-RU" sz="3600" dirty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Пензенской области</a:t>
            </a:r>
          </a:p>
        </p:txBody>
      </p:sp>
      <p:pic>
        <p:nvPicPr>
          <p:cNvPr id="4" name="Рисунок 3" descr="герб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367" y="183070"/>
            <a:ext cx="1323975" cy="160020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Номер слайда 1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tIns="4572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E9C8240-B535-470C-A71E-42C35DC2A51E}" type="slidenum">
              <a:rPr lang="ru-RU">
                <a:solidFill>
                  <a:srgbClr val="E3DED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ru-RU" dirty="0">
              <a:solidFill>
                <a:srgbClr val="E3DED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7800" y="177800"/>
            <a:ext cx="87884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rgbClr val="1B587C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Структура доходов бюджета городского округа </a:t>
            </a:r>
            <a:endParaRPr lang="ru-RU" sz="3200" dirty="0">
              <a:solidFill>
                <a:srgbClr val="1B587C">
                  <a:lumMod val="75000"/>
                </a:srgbClr>
              </a:solidFill>
              <a:latin typeface="Georgia"/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245532" y="855134"/>
          <a:ext cx="8720668" cy="561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Левая фигурная скобка 6"/>
          <p:cNvSpPr/>
          <p:nvPr/>
        </p:nvSpPr>
        <p:spPr>
          <a:xfrm>
            <a:off x="511175" y="3409950"/>
            <a:ext cx="46038" cy="1128713"/>
          </a:xfrm>
          <a:prstGeom prst="leftBrac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 flipH="1">
            <a:off x="110064" y="3237470"/>
            <a:ext cx="507831" cy="1367481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5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специальные налоговые режимы</a:t>
            </a:r>
          </a:p>
        </p:txBody>
      </p:sp>
      <p:sp>
        <p:nvSpPr>
          <p:cNvPr id="9" name="Левая фигурная скобка 8"/>
          <p:cNvSpPr/>
          <p:nvPr/>
        </p:nvSpPr>
        <p:spPr>
          <a:xfrm>
            <a:off x="523875" y="4581525"/>
            <a:ext cx="46038" cy="677863"/>
          </a:xfrm>
          <a:prstGeom prst="leftBrac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1600" y="4670854"/>
            <a:ext cx="492443" cy="873212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solidFill>
                  <a:srgbClr val="4E8542"/>
                </a:solidFill>
                <a:latin typeface="Times New Roman" pitchFamily="18" charset="0"/>
                <a:cs typeface="Times New Roman" pitchFamily="18" charset="0"/>
              </a:rPr>
              <a:t>налоги на имущество</a:t>
            </a:r>
          </a:p>
        </p:txBody>
      </p:sp>
    </p:spTree>
    <p:extLst>
      <p:ext uri="{BB962C8B-B14F-4D97-AF65-F5344CB8AC3E}">
        <p14:creationId xmlns:p14="http://schemas.microsoft.com/office/powerpoint/2010/main" val="6342123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399" y="228600"/>
            <a:ext cx="8847667" cy="758952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Структура налоговых и неналоговых доходов </a:t>
            </a:r>
            <a:br>
              <a:rPr lang="ru-RU" sz="2800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20</a:t>
            </a:r>
            <a:r>
              <a:rPr lang="en-US" sz="2800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24</a:t>
            </a:r>
            <a:r>
              <a:rPr lang="ru-RU" sz="2800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-20</a:t>
            </a:r>
            <a:r>
              <a:rPr lang="en-US" sz="2800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26</a:t>
            </a:r>
            <a:r>
              <a:rPr lang="ru-RU" sz="2800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годах</a:t>
            </a:r>
            <a:endParaRPr lang="ru-RU" sz="28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A9E0B-0D9E-410C-8D6B-AD890AF26705}" type="slidenum">
              <a:rPr lang="ru-RU" smtClean="0"/>
              <a:pPr/>
              <a:t>11</a:t>
            </a:fld>
            <a:endParaRPr lang="ru-RU" dirty="0"/>
          </a:p>
        </p:txBody>
      </p:sp>
      <p:graphicFrame>
        <p:nvGraphicFramePr>
          <p:cNvPr id="4" name="Содержимое 5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338998583"/>
              </p:ext>
            </p:extLst>
          </p:nvPr>
        </p:nvGraphicFramePr>
        <p:xfrm>
          <a:off x="242888" y="1972906"/>
          <a:ext cx="4262437" cy="3929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40267" y="1363133"/>
            <a:ext cx="39285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Налоговые доходы (млн.руб.)</a:t>
            </a:r>
          </a:p>
        </p:txBody>
      </p:sp>
      <p:graphicFrame>
        <p:nvGraphicFramePr>
          <p:cNvPr id="5" name="Содержимое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512887"/>
              </p:ext>
            </p:extLst>
          </p:nvPr>
        </p:nvGraphicFramePr>
        <p:xfrm>
          <a:off x="4623384" y="1917150"/>
          <a:ext cx="4189897" cy="40502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4876800" y="1278467"/>
            <a:ext cx="40978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Неналоговые доходы (млн.руб.)</a:t>
            </a:r>
          </a:p>
        </p:txBody>
      </p:sp>
    </p:spTree>
    <p:extLst>
      <p:ext uri="{BB962C8B-B14F-4D97-AF65-F5344CB8AC3E}">
        <p14:creationId xmlns:p14="http://schemas.microsoft.com/office/powerpoint/2010/main" val="874781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Номер слайда 2"/>
          <p:cNvSpPr txBox="1">
            <a:spLocks noGrp="1"/>
          </p:cNvSpPr>
          <p:nvPr/>
        </p:nvSpPr>
        <p:spPr bwMode="auto">
          <a:xfrm>
            <a:off x="4316413" y="6299200"/>
            <a:ext cx="457200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45720" anchor="ctr"/>
          <a:lstStyle/>
          <a:p>
            <a:pPr algn="ctr"/>
            <a:fld id="{D0CCC98E-1DCD-4A73-8051-79C7523CC1BD}" type="slidenum">
              <a:rPr lang="ru-RU" sz="1600">
                <a:solidFill>
                  <a:srgbClr val="E3DED1"/>
                </a:solidFill>
                <a:latin typeface="Georgia" pitchFamily="18" charset="0"/>
              </a:rPr>
              <a:pPr algn="ctr"/>
              <a:t>12</a:t>
            </a:fld>
            <a:endParaRPr lang="ru-RU" sz="1600">
              <a:solidFill>
                <a:srgbClr val="E3DED1"/>
              </a:solidFill>
              <a:latin typeface="Georgia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28600"/>
            <a:ext cx="8821738" cy="587375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Нормативы отчислений налоговых доходов*</a:t>
            </a: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1171004805"/>
              </p:ext>
            </p:extLst>
          </p:nvPr>
        </p:nvGraphicFramePr>
        <p:xfrm>
          <a:off x="271849" y="1018007"/>
          <a:ext cx="8682681" cy="4806971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tableStyleId>{F2DE63D5-997A-4646-A377-4702673A728D}</a:tableStyleId>
              </a:tblPr>
              <a:tblGrid>
                <a:gridCol w="4132200"/>
                <a:gridCol w="1990864"/>
                <a:gridCol w="2559617"/>
              </a:tblGrid>
              <a:tr h="755245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Наименование налога</a:t>
                      </a:r>
                      <a:endParaRPr lang="ru-RU" sz="14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Норматив отчисления в бюджет города</a:t>
                      </a:r>
                      <a:endParaRPr lang="ru-RU" sz="14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Норматив отчисления в бюджет Пензенской области</a:t>
                      </a:r>
                      <a:endParaRPr lang="ru-RU" sz="14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</a:tr>
              <a:tr h="447434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Налог на доходы физических лиц по ставке 13% </a:t>
                      </a:r>
                      <a:endParaRPr lang="ru-RU" sz="14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30%</a:t>
                      </a:r>
                      <a:endParaRPr lang="ru-RU" sz="14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70%</a:t>
                      </a:r>
                      <a:endParaRPr lang="ru-RU" sz="14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</a:tr>
              <a:tr h="40121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Налог на доходы физических лиц по ставке 15%</a:t>
                      </a:r>
                      <a:endParaRPr kumimoji="0" lang="ru-RU" sz="14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26,1%</a:t>
                      </a:r>
                      <a:endParaRPr lang="ru-RU" sz="14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60,9%</a:t>
                      </a:r>
                      <a:endParaRPr lang="ru-RU" sz="14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</a:tr>
              <a:tr h="43231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Налог на доходы физических лиц по ставке 18%</a:t>
                      </a:r>
                      <a:endParaRPr kumimoji="0" lang="ru-RU" sz="14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21,8%</a:t>
                      </a:r>
                      <a:endParaRPr lang="ru-RU" sz="14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50,2%</a:t>
                      </a:r>
                      <a:endParaRPr lang="ru-RU" sz="14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</a:tr>
              <a:tr h="40743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Налог на доходы физических лиц по ставке 20%</a:t>
                      </a:r>
                      <a:endParaRPr kumimoji="0" lang="ru-RU" sz="14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19,8%</a:t>
                      </a:r>
                      <a:endParaRPr lang="ru-RU" sz="14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45,2%</a:t>
                      </a:r>
                      <a:endParaRPr lang="ru-RU" sz="14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</a:tr>
              <a:tr h="44787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Налог на доходы физических лиц по ставке 22%</a:t>
                      </a:r>
                      <a:endParaRPr kumimoji="0" lang="ru-RU" sz="14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18%</a:t>
                      </a:r>
                      <a:endParaRPr lang="ru-RU" sz="14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42%</a:t>
                      </a:r>
                      <a:endParaRPr lang="ru-RU" sz="14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</a:tr>
              <a:tr h="37762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Упрощенная система налогообложения</a:t>
                      </a:r>
                      <a:endParaRPr kumimoji="0" lang="ru-RU" sz="14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11%</a:t>
                      </a:r>
                      <a:endParaRPr lang="ru-RU" sz="14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89%</a:t>
                      </a:r>
                      <a:endParaRPr lang="ru-RU" sz="14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</a:tr>
              <a:tr h="55543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Налог, взимаемый в связи с применением патентной системы налогообложения </a:t>
                      </a:r>
                      <a:endParaRPr lang="ru-RU" sz="14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100%</a:t>
                      </a:r>
                      <a:endParaRPr lang="ru-RU" sz="14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4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</a:tr>
              <a:tr h="32247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Единый сельскохозяйственный налог</a:t>
                      </a:r>
                      <a:endParaRPr lang="ru-RU" sz="14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100%</a:t>
                      </a:r>
                      <a:endParaRPr lang="ru-RU" sz="14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4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</a:tr>
              <a:tr h="345232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Налог на имущество физических лиц</a:t>
                      </a:r>
                      <a:endParaRPr lang="ru-RU" sz="14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100%</a:t>
                      </a:r>
                      <a:endParaRPr lang="ru-RU" sz="14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4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</a:tr>
              <a:tr h="314686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Земельный налог</a:t>
                      </a:r>
                      <a:endParaRPr lang="ru-RU" sz="14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100%</a:t>
                      </a:r>
                      <a:endParaRPr lang="ru-RU" sz="14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4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cell3D prstMaterial="dkEdge">
                      <a:bevel/>
                      <a:lightRig rig="flood" dir="t"/>
                    </a:cell3D>
                  </a:tcPr>
                </a:tc>
              </a:tr>
            </a:tbl>
          </a:graphicData>
        </a:graphic>
      </p:graphicFrame>
      <p:sp>
        <p:nvSpPr>
          <p:cNvPr id="41988" name="TextBox 5"/>
          <p:cNvSpPr txBox="1">
            <a:spLocks noChangeArrowheads="1"/>
          </p:cNvSpPr>
          <p:nvPr/>
        </p:nvSpPr>
        <p:spPr bwMode="auto">
          <a:xfrm>
            <a:off x="139959" y="5915608"/>
            <a:ext cx="8854751" cy="446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1200" dirty="0">
                <a:solidFill>
                  <a:srgbClr val="1B587C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ru-RU" sz="1100" dirty="0">
                <a:solidFill>
                  <a:srgbClr val="1B587C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Не все собираемые на территории г.Заречного налоги поступают в городской бюджет, часть доходов перераспределяется в бюджет Пензенской области</a:t>
            </a:r>
            <a:r>
              <a:rPr lang="en-US" sz="1100" dirty="0">
                <a:solidFill>
                  <a:srgbClr val="1B587C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>
                <a:solidFill>
                  <a:srgbClr val="1B587C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и федеральный бюджет</a:t>
            </a:r>
          </a:p>
        </p:txBody>
      </p:sp>
    </p:spTree>
    <p:extLst>
      <p:ext uri="{BB962C8B-B14F-4D97-AF65-F5344CB8AC3E}">
        <p14:creationId xmlns:p14="http://schemas.microsoft.com/office/powerpoint/2010/main" val="2931163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Номер слайда 2"/>
          <p:cNvSpPr txBox="1">
            <a:spLocks noGrp="1"/>
          </p:cNvSpPr>
          <p:nvPr/>
        </p:nvSpPr>
        <p:spPr bwMode="auto">
          <a:xfrm>
            <a:off x="4328400" y="1022348"/>
            <a:ext cx="457200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45720" anchor="ctr"/>
          <a:lstStyle/>
          <a:p>
            <a:pPr algn="ctr"/>
            <a:r>
              <a:rPr lang="en-US" sz="1600" dirty="0" smtClean="0">
                <a:solidFill>
                  <a:schemeClr val="accent3">
                    <a:shade val="75000"/>
                  </a:schemeClr>
                </a:solidFill>
                <a:latin typeface="+mn-lt"/>
              </a:rPr>
              <a:t> </a:t>
            </a:r>
            <a:fld id="{AC54176F-91BB-47D0-B94C-3FB308FCB36A}" type="slidenum">
              <a:rPr lang="ru-RU" sz="1600" smtClean="0">
                <a:solidFill>
                  <a:schemeClr val="accent3">
                    <a:shade val="75000"/>
                  </a:schemeClr>
                </a:solidFill>
                <a:latin typeface="+mn-lt"/>
              </a:rPr>
              <a:pPr algn="ctr"/>
              <a:t>13</a:t>
            </a:fld>
            <a:endParaRPr lang="ru-RU" sz="1600" dirty="0">
              <a:solidFill>
                <a:schemeClr val="accent3">
                  <a:shade val="75000"/>
                </a:schemeClr>
              </a:solidFill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400" cy="695131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Информация для налогоплательщиков</a:t>
            </a:r>
          </a:p>
        </p:txBody>
      </p:sp>
      <p:pic>
        <p:nvPicPr>
          <p:cNvPr id="95236" name="Picture 2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/>
          <a:srcRect l="13307" t="6020" r="16830"/>
          <a:stretch>
            <a:fillRect/>
          </a:stretch>
        </p:blipFill>
        <p:spPr>
          <a:xfrm>
            <a:off x="177281" y="3138206"/>
            <a:ext cx="4958378" cy="3150627"/>
          </a:xfrm>
        </p:spPr>
      </p:pic>
      <p:sp>
        <p:nvSpPr>
          <p:cNvPr id="95237" name="Прямоугольник 5"/>
          <p:cNvSpPr>
            <a:spLocks noChangeArrowheads="1"/>
          </p:cNvSpPr>
          <p:nvPr/>
        </p:nvSpPr>
        <p:spPr bwMode="auto">
          <a:xfrm>
            <a:off x="205306" y="2335213"/>
            <a:ext cx="8340725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Существует возможность оплатить начисляемые налоги в электронной форме. </a:t>
            </a:r>
          </a:p>
          <a:p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Соответствующий сервис представлен на официальном сайте Федеральной налоговой службы. </a:t>
            </a:r>
          </a:p>
          <a:p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Личный кабинет налогоплательщика: </a:t>
            </a:r>
            <a:r>
              <a:rPr lang="en-US" sz="1500" dirty="0">
                <a:latin typeface="Times New Roman" pitchFamily="18" charset="0"/>
                <a:cs typeface="Times New Roman" pitchFamily="18" charset="0"/>
              </a:rPr>
              <a:t>https://lk2.Service.Nalog.Ru/lk/ </a:t>
            </a:r>
            <a:endParaRPr lang="ru-RU" sz="1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5238" name="TextBox 7"/>
          <p:cNvSpPr txBox="1">
            <a:spLocks noChangeArrowheads="1"/>
          </p:cNvSpPr>
          <p:nvPr/>
        </p:nvSpPr>
        <p:spPr bwMode="auto">
          <a:xfrm>
            <a:off x="205306" y="1607132"/>
            <a:ext cx="8470900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Срок уплаты местных налогов для физических лиц, зачисляемых в бюджет города – 1 декабря:</a:t>
            </a:r>
          </a:p>
          <a:p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-налог на имущество физических лиц</a:t>
            </a:r>
          </a:p>
          <a:p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-земельный налог</a:t>
            </a:r>
          </a:p>
        </p:txBody>
      </p:sp>
      <p:pic>
        <p:nvPicPr>
          <p:cNvPr id="95239" name="Picture 9" descr="unname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69493" y="3113088"/>
            <a:ext cx="2906713" cy="295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53126" cy="779106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2800" dirty="0" smtClean="0">
                <a:solidFill>
                  <a:srgbClr val="14425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Безвозмездные поступления в бюджет города </a:t>
            </a:r>
            <a:r>
              <a:rPr lang="en-US" sz="2800" dirty="0" smtClean="0">
                <a:solidFill>
                  <a:srgbClr val="14425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dirty="0" smtClean="0">
                <a:solidFill>
                  <a:srgbClr val="14425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14425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в 2025 году, млн руб</a:t>
            </a:r>
            <a:r>
              <a:rPr lang="ru-RU" sz="2000" dirty="0" smtClean="0">
                <a:solidFill>
                  <a:srgbClr val="14425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 smtClean="0">
              <a:solidFill>
                <a:srgbClr val="14425D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27650" name="Номер слайда 2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tIns="45720" bIns="45720" numCol="1" anchorCtr="0" compatLnSpc="1">
            <a:prstTxWarp prst="textNoShape">
              <a:avLst/>
            </a:prstTxWarp>
            <a:normAutofit/>
          </a:bodyPr>
          <a:lstStyle/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smtClean="0"/>
              <a:t>  </a:t>
            </a:r>
            <a:fld id="{4583DB86-2D07-4F98-B2C5-F81902348A87}" type="slidenum">
              <a:rPr lang="ru-RU" smtClean="0"/>
              <a:pPr algn="l"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ru-RU" dirty="0"/>
          </a:p>
        </p:txBody>
      </p:sp>
      <p:graphicFrame>
        <p:nvGraphicFramePr>
          <p:cNvPr id="44099" name="Group 67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1165764205"/>
              </p:ext>
            </p:extLst>
          </p:nvPr>
        </p:nvGraphicFramePr>
        <p:xfrm>
          <a:off x="195942" y="1670180"/>
          <a:ext cx="8742784" cy="4289450"/>
        </p:xfrm>
        <a:graphic>
          <a:graphicData uri="http://schemas.openxmlformats.org/drawingml/2006/table">
            <a:tbl>
              <a:tblPr/>
              <a:tblGrid>
                <a:gridCol w="7696666"/>
                <a:gridCol w="1046118"/>
              </a:tblGrid>
              <a:tr h="29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4425D"/>
                          </a:solidFill>
                          <a:effectLst/>
                          <a:latin typeface="Courier New" pitchFamily="49" charset="0"/>
                        </a:rPr>
                        <a:t>Безвозмездные поступления, предусмотренные в виде субвенций: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4425D"/>
                        </a:solidFill>
                        <a:effectLst/>
                        <a:latin typeface="Courier New" pitchFamily="49" charset="0"/>
                        <a:cs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E85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E85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4425D"/>
                          </a:solidFill>
                          <a:effectLst/>
                          <a:latin typeface="Courier New" pitchFamily="49" charset="0"/>
                          <a:cs typeface="Times New Roman" pitchFamily="18" charset="0"/>
                        </a:rPr>
                        <a:t>8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4425D"/>
                          </a:solidFill>
                          <a:effectLst/>
                          <a:latin typeface="Courier New" pitchFamily="49" charset="0"/>
                          <a:cs typeface="Times New Roman" pitchFamily="18" charset="0"/>
                        </a:rPr>
                        <a:t>97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4425D"/>
                          </a:solidFill>
                          <a:effectLst/>
                          <a:latin typeface="Courier New" pitchFamily="49" charset="0"/>
                          <a:cs typeface="Times New Roman" pitchFamily="18" charset="0"/>
                        </a:rPr>
                        <a:t>,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4425D"/>
                          </a:solidFill>
                          <a:effectLst/>
                          <a:latin typeface="Courier New" pitchFamily="49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E85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E85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0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4425D"/>
                          </a:solidFill>
                          <a:effectLst/>
                          <a:latin typeface="Courier New" pitchFamily="49" charset="0"/>
                        </a:rPr>
                        <a:t>Обеспечение дошкольного и общего образования 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4425D"/>
                        </a:solidFill>
                        <a:effectLst/>
                        <a:latin typeface="Courier New" pitchFamily="49" charset="0"/>
                        <a:cs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E85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E854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4425D"/>
                          </a:solidFill>
                          <a:effectLst/>
                          <a:latin typeface="Courier New" pitchFamily="49" charset="0"/>
                          <a:cs typeface="Times New Roman" pitchFamily="18" charset="0"/>
                        </a:rPr>
                        <a:t>600,8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E85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E8542">
                        <a:alpha val="20000"/>
                      </a:srgbClr>
                    </a:solidFill>
                  </a:tcPr>
                </a:tc>
              </a:tr>
              <a:tr h="2880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4425D"/>
                          </a:solidFill>
                          <a:effectLst/>
                          <a:latin typeface="Courier New" pitchFamily="49" charset="0"/>
                        </a:rPr>
                        <a:t>Социальная поддержка ветеранов труда и тружеников тыла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4425D"/>
                        </a:solidFill>
                        <a:effectLst/>
                        <a:latin typeface="Courier New" pitchFamily="49" charset="0"/>
                        <a:cs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4425D"/>
                          </a:solidFill>
                          <a:effectLst/>
                          <a:latin typeface="Courier New" pitchFamily="49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4425D"/>
                          </a:solidFill>
                          <a:effectLst/>
                          <a:latin typeface="Courier New" pitchFamily="49" charset="0"/>
                          <a:cs typeface="Times New Roman" pitchFamily="18" charset="0"/>
                        </a:rPr>
                        <a:t>33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4425D"/>
                          </a:solidFill>
                          <a:effectLst/>
                          <a:latin typeface="Courier New" pitchFamily="49" charset="0"/>
                          <a:cs typeface="Times New Roman" pitchFamily="18" charset="0"/>
                        </a:rPr>
                        <a:t>,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4425D"/>
                          </a:solidFill>
                          <a:effectLst/>
                          <a:latin typeface="Courier New" pitchFamily="49" charset="0"/>
                          <a:cs typeface="Times New Roman" pitchFamily="18" charset="0"/>
                        </a:rPr>
                        <a:t>3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4425D"/>
                        </a:solidFill>
                        <a:effectLst/>
                        <a:latin typeface="Courier New" pitchFamily="49" charset="0"/>
                        <a:cs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9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4425D"/>
                          </a:solidFill>
                          <a:effectLst/>
                          <a:latin typeface="Courier New" pitchFamily="49" charset="0"/>
                        </a:rPr>
                        <a:t>Социальное обслуживание граждан, признанных нуждающимися в социальном обслуживании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4425D"/>
                        </a:solidFill>
                        <a:effectLst/>
                        <a:latin typeface="Courier New" pitchFamily="49" charset="0"/>
                        <a:cs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E854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4425D"/>
                          </a:solidFill>
                          <a:effectLst/>
                          <a:latin typeface="Courier New" pitchFamily="49" charset="0"/>
                          <a:cs typeface="Times New Roman" pitchFamily="18" charset="0"/>
                        </a:rPr>
                        <a:t>53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4425D"/>
                          </a:solidFill>
                          <a:effectLst/>
                          <a:latin typeface="Courier New" pitchFamily="49" charset="0"/>
                          <a:cs typeface="Times New Roman" pitchFamily="18" charset="0"/>
                        </a:rPr>
                        <a:t>,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4425D"/>
                          </a:solidFill>
                          <a:effectLst/>
                          <a:latin typeface="Courier New" pitchFamily="49" charset="0"/>
                          <a:cs typeface="Times New Roman" pitchFamily="18" charset="0"/>
                        </a:rPr>
                        <a:t>4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4425D"/>
                        </a:solidFill>
                        <a:effectLst/>
                        <a:latin typeface="Courier New" pitchFamily="49" charset="0"/>
                        <a:cs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E8542">
                        <a:alpha val="20000"/>
                      </a:srgbClr>
                    </a:solidFill>
                  </a:tcPr>
                </a:tc>
              </a:tr>
              <a:tr h="3235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4425D"/>
                          </a:solidFill>
                          <a:effectLst/>
                          <a:latin typeface="Courier New" pitchFamily="49" charset="0"/>
                        </a:rPr>
                        <a:t>Выплата пособий семьям, имеющим детей, в соответствии с законом Пензенской области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4425D"/>
                        </a:solidFill>
                        <a:effectLst/>
                        <a:latin typeface="Courier New" pitchFamily="49" charset="0"/>
                        <a:cs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4425D"/>
                          </a:solidFill>
                          <a:effectLst/>
                          <a:latin typeface="Courier New" pitchFamily="49" charset="0"/>
                          <a:cs typeface="Times New Roman" pitchFamily="18" charset="0"/>
                        </a:rPr>
                        <a:t>17,9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0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4425D"/>
                          </a:solidFill>
                          <a:effectLst/>
                          <a:latin typeface="Courier New" pitchFamily="49" charset="0"/>
                        </a:rPr>
                        <a:t>Организация отдыха и оздоровление детей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4425D"/>
                        </a:solidFill>
                        <a:effectLst/>
                        <a:latin typeface="Courier New" pitchFamily="49" charset="0"/>
                        <a:cs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E854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4425D"/>
                          </a:solidFill>
                          <a:effectLst/>
                          <a:latin typeface="Courier New" pitchFamily="49" charset="0"/>
                          <a:cs typeface="Times New Roman" pitchFamily="18" charset="0"/>
                        </a:rPr>
                        <a:t>29,2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E8542">
                        <a:alpha val="20000"/>
                      </a:srgbClr>
                    </a:solidFill>
                  </a:tcPr>
                </a:tc>
              </a:tr>
              <a:tr h="2880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4425D"/>
                          </a:solidFill>
                          <a:effectLst/>
                          <a:latin typeface="Courier New" pitchFamily="49" charset="0"/>
                        </a:rPr>
                        <a:t>Опека и попечительство 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4425D"/>
                        </a:solidFill>
                        <a:effectLst/>
                        <a:latin typeface="Courier New" pitchFamily="49" charset="0"/>
                        <a:cs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4425D"/>
                          </a:solidFill>
                          <a:effectLst/>
                          <a:latin typeface="Courier New" pitchFamily="49" charset="0"/>
                          <a:cs typeface="Times New Roman" pitchFamily="18" charset="0"/>
                        </a:rPr>
                        <a:t>14,3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43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4425D"/>
                          </a:solidFill>
                          <a:effectLst/>
                          <a:latin typeface="Courier New" pitchFamily="49" charset="0"/>
                        </a:rPr>
                        <a:t>Поддержка граждан (членов их семей),принимающих (принимавших) участие в специальной военной операции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E854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4425D"/>
                          </a:solidFill>
                          <a:effectLst/>
                          <a:latin typeface="Courier New" pitchFamily="49" charset="0"/>
                          <a:cs typeface="Times New Roman" pitchFamily="18" charset="0"/>
                        </a:rPr>
                        <a:t>23,7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E8542">
                        <a:alpha val="20000"/>
                      </a:srgbClr>
                    </a:solidFill>
                  </a:tcPr>
                </a:tc>
              </a:tr>
              <a:tr h="2880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4425D"/>
                          </a:solidFill>
                          <a:effectLst/>
                          <a:latin typeface="Courier New" pitchFamily="49" charset="0"/>
                        </a:rPr>
                        <a:t>Оплата жилого помещения и коммунальных услуг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4425D"/>
                        </a:solidFill>
                        <a:effectLst/>
                        <a:latin typeface="Courier New" pitchFamily="49" charset="0"/>
                        <a:cs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4425D"/>
                          </a:solidFill>
                          <a:effectLst/>
                          <a:latin typeface="Courier New" pitchFamily="49" charset="0"/>
                          <a:cs typeface="Times New Roman" pitchFamily="18" charset="0"/>
                        </a:rPr>
                        <a:t>5,5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0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4425D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Иные субвенции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4425D"/>
                          </a:solidFill>
                          <a:effectLst/>
                          <a:latin typeface="Courier New" pitchFamily="49" charset="0"/>
                        </a:rPr>
                        <a:t>19,7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880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4425D"/>
                          </a:solidFill>
                          <a:effectLst/>
                          <a:latin typeface="Courier New" pitchFamily="49" charset="0"/>
                        </a:rPr>
                        <a:t>Безвозмездные поступления, предусмотренные в виде дотаций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4425D"/>
                        </a:solidFill>
                        <a:effectLst/>
                        <a:latin typeface="Courier New" pitchFamily="49" charset="0"/>
                        <a:cs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4425D"/>
                          </a:solidFill>
                          <a:effectLst/>
                          <a:latin typeface="Courier New" pitchFamily="49" charset="0"/>
                          <a:cs typeface="Times New Roman" pitchFamily="18" charset="0"/>
                        </a:rPr>
                        <a:t>7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4425D"/>
                          </a:solidFill>
                          <a:effectLst/>
                          <a:latin typeface="Courier New" pitchFamily="49" charset="0"/>
                          <a:cs typeface="Times New Roman" pitchFamily="18" charset="0"/>
                        </a:rPr>
                        <a:t>49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4425D"/>
                          </a:solidFill>
                          <a:effectLst/>
                          <a:latin typeface="Courier New" pitchFamily="49" charset="0"/>
                          <a:cs typeface="Times New Roman" pitchFamily="18" charset="0"/>
                        </a:rPr>
                        <a:t>,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4425D"/>
                          </a:solidFill>
                          <a:effectLst/>
                          <a:latin typeface="Courier New" pitchFamily="49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880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4425D"/>
                          </a:solidFill>
                          <a:effectLst/>
                          <a:latin typeface="Courier New" pitchFamily="49" charset="0"/>
                        </a:rPr>
                        <a:t>Субсидии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4425D"/>
                          </a:solidFill>
                          <a:effectLst/>
                          <a:latin typeface="Courier New" pitchFamily="49" charset="0"/>
                        </a:rPr>
                        <a:t>71,9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991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4425D"/>
                          </a:solidFill>
                          <a:effectLst/>
                          <a:latin typeface="Courier New" pitchFamily="49" charset="0"/>
                        </a:rPr>
                        <a:t>Безвозмездные поступления, всего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4425D"/>
                        </a:solidFill>
                        <a:effectLst/>
                        <a:latin typeface="Courier New" pitchFamily="49" charset="0"/>
                        <a:cs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E85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4425D"/>
                          </a:solidFill>
                          <a:effectLst/>
                          <a:latin typeface="Courier New" pitchFamily="49" charset="0"/>
                          <a:cs typeface="Times New Roman" pitchFamily="18" charset="0"/>
                        </a:rPr>
                        <a:t>17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4425D"/>
                          </a:solidFill>
                          <a:effectLst/>
                          <a:latin typeface="Courier New" pitchFamily="49" charset="0"/>
                          <a:cs typeface="Times New Roman" pitchFamily="18" charset="0"/>
                        </a:rPr>
                        <a:t>18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4425D"/>
                          </a:solidFill>
                          <a:effectLst/>
                          <a:latin typeface="Courier New" pitchFamily="49" charset="0"/>
                          <a:cs typeface="Times New Roman" pitchFamily="18" charset="0"/>
                        </a:rPr>
                        <a:t>,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4425D"/>
                          </a:solidFill>
                          <a:effectLst/>
                          <a:latin typeface="Courier New" pitchFamily="49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E85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fontAlgn="base">
              <a:spcAft>
                <a:spcPct val="0"/>
              </a:spcAft>
              <a:defRPr/>
            </a:pPr>
            <a:r>
              <a:rPr lang="ru-RU" sz="2800" dirty="0">
                <a:solidFill>
                  <a:srgbClr val="14425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Функциональная структура расходов в </a:t>
            </a:r>
            <a:r>
              <a:rPr lang="ru-RU" sz="2800" dirty="0" smtClean="0">
                <a:solidFill>
                  <a:srgbClr val="14425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sz="2800" dirty="0">
                <a:solidFill>
                  <a:srgbClr val="14425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году</a:t>
            </a:r>
          </a:p>
        </p:txBody>
      </p:sp>
      <p:sp>
        <p:nvSpPr>
          <p:cNvPr id="69634" name="Номер слайда 2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tIns="45720" bIns="45720" numCol="1" anchorCtr="0" compatLnSpc="1">
            <a:prstTxWarp prst="textNoShape">
              <a:avLst/>
            </a:prstTxWarp>
            <a:normAutofit/>
          </a:bodyPr>
          <a:lstStyle/>
          <a:p>
            <a:pPr>
              <a:defRPr/>
            </a:pPr>
            <a:fld id="{74058DB5-C794-4B4F-B8D7-41E9B33E8593}" type="slidenum">
              <a:rPr lang="ru-RU">
                <a:latin typeface="+mn-lt"/>
              </a:rPr>
              <a:pPr>
                <a:defRPr/>
              </a:pPr>
              <a:t>15</a:t>
            </a:fld>
            <a:endParaRPr lang="ru-RU" dirty="0">
              <a:latin typeface="+mn-lt"/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1720852"/>
              </p:ext>
            </p:extLst>
          </p:nvPr>
        </p:nvGraphicFramePr>
        <p:xfrm>
          <a:off x="226948" y="1527596"/>
          <a:ext cx="8683787" cy="4826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Функциональная структура расходов</a:t>
            </a:r>
            <a:endParaRPr lang="ru-RU" sz="2200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38927" name="Номер слайда 2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tIns="4572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F30675-CDEF-43C8-8188-C06C59D51E78}" type="slidenum">
              <a:rPr lang="ru-RU">
                <a:latin typeface="+mn-lt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ru-RU" dirty="0"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39800" y="1231900"/>
            <a:ext cx="32512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600" dirty="0">
                <a:solidFill>
                  <a:srgbClr val="14425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600" dirty="0" smtClean="0">
                <a:solidFill>
                  <a:srgbClr val="14425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2026 </a:t>
            </a:r>
            <a:r>
              <a:rPr lang="ru-RU" sz="1600" dirty="0">
                <a:solidFill>
                  <a:srgbClr val="14425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году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410200" y="1250950"/>
            <a:ext cx="26416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600" dirty="0">
                <a:solidFill>
                  <a:srgbClr val="14425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600" dirty="0" smtClean="0">
                <a:solidFill>
                  <a:srgbClr val="14425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2027 </a:t>
            </a:r>
            <a:r>
              <a:rPr lang="ru-RU" sz="1600" dirty="0">
                <a:solidFill>
                  <a:srgbClr val="14425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году</a:t>
            </a:r>
          </a:p>
        </p:txBody>
      </p:sp>
      <p:graphicFrame>
        <p:nvGraphicFramePr>
          <p:cNvPr id="8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48021982"/>
              </p:ext>
            </p:extLst>
          </p:nvPr>
        </p:nvGraphicFramePr>
        <p:xfrm>
          <a:off x="262975" y="1570038"/>
          <a:ext cx="4271704" cy="47561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17569723"/>
              </p:ext>
            </p:extLst>
          </p:nvPr>
        </p:nvGraphicFramePr>
        <p:xfrm>
          <a:off x="4662682" y="1570038"/>
          <a:ext cx="4257383" cy="47561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2400" dirty="0" smtClean="0">
                <a:solidFill>
                  <a:srgbClr val="14425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Структура расходов бюджета на реализацию муниципальных программ в 2025 году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1B4F9C1B-73DB-4D6F-96ED-0C4641CDDD88}" type="slidenum">
              <a:rPr lang="ru-RU">
                <a:latin typeface="+mn-lt"/>
              </a:rPr>
              <a:pPr>
                <a:defRPr/>
              </a:pPr>
              <a:t>17</a:t>
            </a:fld>
            <a:endParaRPr lang="ru-RU" dirty="0">
              <a:latin typeface="+mn-lt"/>
            </a:endParaRPr>
          </a:p>
        </p:txBody>
      </p:sp>
      <p:sp>
        <p:nvSpPr>
          <p:cNvPr id="66600" name="Text Box 6"/>
          <p:cNvSpPr txBox="1">
            <a:spLocks noChangeArrowheads="1"/>
          </p:cNvSpPr>
          <p:nvPr/>
        </p:nvSpPr>
        <p:spPr bwMode="auto">
          <a:xfrm>
            <a:off x="280468" y="1517372"/>
            <a:ext cx="8586551" cy="317002"/>
          </a:xfrm>
          <a:prstGeom prst="rect">
            <a:avLst/>
          </a:prstGeom>
          <a:solidFill>
            <a:srgbClr val="1A5478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Всего 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15 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муниципальных программ</a:t>
            </a:r>
          </a:p>
        </p:txBody>
      </p:sp>
      <p:sp>
        <p:nvSpPr>
          <p:cNvPr id="66598" name="Text Box 16"/>
          <p:cNvSpPr txBox="1">
            <a:spLocks noChangeArrowheads="1"/>
          </p:cNvSpPr>
          <p:nvPr/>
        </p:nvSpPr>
        <p:spPr bwMode="auto">
          <a:xfrm>
            <a:off x="443968" y="1921419"/>
            <a:ext cx="8258570" cy="309687"/>
          </a:xfrm>
          <a:prstGeom prst="rect">
            <a:avLst/>
          </a:prstGeom>
          <a:solidFill>
            <a:srgbClr val="1A5478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 направления</a:t>
            </a:r>
          </a:p>
        </p:txBody>
      </p:sp>
      <p:sp>
        <p:nvSpPr>
          <p:cNvPr id="66596" name="Номер слайда 2"/>
          <p:cNvSpPr txBox="1">
            <a:spLocks noGrp="1"/>
          </p:cNvSpPr>
          <p:nvPr/>
        </p:nvSpPr>
        <p:spPr bwMode="auto">
          <a:xfrm>
            <a:off x="4268788" y="6354763"/>
            <a:ext cx="4572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45720" anchor="ctr"/>
          <a:lstStyle/>
          <a:p>
            <a:pPr algn="ctr"/>
            <a:endParaRPr lang="ru-RU" sz="1600">
              <a:solidFill>
                <a:srgbClr val="E8F1D9"/>
              </a:solidFill>
              <a:latin typeface="Georgia" pitchFamily="18" charset="0"/>
            </a:endParaRPr>
          </a:p>
        </p:txBody>
      </p:sp>
      <p:graphicFrame>
        <p:nvGraphicFramePr>
          <p:cNvPr id="12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02917681"/>
              </p:ext>
            </p:extLst>
          </p:nvPr>
        </p:nvGraphicFramePr>
        <p:xfrm>
          <a:off x="188104" y="2313992"/>
          <a:ext cx="8771277" cy="40407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2400" dirty="0" smtClean="0">
                <a:solidFill>
                  <a:srgbClr val="14425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Структура расходов бюджета на реализацию муниципальных программ в 2025-2027 годах, млн руб. (часть1)</a:t>
            </a:r>
            <a:endParaRPr lang="ru-RU" sz="2400" dirty="0" smtClean="0"/>
          </a:p>
        </p:txBody>
      </p:sp>
      <p:sp>
        <p:nvSpPr>
          <p:cNvPr id="67586" name="Номер слайда 2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tIns="45720" bIns="45720" numCol="1" anchorCtr="0" compatLnSpc="1">
            <a:prstTxWarp prst="textNoShape">
              <a:avLst/>
            </a:prstTxWarp>
            <a:normAutofit/>
          </a:bodyPr>
          <a:lstStyle/>
          <a:p>
            <a:pPr>
              <a:defRPr/>
            </a:pPr>
            <a:fld id="{65099809-22C8-4EAF-8F35-BFA2F0DBDF8C}" type="slidenum">
              <a:rPr lang="ru-RU">
                <a:latin typeface="+mn-lt"/>
              </a:rPr>
              <a:pPr>
                <a:defRPr/>
              </a:pPr>
              <a:t>18</a:t>
            </a:fld>
            <a:endParaRPr lang="ru-RU" dirty="0">
              <a:latin typeface="+mn-lt"/>
            </a:endParaRPr>
          </a:p>
        </p:txBody>
      </p:sp>
      <p:graphicFrame>
        <p:nvGraphicFramePr>
          <p:cNvPr id="67640" name="Group 56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3444909139"/>
              </p:ext>
            </p:extLst>
          </p:nvPr>
        </p:nvGraphicFramePr>
        <p:xfrm>
          <a:off x="214605" y="1525339"/>
          <a:ext cx="8705460" cy="4791485"/>
        </p:xfrm>
        <a:graphic>
          <a:graphicData uri="http://schemas.openxmlformats.org/drawingml/2006/table">
            <a:tbl>
              <a:tblPr/>
              <a:tblGrid>
                <a:gridCol w="5622871"/>
                <a:gridCol w="1116328"/>
                <a:gridCol w="908603"/>
                <a:gridCol w="1057658"/>
              </a:tblGrid>
              <a:tr h="62743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муниципальных программ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B587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2025 год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B587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2026 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B587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2027 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B587C"/>
                    </a:solidFill>
                  </a:tcPr>
                </a:tc>
              </a:tr>
              <a:tr h="55361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 Муниципальные программы, направленные на развитие человеческого потенциала и достижение высокого уровня качества жизни населения: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1 889,5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2 193,1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2 297,5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1D7"/>
                    </a:solidFill>
                  </a:tcPr>
                </a:tc>
              </a:tr>
              <a:tr h="3388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Социальная поддержка граждан в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г.Заречном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Пензенской области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277,0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391,4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411,4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C"/>
                    </a:solidFill>
                  </a:tcPr>
                </a:tc>
              </a:tr>
              <a:tr h="3491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Развитие культуры и молодежной политики в городе Заречном Пензенской области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323,1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341,3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1D7"/>
                    </a:solidFill>
                  </a:tcPr>
                </a:tc>
              </a:tr>
              <a:tr h="33216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Развитие физической культуры и спорта в городе Заречном Пензенской области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206,4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198,4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204,0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C"/>
                    </a:solidFill>
                  </a:tcPr>
                </a:tc>
              </a:tr>
              <a:tr h="3615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Развития образования в городе Заречном Пензенской области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1 088,1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1 280,2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1 340,8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1D7"/>
                    </a:solidFill>
                  </a:tcPr>
                </a:tc>
              </a:tr>
              <a:tr h="5536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2.Муниципальные программы, направленные на повышение темпов роста и обеспечение конкурентоспособности экономики города Заречного: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68,7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91,7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119,9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C"/>
                    </a:solidFill>
                  </a:tcPr>
                </a:tc>
              </a:tr>
              <a:tr h="5678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Малое и среднее предпринимательство и поддержка индивидуальной предпринимательской инициативы в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г.Заречном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Пензенской области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1D7"/>
                    </a:solidFill>
                  </a:tcPr>
                </a:tc>
              </a:tr>
              <a:tr h="5536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Обеспечение управления муниципальной собственностью города Заречного Пензенской области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C"/>
                    </a:solidFill>
                  </a:tcPr>
                </a:tc>
              </a:tr>
              <a:tr h="5536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Управление муниципальными финансами и муниципальным долгом закрытого административно-территориального образования г. Заречного Пензенской области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54,7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81,9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1D7"/>
                    </a:solidFill>
                  </a:tcPr>
                </a:tc>
              </a:tr>
            </a:tbl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2000" dirty="0" smtClean="0">
                <a:solidFill>
                  <a:srgbClr val="14425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Структура расходов бюджета на реализацию муниципальных программ в 2025-2027 годах (часть 2)</a:t>
            </a:r>
            <a:endParaRPr lang="ru-RU" sz="2000" dirty="0" smtClean="0">
              <a:solidFill>
                <a:srgbClr val="14425D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68610" name="Номер слайда 2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tIns="45720" bIns="45720" numCol="1" anchorCtr="0" compatLnSpc="1">
            <a:prstTxWarp prst="textNoShape">
              <a:avLst/>
            </a:prstTxWarp>
            <a:normAutofit/>
          </a:bodyPr>
          <a:lstStyle/>
          <a:p>
            <a:pPr>
              <a:defRPr/>
            </a:pPr>
            <a:fld id="{89D5AE52-9F9D-44D2-AF36-897739756AFA}" type="slidenum">
              <a:rPr lang="ru-RU">
                <a:latin typeface="+mn-lt"/>
              </a:rPr>
              <a:pPr>
                <a:defRPr/>
              </a:pPr>
              <a:t>19</a:t>
            </a:fld>
            <a:endParaRPr lang="ru-RU" dirty="0">
              <a:latin typeface="+mn-lt"/>
            </a:endParaRPr>
          </a:p>
        </p:txBody>
      </p:sp>
      <p:graphicFrame>
        <p:nvGraphicFramePr>
          <p:cNvPr id="68679" name="Group 71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2351722802"/>
              </p:ext>
            </p:extLst>
          </p:nvPr>
        </p:nvGraphicFramePr>
        <p:xfrm>
          <a:off x="177281" y="1511561"/>
          <a:ext cx="8770776" cy="4770624"/>
        </p:xfrm>
        <a:graphic>
          <a:graphicData uri="http://schemas.openxmlformats.org/drawingml/2006/table">
            <a:tbl>
              <a:tblPr/>
              <a:tblGrid>
                <a:gridCol w="5450232"/>
                <a:gridCol w="1140453"/>
                <a:gridCol w="1038063"/>
                <a:gridCol w="1142028"/>
              </a:tblGrid>
              <a:tr h="28543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муниципальных программ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B587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2025 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B587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2026 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B587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2027 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B587C"/>
                    </a:solidFill>
                  </a:tcPr>
                </a:tc>
              </a:tr>
              <a:tr h="4281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3.Муниципальные программы, направленные на развитие территории, социальной и производственной инфраструктур: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333,6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219,3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185,7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C"/>
                    </a:solidFill>
                  </a:tcPr>
                </a:tc>
              </a:tr>
              <a:tr h="4281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Развитие социальной и инженерной инфраструктуры в г. Заречном Пензенской области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77,8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1D7"/>
                    </a:solidFill>
                  </a:tcPr>
                </a:tc>
              </a:tr>
              <a:tr h="2568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Городская среда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251,2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187,4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153,7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C"/>
                    </a:solidFill>
                  </a:tcPr>
                </a:tc>
              </a:tr>
              <a:tr h="2568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Формирование современной городской среды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1D7"/>
                    </a:solidFill>
                  </a:tcPr>
                </a:tc>
              </a:tr>
              <a:tr h="5994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4.Муниципальные программы, направленные на повышение эффективности муниципального управления, обеспечение безопасности жизнедеятельности, укрепление гражданского общества: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210,1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222,5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229,8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C"/>
                    </a:solidFill>
                  </a:tcPr>
                </a:tc>
              </a:tr>
              <a:tr h="5994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Профилактика терроризма и экстремизма, минимизация и (или) ликвидация последствий проявлений терроризма и экстремизма на территории города Заречного Пензенской области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1D7"/>
                    </a:solidFill>
                  </a:tcPr>
                </a:tc>
              </a:tr>
              <a:tr h="2568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Развитие гражданского общества в г. Заречном Пензенской области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89,3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102,8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105,5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C"/>
                    </a:solidFill>
                  </a:tcPr>
                </a:tc>
              </a:tr>
              <a:tr h="5994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Защита населения и территории от чрезвычайных ситуаций, развитие служб гражданской обороны, обеспечение первичных мер пожарной безопасности и безопасности людей на водных объектах в городе Заречном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1D7"/>
                    </a:solidFill>
                  </a:tcPr>
                </a:tc>
              </a:tr>
              <a:tr h="2857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Профилактика правонарушений на территории города Заречного Пензенской области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C"/>
                    </a:solidFill>
                  </a:tcPr>
                </a:tc>
              </a:tr>
              <a:tr h="4281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Централизация обеспечивающих функций органов местного самоуправления и муниципальных учреждений г. Заречного Пензенской области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83,3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87,9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91,3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1D7"/>
                    </a:solidFill>
                  </a:tcPr>
                </a:tc>
              </a:tr>
              <a:tr h="2568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 на реализацию муниципальных программ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2 501,9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2 726,6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2 832,9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C"/>
                    </a:solidFill>
                  </a:tcPr>
                </a:tc>
              </a:tr>
            </a:tbl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Номер слайда 1"/>
          <p:cNvSpPr txBox="1">
            <a:spLocks noGrp="1"/>
          </p:cNvSpPr>
          <p:nvPr/>
        </p:nvSpPr>
        <p:spPr bwMode="auto">
          <a:xfrm>
            <a:off x="4267200" y="6324600"/>
            <a:ext cx="609600" cy="4413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45720" rIns="45720" anchor="ctr">
            <a:normAutofit/>
          </a:bodyPr>
          <a:lstStyle/>
          <a:p>
            <a:pPr algn="ctr">
              <a:defRPr/>
            </a:pPr>
            <a:fld id="{ACE3A29A-1FB5-4B8A-A69E-7C0E4F550D31}" type="slidenum">
              <a:rPr lang="ru-RU" sz="1600">
                <a:solidFill>
                  <a:srgbClr val="FFFFFF"/>
                </a:solidFill>
                <a:latin typeface="+mn-lt"/>
              </a:rPr>
              <a:pPr algn="ctr">
                <a:defRPr/>
              </a:pPr>
              <a:t>2</a:t>
            </a:fld>
            <a:endParaRPr lang="ru-RU" sz="160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90115" name="TextBox 2"/>
          <p:cNvSpPr txBox="1">
            <a:spLocks noChangeArrowheads="1"/>
          </p:cNvSpPr>
          <p:nvPr/>
        </p:nvSpPr>
        <p:spPr bwMode="auto">
          <a:xfrm>
            <a:off x="195263" y="271463"/>
            <a:ext cx="8770937" cy="5570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dirty="0">
                <a:solidFill>
                  <a:srgbClr val="164C6C"/>
                </a:solidFill>
                <a:latin typeface="Georgia" pitchFamily="18" charset="0"/>
              </a:rPr>
              <a:t>СОДЕРЖАНИЕ</a:t>
            </a:r>
          </a:p>
          <a:p>
            <a:endParaRPr lang="ru-RU" sz="1200" dirty="0">
              <a:solidFill>
                <a:srgbClr val="164C6C"/>
              </a:solidFill>
              <a:latin typeface="Georgia" pitchFamily="18" charset="0"/>
            </a:endParaRPr>
          </a:p>
          <a:p>
            <a:r>
              <a:rPr lang="ru-RU" sz="1200" dirty="0">
                <a:solidFill>
                  <a:srgbClr val="0E2C3E"/>
                </a:solidFill>
                <a:latin typeface="Times New Roman" pitchFamily="18" charset="0"/>
                <a:cs typeface="Times New Roman" pitchFamily="18" charset="0"/>
              </a:rPr>
              <a:t>Основные термины и понятия_________________________________________________________________________________ 3</a:t>
            </a:r>
          </a:p>
          <a:p>
            <a:r>
              <a:rPr lang="ru-RU" sz="1200" dirty="0">
                <a:solidFill>
                  <a:srgbClr val="0E2C3E"/>
                </a:solidFill>
                <a:latin typeface="Times New Roman" pitchFamily="18" charset="0"/>
                <a:cs typeface="Times New Roman" pitchFamily="18" charset="0"/>
              </a:rPr>
              <a:t>Основные этапы бюджетного </a:t>
            </a:r>
            <a:r>
              <a:rPr lang="ru-RU" sz="1200" dirty="0" smtClean="0">
                <a:solidFill>
                  <a:srgbClr val="0E2C3E"/>
                </a:solidFill>
                <a:latin typeface="Times New Roman" pitchFamily="18" charset="0"/>
                <a:cs typeface="Times New Roman" pitchFamily="18" charset="0"/>
              </a:rPr>
              <a:t>процесса _________________________________________________________________________ </a:t>
            </a:r>
            <a:r>
              <a:rPr lang="ru-RU" sz="1200" dirty="0">
                <a:solidFill>
                  <a:srgbClr val="0E2C3E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  <a:p>
            <a:r>
              <a:rPr lang="ru-RU" sz="1200" dirty="0">
                <a:solidFill>
                  <a:srgbClr val="0E2C3E"/>
                </a:solidFill>
                <a:latin typeface="Times New Roman" pitchFamily="18" charset="0"/>
                <a:cs typeface="Times New Roman" pitchFamily="18" charset="0"/>
              </a:rPr>
              <a:t>Основы составления </a:t>
            </a:r>
            <a:r>
              <a:rPr lang="ru-RU" sz="1200" dirty="0" smtClean="0">
                <a:solidFill>
                  <a:srgbClr val="0E2C3E"/>
                </a:solidFill>
                <a:latin typeface="Times New Roman" pitchFamily="18" charset="0"/>
                <a:cs typeface="Times New Roman" pitchFamily="18" charset="0"/>
              </a:rPr>
              <a:t>проекта бюджета__________________________________________________________________________ </a:t>
            </a:r>
            <a:r>
              <a:rPr lang="ru-RU" sz="1200" dirty="0">
                <a:solidFill>
                  <a:srgbClr val="0E2C3E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  <a:p>
            <a:r>
              <a:rPr lang="ru-RU" sz="1200" dirty="0">
                <a:solidFill>
                  <a:srgbClr val="0E2C3E"/>
                </a:solidFill>
                <a:latin typeface="Times New Roman" pitchFamily="18" charset="0"/>
                <a:cs typeface="Times New Roman" pitchFamily="18" charset="0"/>
              </a:rPr>
              <a:t>Основные направления бюджетной политики____________________________________________________________________ 6</a:t>
            </a:r>
          </a:p>
          <a:p>
            <a:r>
              <a:rPr lang="ru-RU" sz="1200" dirty="0">
                <a:solidFill>
                  <a:srgbClr val="0E2C3E"/>
                </a:solidFill>
                <a:latin typeface="Times New Roman" pitchFamily="18" charset="0"/>
                <a:cs typeface="Times New Roman" pitchFamily="18" charset="0"/>
              </a:rPr>
              <a:t>Основные показатели социально-экономического развития города </a:t>
            </a:r>
            <a:r>
              <a:rPr lang="ru-RU" sz="1200" dirty="0" smtClean="0">
                <a:solidFill>
                  <a:srgbClr val="0E2C3E"/>
                </a:solidFill>
                <a:latin typeface="Times New Roman" pitchFamily="18" charset="0"/>
                <a:cs typeface="Times New Roman" pitchFamily="18" charset="0"/>
              </a:rPr>
              <a:t>Заречного   </a:t>
            </a:r>
            <a:r>
              <a:rPr lang="ru-RU" sz="1200" dirty="0">
                <a:solidFill>
                  <a:srgbClr val="0E2C3E"/>
                </a:solidFill>
                <a:latin typeface="Times New Roman" pitchFamily="18" charset="0"/>
                <a:cs typeface="Times New Roman" pitchFamily="18" charset="0"/>
              </a:rPr>
              <a:t>_________________________________________7 </a:t>
            </a:r>
          </a:p>
          <a:p>
            <a:r>
              <a:rPr lang="ru-RU" sz="1200" dirty="0">
                <a:solidFill>
                  <a:srgbClr val="0E2C3E"/>
                </a:solidFill>
                <a:latin typeface="Times New Roman" pitchFamily="18" charset="0"/>
                <a:cs typeface="Times New Roman" pitchFamily="18" charset="0"/>
              </a:rPr>
              <a:t>Основные характеристики бюджета города Заречного на </a:t>
            </a:r>
            <a:r>
              <a:rPr lang="ru-RU" sz="1200" dirty="0" smtClean="0">
                <a:solidFill>
                  <a:srgbClr val="0E2C3E"/>
                </a:solidFill>
                <a:latin typeface="Times New Roman" pitchFamily="18" charset="0"/>
                <a:cs typeface="Times New Roman" pitchFamily="18" charset="0"/>
              </a:rPr>
              <a:t>2025-2027 годы  </a:t>
            </a:r>
            <a:r>
              <a:rPr lang="ru-RU" sz="1200" dirty="0">
                <a:solidFill>
                  <a:srgbClr val="0E2C3E"/>
                </a:solidFill>
                <a:latin typeface="Times New Roman" pitchFamily="18" charset="0"/>
                <a:cs typeface="Times New Roman" pitchFamily="18" charset="0"/>
              </a:rPr>
              <a:t>____________________________________________ 8 </a:t>
            </a:r>
          </a:p>
          <a:p>
            <a:r>
              <a:rPr lang="ru-RU" sz="1200" dirty="0">
                <a:solidFill>
                  <a:srgbClr val="0E2C3E"/>
                </a:solidFill>
                <a:latin typeface="Times New Roman" pitchFamily="18" charset="0"/>
                <a:cs typeface="Times New Roman" pitchFamily="18" charset="0"/>
              </a:rPr>
              <a:t>Часть 1 Доходы</a:t>
            </a:r>
          </a:p>
          <a:p>
            <a:r>
              <a:rPr lang="ru-RU" sz="1200" dirty="0">
                <a:solidFill>
                  <a:srgbClr val="0E2C3E"/>
                </a:solidFill>
                <a:latin typeface="Times New Roman" pitchFamily="18" charset="0"/>
                <a:cs typeface="Times New Roman" pitchFamily="18" charset="0"/>
              </a:rPr>
              <a:t>Доходы бюджета города______________________________________________________________________________________ 9 </a:t>
            </a:r>
          </a:p>
          <a:p>
            <a:r>
              <a:rPr lang="ru-RU" sz="1200" dirty="0">
                <a:solidFill>
                  <a:srgbClr val="0E2C3E"/>
                </a:solidFill>
                <a:latin typeface="Times New Roman" pitchFamily="18" charset="0"/>
                <a:cs typeface="Times New Roman" pitchFamily="18" charset="0"/>
              </a:rPr>
              <a:t>Структура доходов бюджета городского </a:t>
            </a:r>
            <a:r>
              <a:rPr lang="ru-RU" sz="1200" dirty="0" smtClean="0">
                <a:solidFill>
                  <a:srgbClr val="0E2C3E"/>
                </a:solidFill>
                <a:latin typeface="Times New Roman" pitchFamily="18" charset="0"/>
                <a:cs typeface="Times New Roman" pitchFamily="18" charset="0"/>
              </a:rPr>
              <a:t>округа __________________________________________________________________</a:t>
            </a:r>
            <a:r>
              <a:rPr lang="ru-RU" sz="1200" dirty="0">
                <a:solidFill>
                  <a:srgbClr val="0E2C3E"/>
                </a:solidFill>
                <a:latin typeface="Times New Roman" pitchFamily="18" charset="0"/>
                <a:cs typeface="Times New Roman" pitchFamily="18" charset="0"/>
              </a:rPr>
              <a:t>10</a:t>
            </a:r>
          </a:p>
          <a:p>
            <a:r>
              <a:rPr lang="ru-RU" sz="1200" dirty="0">
                <a:solidFill>
                  <a:srgbClr val="0E2C3E"/>
                </a:solidFill>
                <a:latin typeface="Times New Roman" pitchFamily="18" charset="0"/>
                <a:cs typeface="Times New Roman" pitchFamily="18" charset="0"/>
              </a:rPr>
              <a:t>Структура налоговых и неналоговых доходов бюджета города_____________________________________________________ 11</a:t>
            </a:r>
          </a:p>
          <a:p>
            <a:r>
              <a:rPr lang="ru-RU" sz="1200" dirty="0">
                <a:solidFill>
                  <a:srgbClr val="0E2C3E"/>
                </a:solidFill>
                <a:latin typeface="Times New Roman" pitchFamily="18" charset="0"/>
                <a:cs typeface="Times New Roman" pitchFamily="18" charset="0"/>
              </a:rPr>
              <a:t>Нормативы отчислений налоговых доходов ____________________________________________________________________  12 </a:t>
            </a:r>
          </a:p>
          <a:p>
            <a:r>
              <a:rPr lang="ru-RU" sz="1200" dirty="0">
                <a:solidFill>
                  <a:srgbClr val="0E2C3E"/>
                </a:solidFill>
                <a:latin typeface="Times New Roman" pitchFamily="18" charset="0"/>
                <a:cs typeface="Times New Roman" pitchFamily="18" charset="0"/>
              </a:rPr>
              <a:t>Информация для налогоплательщиков _________________________________________________________________________ 13 </a:t>
            </a:r>
          </a:p>
          <a:p>
            <a:r>
              <a:rPr lang="ru-RU" sz="1200" dirty="0">
                <a:solidFill>
                  <a:srgbClr val="0E2C3E"/>
                </a:solidFill>
                <a:latin typeface="Times New Roman" pitchFamily="18" charset="0"/>
                <a:cs typeface="Times New Roman" pitchFamily="18" charset="0"/>
              </a:rPr>
              <a:t>Безвозмездные поступления в бюджет города в </a:t>
            </a:r>
            <a:r>
              <a:rPr lang="ru-RU" sz="1200" dirty="0" smtClean="0">
                <a:solidFill>
                  <a:srgbClr val="0E2C3E"/>
                </a:solidFill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sz="1200" dirty="0">
                <a:solidFill>
                  <a:srgbClr val="0E2C3E"/>
                </a:solidFill>
                <a:latin typeface="Times New Roman" pitchFamily="18" charset="0"/>
                <a:cs typeface="Times New Roman" pitchFamily="18" charset="0"/>
              </a:rPr>
              <a:t>году ________________________________________________________  14 </a:t>
            </a:r>
          </a:p>
          <a:p>
            <a:r>
              <a:rPr lang="ru-RU" sz="1200" dirty="0">
                <a:solidFill>
                  <a:srgbClr val="0E2C3E"/>
                </a:solidFill>
                <a:latin typeface="Times New Roman" pitchFamily="18" charset="0"/>
                <a:cs typeface="Times New Roman" pitchFamily="18" charset="0"/>
              </a:rPr>
              <a:t>Часть 2 Расходы</a:t>
            </a:r>
          </a:p>
          <a:p>
            <a:r>
              <a:rPr lang="ru-RU" sz="1200" dirty="0">
                <a:solidFill>
                  <a:srgbClr val="0E2C3E"/>
                </a:solidFill>
                <a:latin typeface="Times New Roman" pitchFamily="18" charset="0"/>
                <a:cs typeface="Times New Roman" pitchFamily="18" charset="0"/>
              </a:rPr>
              <a:t>Функциональная структура расходов ________________________________________________________________________15-16</a:t>
            </a:r>
          </a:p>
          <a:p>
            <a:r>
              <a:rPr lang="ru-RU" sz="1200" dirty="0">
                <a:solidFill>
                  <a:srgbClr val="0E2C3E"/>
                </a:solidFill>
                <a:latin typeface="Times New Roman" pitchFamily="18" charset="0"/>
                <a:cs typeface="Times New Roman" pitchFamily="18" charset="0"/>
              </a:rPr>
              <a:t>Структура расходов на реализацию муниципальных программ в </a:t>
            </a:r>
            <a:r>
              <a:rPr lang="ru-RU" sz="1200" dirty="0" smtClean="0">
                <a:solidFill>
                  <a:srgbClr val="0E2C3E"/>
                </a:solidFill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sz="1200" dirty="0">
                <a:solidFill>
                  <a:srgbClr val="0E2C3E"/>
                </a:solidFill>
                <a:latin typeface="Times New Roman" pitchFamily="18" charset="0"/>
                <a:cs typeface="Times New Roman" pitchFamily="18" charset="0"/>
              </a:rPr>
              <a:t>году  _________________________________________  17</a:t>
            </a:r>
          </a:p>
          <a:p>
            <a:r>
              <a:rPr lang="ru-RU" sz="1200" dirty="0">
                <a:solidFill>
                  <a:srgbClr val="0E2C3E"/>
                </a:solidFill>
                <a:latin typeface="Times New Roman" pitchFamily="18" charset="0"/>
                <a:cs typeface="Times New Roman" pitchFamily="18" charset="0"/>
              </a:rPr>
              <a:t>Структура расходов на реализацию муниципальных программ в </a:t>
            </a:r>
            <a:r>
              <a:rPr lang="ru-RU" sz="1200" dirty="0" smtClean="0">
                <a:solidFill>
                  <a:srgbClr val="0E2C3E"/>
                </a:solidFill>
                <a:latin typeface="Times New Roman" pitchFamily="18" charset="0"/>
                <a:cs typeface="Times New Roman" pitchFamily="18" charset="0"/>
              </a:rPr>
              <a:t>2025-2027 </a:t>
            </a:r>
            <a:r>
              <a:rPr lang="ru-RU" sz="1200" dirty="0">
                <a:solidFill>
                  <a:srgbClr val="0E2C3E"/>
                </a:solidFill>
                <a:latin typeface="Times New Roman" pitchFamily="18" charset="0"/>
                <a:cs typeface="Times New Roman" pitchFamily="18" charset="0"/>
              </a:rPr>
              <a:t>годах (часть 1)_____________________________ 18 </a:t>
            </a:r>
          </a:p>
          <a:p>
            <a:r>
              <a:rPr lang="ru-RU" sz="1200" dirty="0">
                <a:solidFill>
                  <a:srgbClr val="0E2C3E"/>
                </a:solidFill>
                <a:latin typeface="Times New Roman" pitchFamily="18" charset="0"/>
                <a:cs typeface="Times New Roman" pitchFamily="18" charset="0"/>
              </a:rPr>
              <a:t>Структура расходов на реализацию муниципальных программ в </a:t>
            </a:r>
            <a:r>
              <a:rPr lang="ru-RU" sz="1200" dirty="0" smtClean="0">
                <a:solidFill>
                  <a:srgbClr val="0E2C3E"/>
                </a:solidFill>
                <a:latin typeface="Times New Roman" pitchFamily="18" charset="0"/>
                <a:cs typeface="Times New Roman" pitchFamily="18" charset="0"/>
              </a:rPr>
              <a:t>2025-2027 </a:t>
            </a:r>
            <a:r>
              <a:rPr lang="ru-RU" sz="1200" dirty="0">
                <a:solidFill>
                  <a:srgbClr val="0E2C3E"/>
                </a:solidFill>
                <a:latin typeface="Times New Roman" pitchFamily="18" charset="0"/>
                <a:cs typeface="Times New Roman" pitchFamily="18" charset="0"/>
              </a:rPr>
              <a:t>годах (часть 2)_____________________________ 19 </a:t>
            </a:r>
          </a:p>
          <a:p>
            <a:r>
              <a:rPr lang="ru-RU" sz="1200" dirty="0">
                <a:solidFill>
                  <a:srgbClr val="0E2C3E"/>
                </a:solidFill>
                <a:latin typeface="Times New Roman" pitchFamily="18" charset="0"/>
                <a:cs typeface="Times New Roman" pitchFamily="18" charset="0"/>
              </a:rPr>
              <a:t>Финансирование образования ________________________________________________________________________________ 20 </a:t>
            </a:r>
          </a:p>
          <a:p>
            <a:r>
              <a:rPr lang="ru-RU" sz="1200" dirty="0">
                <a:solidFill>
                  <a:srgbClr val="0E2C3E"/>
                </a:solidFill>
                <a:latin typeface="Times New Roman" pitchFamily="18" charset="0"/>
                <a:cs typeface="Times New Roman" pitchFamily="18" charset="0"/>
              </a:rPr>
              <a:t>Оздоровительная кампания детей _____________________________________________________________________________ 21 </a:t>
            </a:r>
          </a:p>
          <a:p>
            <a:r>
              <a:rPr lang="ru-RU" sz="1200" dirty="0">
                <a:solidFill>
                  <a:srgbClr val="0E2C3E"/>
                </a:solidFill>
                <a:latin typeface="Times New Roman" pitchFamily="18" charset="0"/>
                <a:cs typeface="Times New Roman" pitchFamily="18" charset="0"/>
              </a:rPr>
              <a:t>Финансирование культуры___________________________________________________________________________________ 22</a:t>
            </a:r>
          </a:p>
          <a:p>
            <a:r>
              <a:rPr lang="ru-RU" sz="1200" dirty="0">
                <a:solidFill>
                  <a:srgbClr val="0E2C3E"/>
                </a:solidFill>
                <a:latin typeface="Times New Roman" pitchFamily="18" charset="0"/>
                <a:cs typeface="Times New Roman" pitchFamily="18" charset="0"/>
              </a:rPr>
              <a:t>Расходы на физическую культуру и спорт______________________________________________________________________  23</a:t>
            </a:r>
          </a:p>
          <a:p>
            <a:r>
              <a:rPr lang="ru-RU" sz="1200" dirty="0">
                <a:solidFill>
                  <a:srgbClr val="0E2C3E"/>
                </a:solidFill>
                <a:latin typeface="Times New Roman" pitchFamily="18" charset="0"/>
                <a:cs typeface="Times New Roman" pitchFamily="18" charset="0"/>
              </a:rPr>
              <a:t>Расходы на социальную политику ____________________________________________________________________________  24</a:t>
            </a:r>
          </a:p>
          <a:p>
            <a:r>
              <a:rPr lang="ru-RU" sz="1200" dirty="0">
                <a:solidFill>
                  <a:srgbClr val="0E2C3E"/>
                </a:solidFill>
                <a:latin typeface="Times New Roman" pitchFamily="18" charset="0"/>
                <a:cs typeface="Times New Roman" pitchFamily="18" charset="0"/>
              </a:rPr>
              <a:t>Меры социальной поддержки </a:t>
            </a:r>
            <a:r>
              <a:rPr lang="ru-RU" sz="1200" dirty="0" smtClean="0">
                <a:solidFill>
                  <a:srgbClr val="0E2C3E"/>
                </a:solidFill>
                <a:latin typeface="Times New Roman" pitchFamily="18" charset="0"/>
                <a:cs typeface="Times New Roman" pitchFamily="18" charset="0"/>
              </a:rPr>
              <a:t>_____________________________________________________________________________  25-26</a:t>
            </a:r>
          </a:p>
          <a:p>
            <a:r>
              <a:rPr lang="ru-RU" sz="1200" dirty="0" smtClean="0">
                <a:solidFill>
                  <a:srgbClr val="0E2C3E"/>
                </a:solidFill>
                <a:latin typeface="Times New Roman" pitchFamily="18" charset="0"/>
                <a:cs typeface="Times New Roman" pitchFamily="18" charset="0"/>
              </a:rPr>
              <a:t>Капитальные расходы_____________________________________________________________________________________      27</a:t>
            </a:r>
            <a:endParaRPr lang="ru-RU" sz="1200" dirty="0">
              <a:solidFill>
                <a:srgbClr val="0E2C3E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>
                <a:solidFill>
                  <a:srgbClr val="0E2C3E"/>
                </a:solidFill>
                <a:latin typeface="Times New Roman" pitchFamily="18" charset="0"/>
                <a:cs typeface="Times New Roman" pitchFamily="18" charset="0"/>
              </a:rPr>
              <a:t>Часть 3 Дополнительная информация</a:t>
            </a:r>
          </a:p>
          <a:p>
            <a:r>
              <a:rPr lang="ru-RU" sz="1200" dirty="0">
                <a:solidFill>
                  <a:srgbClr val="0E2C3E"/>
                </a:solidFill>
                <a:latin typeface="Times New Roman" pitchFamily="18" charset="0"/>
                <a:cs typeface="Times New Roman" pitchFamily="18" charset="0"/>
              </a:rPr>
              <a:t>Контактные </a:t>
            </a:r>
            <a:r>
              <a:rPr lang="ru-RU" sz="1200" dirty="0" smtClean="0">
                <a:solidFill>
                  <a:srgbClr val="0E2C3E"/>
                </a:solidFill>
                <a:latin typeface="Times New Roman" pitchFamily="18" charset="0"/>
                <a:cs typeface="Times New Roman" pitchFamily="18" charset="0"/>
              </a:rPr>
              <a:t>данные  ________________________________________________________________________________________ 28</a:t>
            </a:r>
            <a:endParaRPr lang="ru-RU" sz="1200" dirty="0">
              <a:solidFill>
                <a:srgbClr val="0E2C3E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>
              <a:spcBef>
                <a:spcPts val="0"/>
              </a:spcBef>
              <a:defRPr/>
            </a:pPr>
            <a:r>
              <a:rPr lang="ru-RU" sz="2400" u="sng" dirty="0">
                <a:solidFill>
                  <a:srgbClr val="1B587C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Приоритетные направления расходов бюджета:</a:t>
            </a:r>
            <a:br>
              <a:rPr lang="ru-RU" sz="2400" u="sng" dirty="0">
                <a:solidFill>
                  <a:srgbClr val="1B587C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400" dirty="0">
                <a:solidFill>
                  <a:srgbClr val="1B587C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образование в городе </a:t>
            </a:r>
            <a:r>
              <a:rPr lang="ru-RU" sz="2400" dirty="0" smtClean="0">
                <a:solidFill>
                  <a:srgbClr val="1B587C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Заречном</a:t>
            </a:r>
            <a:endParaRPr lang="ru-RU" dirty="0"/>
          </a:p>
        </p:txBody>
      </p:sp>
      <p:sp>
        <p:nvSpPr>
          <p:cNvPr id="69633" name="Номер слайда 1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tIns="45720" bIns="45720" numCol="1" anchorCtr="0" compatLnSpc="1">
            <a:prstTxWarp prst="textNoShape">
              <a:avLst/>
            </a:prstTxWarp>
            <a:normAutofit/>
          </a:bodyPr>
          <a:lstStyle/>
          <a:p>
            <a:pPr>
              <a:defRPr/>
            </a:pPr>
            <a:fld id="{F91E5819-9B1A-441E-B781-4FC016AFC20D}" type="slidenum">
              <a:rPr lang="ru-RU">
                <a:latin typeface="+mn-lt"/>
              </a:rPr>
              <a:pPr>
                <a:defRPr/>
              </a:pPr>
              <a:t>20</a:t>
            </a:fld>
            <a:endParaRPr lang="ru-RU" dirty="0">
              <a:latin typeface="+mn-lt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9226623"/>
              </p:ext>
            </p:extLst>
          </p:nvPr>
        </p:nvGraphicFramePr>
        <p:xfrm>
          <a:off x="195264" y="1576873"/>
          <a:ext cx="8715472" cy="47679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2744"/>
                <a:gridCol w="2294992"/>
                <a:gridCol w="1815148"/>
                <a:gridCol w="2542588"/>
              </a:tblGrid>
              <a:tr h="466124"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 системе  образования детей города Заречного функционирует 2</a:t>
                      </a:r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учреждений</a:t>
                      </a:r>
                      <a:r>
                        <a:rPr lang="ru-RU" sz="14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70620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 дошкольных образовательных  учреждений (численность воспитанников – </a:t>
                      </a:r>
                      <a:endParaRPr lang="en-US" sz="1200" b="0" dirty="0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b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2 143</a:t>
                      </a:r>
                      <a:r>
                        <a:rPr lang="ru-RU" sz="1200" b="0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человека)</a:t>
                      </a:r>
                    </a:p>
                    <a:p>
                      <a:pPr algn="ctr"/>
                      <a:r>
                        <a:rPr lang="ru-RU" sz="1200" b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Финансирование</a:t>
                      </a:r>
                      <a:r>
                        <a:rPr lang="ru-RU" sz="1200" b="0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на</a:t>
                      </a:r>
                    </a:p>
                    <a:p>
                      <a:pPr algn="ctr"/>
                      <a:r>
                        <a:rPr lang="ru-RU" sz="1200" b="0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2025 год запланировано </a:t>
                      </a:r>
                    </a:p>
                    <a:p>
                      <a:pPr algn="ctr"/>
                      <a:r>
                        <a:rPr lang="ru-RU" sz="1200" b="0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 сумме 378,6* млн.рублей </a:t>
                      </a:r>
                    </a:p>
                    <a:p>
                      <a:pPr algn="ctr"/>
                      <a:endParaRPr lang="ru-RU" sz="1200" b="0" baseline="0" dirty="0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1200" b="0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 общеобразовательных учреждений</a:t>
                      </a:r>
                    </a:p>
                    <a:p>
                      <a:pPr marL="0" algn="ctr" rtl="0" eaLnBrk="1" latinLnBrk="0" hangingPunct="1"/>
                      <a:r>
                        <a:rPr kumimoji="0" lang="ru-RU" sz="1200" b="0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(численность учащихся – 5 586 человек)</a:t>
                      </a:r>
                    </a:p>
                    <a:p>
                      <a:pPr algn="ctr"/>
                      <a:r>
                        <a:rPr lang="ru-RU" sz="1200" b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Финансирование</a:t>
                      </a:r>
                      <a:r>
                        <a:rPr lang="ru-RU" sz="1200" b="0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на</a:t>
                      </a:r>
                    </a:p>
                    <a:p>
                      <a:pPr algn="ctr"/>
                      <a:r>
                        <a:rPr lang="ru-RU" sz="1200" b="0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2025 год запланировано </a:t>
                      </a:r>
                    </a:p>
                    <a:p>
                      <a:pPr algn="ctr"/>
                      <a:r>
                        <a:rPr lang="ru-RU" sz="1200" b="0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 сумме 488,9* млн.рублей </a:t>
                      </a:r>
                    </a:p>
                  </a:txBody>
                  <a:tcPr/>
                </a:tc>
              </a:tr>
              <a:tr h="259561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endParaRPr kumimoji="0" lang="ru-RU" sz="1200" b="0" kern="1200" dirty="0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algn="ctr" rtl="0" eaLnBrk="1" latinLnBrk="0" hangingPunct="1"/>
                      <a:endParaRPr kumimoji="0" lang="ru-RU" sz="1200" b="0" kern="1200" dirty="0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algn="ctr" rtl="0" eaLnBrk="1" latinLnBrk="0" hangingPunct="1"/>
                      <a:endParaRPr kumimoji="0" lang="ru-RU" sz="1200" b="0" kern="1200" dirty="0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algn="ctr" rtl="0" eaLnBrk="1" latinLnBrk="0" hangingPunct="1"/>
                      <a:r>
                        <a:rPr kumimoji="0" lang="ru-RU" sz="1200" b="0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 учреждения дополнительного образования детей (численность воспитанников – 5 405 человек</a:t>
                      </a:r>
                    </a:p>
                    <a:p>
                      <a:pPr algn="ctr"/>
                      <a:r>
                        <a:rPr lang="ru-RU" sz="1200" b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Финансирование</a:t>
                      </a:r>
                      <a:r>
                        <a:rPr lang="ru-RU" sz="1200" b="0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на</a:t>
                      </a:r>
                    </a:p>
                    <a:p>
                      <a:pPr algn="ctr"/>
                      <a:r>
                        <a:rPr lang="ru-RU" sz="1200" b="0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2025 год запланировано </a:t>
                      </a:r>
                    </a:p>
                    <a:p>
                      <a:pPr algn="ctr"/>
                      <a:r>
                        <a:rPr lang="ru-RU" sz="1200" b="0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 сумме 118,1 млн.рублей </a:t>
                      </a:r>
                      <a:endParaRPr lang="ru-RU" sz="1200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endParaRPr kumimoji="0" lang="ru-RU" sz="1200" b="0" kern="1200" dirty="0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algn="ctr" rtl="0" eaLnBrk="1" latinLnBrk="0" hangingPunct="1"/>
                      <a:endParaRPr kumimoji="0" lang="ru-RU" sz="1200" b="0" kern="1200" dirty="0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algn="ctr" rtl="0" eaLnBrk="1" latinLnBrk="0" hangingPunct="1"/>
                      <a:r>
                        <a:rPr kumimoji="0" lang="ru-RU" sz="1200" b="0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 прочих учреждения образования: КУ «Информационно-методический центр системы образования г.Заречного», МУ «Психолого-социальный центр системы образования «Надежда», Департамент образования</a:t>
                      </a:r>
                    </a:p>
                    <a:p>
                      <a:pPr algn="ctr"/>
                      <a:r>
                        <a:rPr lang="ru-RU" sz="1200" b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Финансирование</a:t>
                      </a:r>
                      <a:r>
                        <a:rPr lang="ru-RU" sz="1200" b="0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на</a:t>
                      </a:r>
                    </a:p>
                    <a:p>
                      <a:pPr algn="ctr"/>
                      <a:r>
                        <a:rPr lang="ru-RU" sz="1200" b="0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2025 год запланировано </a:t>
                      </a:r>
                    </a:p>
                    <a:p>
                      <a:pPr algn="ctr"/>
                      <a:r>
                        <a:rPr lang="ru-RU" sz="1200" b="0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 сумме 70,3 млн.рублей </a:t>
                      </a:r>
                      <a:endParaRPr lang="ru-RU" sz="1200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1685" name="Рисунок 4" descr="DSCN9507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5263" y="2071395"/>
            <a:ext cx="2053415" cy="1670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86" name="Рисунок 5" descr="21-03-2011___17-06-5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43425" y="2071396"/>
            <a:ext cx="1819275" cy="1670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87" name="Рисунок 6" descr="1461319515_deti10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7800" y="3956180"/>
            <a:ext cx="2070878" cy="2127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88" name="Picture 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43426" y="3956180"/>
            <a:ext cx="1819274" cy="2127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689" name="Прямоугольник 8"/>
          <p:cNvSpPr>
            <a:spLocks noChangeArrowheads="1"/>
          </p:cNvSpPr>
          <p:nvPr/>
        </p:nvSpPr>
        <p:spPr bwMode="auto">
          <a:xfrm>
            <a:off x="146050" y="6416675"/>
            <a:ext cx="45720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 Без учета расходов на капитальное строительство/ремонт</a:t>
            </a:r>
            <a:endParaRPr lang="ru-RU" sz="1000" dirty="0">
              <a:latin typeface="Georgia" pitchFamily="18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>
              <a:spcBef>
                <a:spcPts val="0"/>
              </a:spcBef>
              <a:defRPr/>
            </a:pPr>
            <a:r>
              <a:rPr lang="ru-RU" sz="2400" u="sng" dirty="0">
                <a:solidFill>
                  <a:srgbClr val="1B587C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Приоритетные направления расходов бюджета:</a:t>
            </a:r>
            <a:br>
              <a:rPr lang="ru-RU" sz="2400" u="sng" dirty="0">
                <a:solidFill>
                  <a:srgbClr val="1B587C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400" dirty="0">
                <a:solidFill>
                  <a:srgbClr val="1B587C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оздоровительная кампания </a:t>
            </a:r>
            <a:r>
              <a:rPr lang="ru-RU" sz="2400" dirty="0" smtClean="0">
                <a:solidFill>
                  <a:srgbClr val="1B587C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детей</a:t>
            </a:r>
            <a:endParaRPr lang="ru-RU" dirty="0"/>
          </a:p>
        </p:txBody>
      </p:sp>
      <p:sp>
        <p:nvSpPr>
          <p:cNvPr id="70657" name="Номер слайда 1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tIns="45720" bIns="45720" numCol="1" anchorCtr="0" compatLnSpc="1">
            <a:prstTxWarp prst="textNoShape">
              <a:avLst/>
            </a:prstTxWarp>
            <a:norm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407BDFF-6D1D-426E-BC22-048D6F972021}" type="slidenum">
              <a:rPr lang="ru-RU">
                <a:latin typeface="+mn-lt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ru-RU" dirty="0">
              <a:latin typeface="+mn-lt"/>
            </a:endParaRPr>
          </a:p>
        </p:txBody>
      </p:sp>
      <p:graphicFrame>
        <p:nvGraphicFramePr>
          <p:cNvPr id="72720" name="Group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3813564"/>
              </p:ext>
            </p:extLst>
          </p:nvPr>
        </p:nvGraphicFramePr>
        <p:xfrm>
          <a:off x="184150" y="1573839"/>
          <a:ext cx="8786813" cy="1755150"/>
        </p:xfrm>
        <a:graphic>
          <a:graphicData uri="http://schemas.openxmlformats.org/drawingml/2006/table">
            <a:tbl>
              <a:tblPr/>
              <a:tblGrid>
                <a:gridCol w="8786813"/>
              </a:tblGrid>
              <a:tr h="41403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Impact" pitchFamily="34" charset="0"/>
                        </a:rPr>
                        <a:t>29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Impact" pitchFamily="34" charset="0"/>
                        </a:rPr>
                        <a:t>,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Impact" pitchFamily="34" charset="0"/>
                        </a:rPr>
                        <a:t>0 млн рублей 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Georgia" pitchFamily="18" charset="0"/>
                        </a:rPr>
                        <a:t>–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Impact" pitchFamily="34" charset="0"/>
                        </a:rPr>
                        <a:t> расходы на организацию отдыха и оздоровление детей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Impact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877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   Оздоровительный лагерь с дневным пребыванием детей в каникулярное время 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   7 общеобразовательных учреждений 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Georgia" pitchFamily="18" charset="0"/>
                        </a:rPr>
                        <a:t>–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 1500 детей.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</a:tr>
              <a:tr h="7087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  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 Загородный 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стационарный лагерь 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Georgia" pitchFamily="18" charset="0"/>
                        </a:rPr>
                        <a:t>«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Звездочка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Georgia" pitchFamily="18" charset="0"/>
                        </a:rPr>
                        <a:t>»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   4 смены 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Georgia" pitchFamily="18" charset="0"/>
                        </a:rPr>
                        <a:t>–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 1226 детей.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72718" name="Picture 21" descr="BfYEKlpi8Ww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4475" y="3481388"/>
            <a:ext cx="4283075" cy="2897187"/>
          </a:xfrm>
          <a:prstGeom prst="rect">
            <a:avLst/>
          </a:prstGeom>
          <a:noFill/>
          <a:ln w="22225">
            <a:solidFill>
              <a:schemeClr val="bg2"/>
            </a:solidFill>
            <a:miter lim="800000"/>
            <a:headEnd/>
            <a:tailEnd/>
          </a:ln>
        </p:spPr>
      </p:pic>
      <p:pic>
        <p:nvPicPr>
          <p:cNvPr id="72719" name="Picture 22" descr="8Q8QIfgTXoI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22788" y="3481388"/>
            <a:ext cx="4386262" cy="2897187"/>
          </a:xfrm>
          <a:prstGeom prst="rect">
            <a:avLst/>
          </a:prstGeom>
          <a:noFill/>
          <a:ln w="22225">
            <a:solidFill>
              <a:schemeClr val="bg2"/>
            </a:solidFill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ru-RU" sz="2400" u="sng" dirty="0">
                <a:solidFill>
                  <a:srgbClr val="14425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Приоритетные направления расходов бюджета: </a:t>
            </a:r>
            <a:br>
              <a:rPr lang="ru-RU" sz="2400" u="sng" dirty="0">
                <a:solidFill>
                  <a:srgbClr val="14425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rgbClr val="14425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учреждения культуры </a:t>
            </a:r>
            <a:r>
              <a:rPr lang="ru-RU" sz="1800" dirty="0">
                <a:solidFill>
                  <a:srgbClr val="14425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800" dirty="0" smtClean="0">
                <a:solidFill>
                  <a:srgbClr val="14425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318,0* </a:t>
            </a:r>
            <a:r>
              <a:rPr lang="ru-RU" sz="1800" dirty="0">
                <a:solidFill>
                  <a:srgbClr val="14425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млн </a:t>
            </a:r>
            <a:r>
              <a:rPr lang="ru-RU" sz="1800" dirty="0" smtClean="0">
                <a:solidFill>
                  <a:srgbClr val="14425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руб. </a:t>
            </a:r>
            <a:r>
              <a:rPr lang="ru-RU" sz="1800" dirty="0">
                <a:solidFill>
                  <a:srgbClr val="14425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на 2025 год)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594A9E0B-0D9E-410C-8D6B-AD890AF26705}" type="slidenum">
              <a:rPr lang="ru-RU" smtClean="0">
                <a:latin typeface="+mn-lt"/>
              </a:rPr>
              <a:pPr>
                <a:defRPr/>
              </a:pPr>
              <a:t>22</a:t>
            </a:fld>
            <a:endParaRPr lang="ru-RU" dirty="0">
              <a:latin typeface="+mn-lt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2731808"/>
              </p:ext>
            </p:extLst>
          </p:nvPr>
        </p:nvGraphicFramePr>
        <p:xfrm>
          <a:off x="1968758" y="1583610"/>
          <a:ext cx="5402426" cy="47958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1213"/>
                <a:gridCol w="2701213"/>
              </a:tblGrid>
              <a:tr h="1196912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Театр юного зрителя</a:t>
                      </a:r>
                    </a:p>
                    <a:p>
                      <a:r>
                        <a:rPr lang="ru-RU" sz="12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(60 воспитанников) </a:t>
                      </a:r>
                      <a:r>
                        <a:rPr kumimoji="0" lang="ru-RU" sz="12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Финансирование на 2025 год запланировано</a:t>
                      </a:r>
                      <a:r>
                        <a:rPr kumimoji="0" lang="ru-RU" sz="1200" b="1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 сумме 42,7 </a:t>
                      </a:r>
                      <a:r>
                        <a:rPr kumimoji="0" lang="ru-RU" sz="1200" b="1" kern="120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млн.руб</a:t>
                      </a:r>
                      <a:endParaRPr kumimoji="0" lang="ru-RU" sz="1200" b="1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Молодежно</a:t>
                      </a:r>
                      <a:r>
                        <a:rPr lang="ru-RU" sz="14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-досуговый центр «Ровесник»</a:t>
                      </a:r>
                    </a:p>
                    <a:p>
                      <a:r>
                        <a:rPr kumimoji="0" lang="ru-RU" sz="12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(311 воспитанников) Финансирование на 2025 год запланировано в сумме 21,8 </a:t>
                      </a:r>
                      <a:r>
                        <a:rPr kumimoji="0" lang="ru-RU" sz="1200" b="1" kern="120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млн.руб</a:t>
                      </a:r>
                      <a:endParaRPr kumimoji="0" lang="ru-RU" sz="1200" b="1" kern="1200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  <a:tr h="1199632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Центр здоровья и досуга</a:t>
                      </a:r>
                    </a:p>
                    <a:p>
                      <a:pPr marL="0" algn="l" rtl="0" eaLnBrk="1" latinLnBrk="0" hangingPunct="1"/>
                      <a:r>
                        <a:rPr kumimoji="0" lang="ru-RU" sz="12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(656 воспитанников) Финансирование на 2025 год запланировано в сумме 43,3 </a:t>
                      </a:r>
                      <a:r>
                        <a:rPr kumimoji="0" lang="ru-RU" sz="1200" b="1" kern="120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млн.руб</a:t>
                      </a:r>
                      <a:endParaRPr kumimoji="0" lang="ru-RU" sz="1200" b="1" kern="1200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Музейно-выставочный центр</a:t>
                      </a:r>
                    </a:p>
                    <a:p>
                      <a:r>
                        <a:rPr kumimoji="0" lang="ru-RU" sz="1200" b="1" kern="120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Финансирование на 2025 год запланировано в сумме 17,1 млн.руб</a:t>
                      </a:r>
                    </a:p>
                    <a:p>
                      <a:endParaRPr lang="ru-RU" sz="1400" b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  <a:tr h="1199632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Дворец культуры «Современник»</a:t>
                      </a:r>
                    </a:p>
                    <a:p>
                      <a:pPr marL="0" algn="l" rtl="0" eaLnBrk="1" latinLnBrk="0" hangingPunct="1"/>
                      <a:r>
                        <a:rPr kumimoji="0" lang="ru-RU" sz="12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(1 410 воспитанников) Финансирование на 2025 год запланировано в сумме 57,7 </a:t>
                      </a:r>
                      <a:r>
                        <a:rPr kumimoji="0" lang="ru-RU" sz="1200" b="1" kern="120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млн.руб</a:t>
                      </a:r>
                      <a:endParaRPr kumimoji="0" lang="ru-RU" sz="1200" b="1" kern="1200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Информационно-библиотечное объединение</a:t>
                      </a:r>
                    </a:p>
                    <a:p>
                      <a:r>
                        <a:rPr kumimoji="0" lang="ru-RU" sz="12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Финансирование на 2025 год запланировано в сумме 36,5 </a:t>
                      </a:r>
                      <a:r>
                        <a:rPr kumimoji="0" lang="ru-RU" sz="1200" b="1" kern="120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млн.руб</a:t>
                      </a:r>
                      <a:endParaRPr kumimoji="0" lang="ru-RU" sz="1200" b="1" kern="1200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  <a:tr h="1199632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Дом культуры «Дружба»</a:t>
                      </a:r>
                    </a:p>
                    <a:p>
                      <a:r>
                        <a:rPr kumimoji="0" lang="ru-RU" sz="12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(935 воспитанников) Финансирование на 2025 год запланировано в сумме 19,7 </a:t>
                      </a:r>
                      <a:r>
                        <a:rPr kumimoji="0" lang="ru-RU" sz="1200" b="1" kern="120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млн.руб</a:t>
                      </a:r>
                      <a:endParaRPr kumimoji="0" lang="ru-RU" sz="1200" b="1" kern="1200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400" b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Детская школа искусств </a:t>
                      </a:r>
                      <a:r>
                        <a:rPr lang="ru-RU" sz="850" b="1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(дополнительное образование детей)</a:t>
                      </a:r>
                    </a:p>
                    <a:p>
                      <a:r>
                        <a:rPr kumimoji="0" lang="ru-RU" sz="1200" b="1" kern="120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(800 воспитанников) Финансирование на 2025 год запланировано в сумме 60,7 млн.руб</a:t>
                      </a:r>
                    </a:p>
                    <a:p>
                      <a:endParaRPr lang="ru-RU" sz="1400" b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943" y="1585521"/>
            <a:ext cx="1772292" cy="116701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947" y="2821729"/>
            <a:ext cx="1772292" cy="115311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951" y="3974841"/>
            <a:ext cx="1800285" cy="120364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3716" y="1585521"/>
            <a:ext cx="1632334" cy="116701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951" y="5178490"/>
            <a:ext cx="1800285" cy="120364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3717" y="2807831"/>
            <a:ext cx="1632334" cy="116701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3716" y="3979165"/>
            <a:ext cx="1632335" cy="119932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3718" y="5178490"/>
            <a:ext cx="1632334" cy="1203649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167951" y="6419462"/>
            <a:ext cx="285366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10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* С учетом прочих расходов в области </a:t>
            </a:r>
            <a:r>
              <a:rPr lang="ru-RU" sz="10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культуры</a:t>
            </a:r>
            <a:endParaRPr lang="ru-RU" sz="1000" dirty="0">
              <a:solidFill>
                <a:prstClr val="black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25755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2400" u="sng" dirty="0" smtClean="0">
                <a:solidFill>
                  <a:srgbClr val="14425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Приоритетные направления расходов бюджета:</a:t>
            </a:r>
            <a:br>
              <a:rPr lang="ru-RU" sz="2400" u="sng" dirty="0" smtClean="0">
                <a:solidFill>
                  <a:srgbClr val="14425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14425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расходы на физическую культуру и спорт</a:t>
            </a:r>
            <a:r>
              <a:rPr lang="ru-RU" sz="2800" dirty="0" smtClean="0">
                <a:solidFill>
                  <a:srgbClr val="14425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solidFill>
                  <a:srgbClr val="14425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1800" dirty="0" smtClean="0">
                <a:solidFill>
                  <a:srgbClr val="14425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208</a:t>
            </a:r>
            <a:r>
              <a:rPr lang="ru-RU" sz="1800" dirty="0" smtClean="0">
                <a:solidFill>
                  <a:srgbClr val="14425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1800" dirty="0" smtClean="0">
                <a:solidFill>
                  <a:srgbClr val="14425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1800" dirty="0" smtClean="0">
                <a:solidFill>
                  <a:srgbClr val="14425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ru-RU" sz="1800" dirty="0" smtClean="0">
                <a:solidFill>
                  <a:srgbClr val="14425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млн </a:t>
            </a:r>
            <a:r>
              <a:rPr lang="ru-RU" sz="1800" dirty="0" err="1" smtClean="0">
                <a:solidFill>
                  <a:srgbClr val="14425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руб</a:t>
            </a:r>
            <a:r>
              <a:rPr lang="ru-RU" sz="1800" dirty="0" smtClean="0">
                <a:solidFill>
                  <a:srgbClr val="14425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solidFill>
                  <a:srgbClr val="14425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на 2025 год )</a:t>
            </a:r>
            <a:endParaRPr lang="ru-RU" sz="1800" dirty="0" smtClean="0"/>
          </a:p>
        </p:txBody>
      </p:sp>
      <p:sp>
        <p:nvSpPr>
          <p:cNvPr id="73754" name="Номер слайда 2"/>
          <p:cNvSpPr>
            <a:spLocks noGrp="1"/>
          </p:cNvSpPr>
          <p:nvPr>
            <p:ph type="sldNum" sz="quarter" idx="12"/>
          </p:nvPr>
        </p:nvSpPr>
        <p:spPr bwMode="auto">
          <a:xfrm>
            <a:off x="4352730" y="1045351"/>
            <a:ext cx="457200" cy="441325"/>
          </a:xfrm>
          <a:ln>
            <a:miter lim="800000"/>
            <a:headEnd/>
            <a:tailEnd/>
          </a:ln>
        </p:spPr>
        <p:txBody>
          <a:bodyPr wrap="square" tIns="45720" bIns="45720" numCol="1" anchorCtr="0" compatLnSpc="1">
            <a:prstTxWarp prst="textNoShape">
              <a:avLst/>
            </a:prstTxWarp>
            <a:normAutofit/>
          </a:bodyPr>
          <a:lstStyle/>
          <a:p>
            <a:pPr>
              <a:defRPr/>
            </a:pPr>
            <a:r>
              <a:rPr lang="ru-RU" dirty="0" smtClean="0">
                <a:latin typeface="+mn-lt"/>
              </a:rPr>
              <a:t>23</a:t>
            </a:r>
            <a:endParaRPr lang="ru-RU" dirty="0">
              <a:latin typeface="+mn-lt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5609789"/>
              </p:ext>
            </p:extLst>
          </p:nvPr>
        </p:nvGraphicFramePr>
        <p:xfrm>
          <a:off x="2388636" y="1567543"/>
          <a:ext cx="4273421" cy="47555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1459"/>
                <a:gridCol w="2131962"/>
              </a:tblGrid>
              <a:tr h="1573763">
                <a:tc>
                  <a:txBody>
                    <a:bodyPr/>
                    <a:lstStyle/>
                    <a:p>
                      <a:r>
                        <a:rPr lang="ru-RU" sz="1300" b="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МБУ ДО «СШОР «Русь» (самбо, бокс) </a:t>
                      </a:r>
                    </a:p>
                    <a:p>
                      <a:r>
                        <a:rPr lang="ru-RU" sz="1300" b="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276 занимающихся Финансирование на 2025 год запланировано в сумме 17,9 </a:t>
                      </a:r>
                      <a:r>
                        <a:rPr lang="ru-RU" sz="1300" b="0" dirty="0" err="1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млн.рублей</a:t>
                      </a:r>
                      <a:endParaRPr lang="ru-RU" sz="1300" b="0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ru-RU" sz="1300" b="0" kern="12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МБУ ДО СШ (баскетбол, легкая атлетика, настольный теннис) </a:t>
                      </a:r>
                    </a:p>
                    <a:p>
                      <a:pPr marL="0" algn="l" rtl="0" eaLnBrk="1" latinLnBrk="0" hangingPunct="1"/>
                      <a:r>
                        <a:rPr kumimoji="0" lang="ru-RU" sz="1300" b="0" kern="12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459 занимающихся Финансирование на 2025 год запланировано в сумме 22,3 </a:t>
                      </a:r>
                      <a:r>
                        <a:rPr kumimoji="0" lang="ru-RU" sz="1300" b="0" kern="1200" dirty="0" err="1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млн.рублей</a:t>
                      </a:r>
                      <a:endParaRPr kumimoji="0" lang="ru-RU" sz="1300" b="0" kern="1200" dirty="0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505339"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ru-RU" sz="1300" b="0" kern="12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МБУ ДО «СШОР «Союз» (плавание, художественная гимнастика, пауэрлифтинг) 392 занимающихся Финансирование на 2025 год запланировано в сумме 66,6 </a:t>
                      </a:r>
                      <a:r>
                        <a:rPr kumimoji="0" lang="ru-RU" sz="1300" b="0" kern="1200" dirty="0" err="1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млн.рублей</a:t>
                      </a:r>
                      <a:endParaRPr kumimoji="0" lang="ru-RU" sz="1300" b="0" kern="1200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ru-RU" sz="1300" b="0" kern="12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МАУ «СКК «Союз» (фигурное катание, хоккей) </a:t>
                      </a:r>
                    </a:p>
                    <a:p>
                      <a:pPr marL="0" algn="l" rtl="0" eaLnBrk="1" latinLnBrk="0" hangingPunct="1"/>
                      <a:r>
                        <a:rPr kumimoji="0" lang="ru-RU" sz="1300" b="0" kern="12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214 занимающихся</a:t>
                      </a:r>
                    </a:p>
                    <a:p>
                      <a:pPr marL="0" algn="l" rtl="0" eaLnBrk="1" latinLnBrk="0" hangingPunct="1"/>
                      <a:r>
                        <a:rPr kumimoji="0" lang="ru-RU" sz="1300" b="0" kern="12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Финансирование на 2025 год запланировано в сумме 35,2 </a:t>
                      </a:r>
                      <a:r>
                        <a:rPr kumimoji="0" lang="ru-RU" sz="1300" b="0" kern="1200" dirty="0" err="1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млн.рублей</a:t>
                      </a:r>
                      <a:endParaRPr kumimoji="0" lang="ru-RU" sz="1300" b="0" kern="1200" dirty="0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573763"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ru-RU" sz="1300" b="0" kern="12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МБУ ДО КСШОР (лыжные гонки, танцевальный спорт, пулевая стрельба, футбол, каратэ, </a:t>
                      </a:r>
                      <a:r>
                        <a:rPr kumimoji="0" lang="ru-RU" sz="1300" b="0" kern="1200" dirty="0" err="1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всестилевое</a:t>
                      </a:r>
                      <a:r>
                        <a:rPr kumimoji="0" lang="ru-RU" sz="1300" b="0" kern="12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каратэ) 401 занимающийся</a:t>
                      </a:r>
                    </a:p>
                    <a:p>
                      <a:pPr marL="0" algn="l" rtl="0" eaLnBrk="1" latinLnBrk="0" hangingPunct="1"/>
                      <a:r>
                        <a:rPr kumimoji="0" lang="ru-RU" sz="1300" b="0" kern="12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Финансирование на 2025 год запланировано в сумме 31,6 </a:t>
                      </a:r>
                      <a:r>
                        <a:rPr kumimoji="0" lang="ru-RU" sz="1300" b="0" kern="1200" dirty="0" err="1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млн.рублей</a:t>
                      </a:r>
                      <a:endParaRPr kumimoji="0" lang="ru-RU" sz="1300" b="0" kern="1200" dirty="0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E5FC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ru-RU" sz="1300" b="0" kern="12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МАУ «ФОК «Лесной» (баскетбол, бокс, волейбол) </a:t>
                      </a:r>
                    </a:p>
                    <a:p>
                      <a:pPr marL="0" algn="l" rtl="0" eaLnBrk="1" latinLnBrk="0" hangingPunct="1"/>
                      <a:r>
                        <a:rPr kumimoji="0" lang="ru-RU" sz="1300" b="0" kern="12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171 занимающийся</a:t>
                      </a:r>
                    </a:p>
                    <a:p>
                      <a:pPr marL="0" algn="l" rtl="0" eaLnBrk="1" latinLnBrk="0" hangingPunct="1"/>
                      <a:r>
                        <a:rPr kumimoji="0" lang="ru-RU" sz="1300" b="0" kern="12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Финансирование на 2025 год запланировано в сумме 16,5 </a:t>
                      </a:r>
                      <a:r>
                        <a:rPr kumimoji="0" lang="ru-RU" sz="1300" b="0" kern="1200" dirty="0" err="1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млн.рублей</a:t>
                      </a:r>
                      <a:endParaRPr kumimoji="0" lang="ru-RU" sz="1300" b="0" kern="1200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E5FCFF">
                        <a:alpha val="50196"/>
                      </a:srgbClr>
                    </a:solidFill>
                  </a:tcPr>
                </a:tc>
              </a:tr>
            </a:tbl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09" y="1575691"/>
            <a:ext cx="2225619" cy="155006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08" y="3161895"/>
            <a:ext cx="2225619" cy="147542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08" y="4712549"/>
            <a:ext cx="2225619" cy="157628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8947" y="1575690"/>
            <a:ext cx="2326433" cy="155006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8947" y="3151973"/>
            <a:ext cx="2326433" cy="148534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8947" y="4728257"/>
            <a:ext cx="2326433" cy="156057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55509" y="6422314"/>
            <a:ext cx="270298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10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ru-RU" sz="10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С учетом прочих расходов в области спорта</a:t>
            </a:r>
            <a:endParaRPr lang="ru-RU" sz="1000" dirty="0">
              <a:solidFill>
                <a:prstClr val="black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05298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2400" u="sng" dirty="0">
                <a:solidFill>
                  <a:srgbClr val="14425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Приоритетные направления расходов бюджета:</a:t>
            </a:r>
            <a:br>
              <a:rPr lang="ru-RU" sz="2400" u="sng" dirty="0">
                <a:solidFill>
                  <a:srgbClr val="14425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rgbClr val="14425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расходы на социальную поддержку </a:t>
            </a:r>
            <a:r>
              <a:rPr lang="ru-RU" sz="2000" dirty="0" smtClean="0">
                <a:solidFill>
                  <a:srgbClr val="14425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(278,0 </a:t>
            </a:r>
            <a:r>
              <a:rPr lang="ru-RU" sz="2000" dirty="0">
                <a:solidFill>
                  <a:srgbClr val="14425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млн руб. на </a:t>
            </a:r>
            <a:r>
              <a:rPr lang="ru-RU" sz="2000" dirty="0" smtClean="0">
                <a:solidFill>
                  <a:srgbClr val="14425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sz="2000" dirty="0">
                <a:solidFill>
                  <a:srgbClr val="14425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год)</a:t>
            </a:r>
            <a:endParaRPr lang="ru-RU" sz="2000" dirty="0"/>
          </a:p>
        </p:txBody>
      </p:sp>
      <p:sp>
        <p:nvSpPr>
          <p:cNvPr id="50185" name="Номер слайда 2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tIns="45720" bIns="45720" numCol="1" anchorCtr="0" compatLnSpc="1">
            <a:prstTxWarp prst="textNoShape">
              <a:avLst/>
            </a:prstTxWarp>
            <a:norm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2E8AE13-245A-4856-B0AA-809ED4546A10}" type="slidenum">
              <a:rPr lang="ru-RU">
                <a:latin typeface="+mn-lt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ru-RU" dirty="0">
              <a:latin typeface="+mn-lt"/>
            </a:endParaRPr>
          </a:p>
        </p:txBody>
      </p:sp>
      <p:pic>
        <p:nvPicPr>
          <p:cNvPr id="50187" name="Picture 12" descr="b92178f900a945b38a8ecdbddcce7be0_origina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88038" y="3965575"/>
            <a:ext cx="3076575" cy="242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09412851"/>
              </p:ext>
            </p:extLst>
          </p:nvPr>
        </p:nvGraphicFramePr>
        <p:xfrm>
          <a:off x="408603" y="1674066"/>
          <a:ext cx="5096458" cy="43535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u="sng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Приоритетные направления расходов бюджета:</a:t>
            </a:r>
            <a:br>
              <a:rPr lang="ru-RU" sz="2800" u="sng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поддержка семей с детьми</a:t>
            </a:r>
          </a:p>
        </p:txBody>
      </p:sp>
      <p:sp>
        <p:nvSpPr>
          <p:cNvPr id="76802" name="Номер слайда 2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tIns="45720" bIns="45720" numCol="1" anchorCtr="0" compatLnSpc="1">
            <a:prstTxWarp prst="textNoShape">
              <a:avLst/>
            </a:prstTxWarp>
            <a:normAutofit/>
          </a:bodyPr>
          <a:lstStyle/>
          <a:p>
            <a:pPr>
              <a:defRPr/>
            </a:pPr>
            <a:fld id="{C1459A59-92A6-407C-A944-FB5F463C8709}" type="slidenum">
              <a:rPr lang="ru-RU" altLang="ru-RU">
                <a:latin typeface="+mn-lt"/>
              </a:rPr>
              <a:pPr>
                <a:defRPr/>
              </a:pPr>
              <a:t>25</a:t>
            </a:fld>
            <a:endParaRPr lang="ru-RU" altLang="ru-RU" dirty="0">
              <a:latin typeface="+mn-lt"/>
            </a:endParaRPr>
          </a:p>
        </p:txBody>
      </p:sp>
      <p:graphicFrame>
        <p:nvGraphicFramePr>
          <p:cNvPr id="76835" name="Group 35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3182571640"/>
              </p:ext>
            </p:extLst>
          </p:nvPr>
        </p:nvGraphicFramePr>
        <p:xfrm>
          <a:off x="214604" y="1502229"/>
          <a:ext cx="8724123" cy="4719222"/>
        </p:xfrm>
        <a:graphic>
          <a:graphicData uri="http://schemas.openxmlformats.org/drawingml/2006/table">
            <a:tbl>
              <a:tblPr/>
              <a:tblGrid>
                <a:gridCol w="8724123"/>
              </a:tblGrid>
              <a:tr h="3452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Ежемесячное пособие на обеспечение питанием детей до трех лет в сумме 580 рублей</a:t>
                      </a:r>
                    </a:p>
                  </a:txBody>
                  <a:tcPr marL="91435" marR="91435"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4724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Ежемесячное пособие на обеспечение питанием беременных женщин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сумме 580 рублей</a:t>
                      </a:r>
                    </a:p>
                  </a:txBody>
                  <a:tcPr marL="91435" marR="91435"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805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Ежемесячное пособие на обеспечение питанием кормящих матерей в сумме 580 рублей</a:t>
                      </a:r>
                    </a:p>
                  </a:txBody>
                  <a:tcPr marL="91435" marR="91435"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4724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Единовременное пособие при рождении, усыновлении (удочерении) одновременно двух и более детей в </a:t>
                      </a: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сумме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 </a:t>
                      </a: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000 рублей на каждого ребенка</a:t>
                      </a:r>
                    </a:p>
                  </a:txBody>
                  <a:tcPr marL="91435" marR="91435"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805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Ежемесячное пособие на третьего и последующих детей в возрасте от 3-х до 16 лет в сумме 560 рублей</a:t>
                      </a:r>
                    </a:p>
                  </a:txBody>
                  <a:tcPr marL="91435" marR="91435"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4724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Ежемесячное пособие при рождении третьего и последующих детей до достижения ребенком возраста трех лет в сумме 12 592 рубля</a:t>
                      </a:r>
                    </a:p>
                  </a:txBody>
                  <a:tcPr marL="91435" marR="91435"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805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Ежегодная денежная выплата на детей из многодетных семей до 6 лет в сумме 610 рублей</a:t>
                      </a:r>
                    </a:p>
                  </a:txBody>
                  <a:tcPr marL="91435" marR="91435"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2805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Ежемесячная денежная компенсация одиноким матерям за наем жилого помещения в сумме от 3200 до 6400 рублей</a:t>
                      </a:r>
                    </a:p>
                  </a:txBody>
                  <a:tcPr marL="91435" marR="91435"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805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Ежемесячная выплата на детей из многодетных семей от 6 лет в сумме 290 рублей</a:t>
                      </a:r>
                    </a:p>
                  </a:txBody>
                  <a:tcPr marL="91435" marR="91435"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4724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Денежная выплата на детей в возрасте от 6 лет до окончания обучения в общеобразовательной организации в размере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5 000 рублей на одного ребенка</a:t>
                      </a:r>
                    </a:p>
                  </a:txBody>
                  <a:tcPr marL="91435" marR="91435"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805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Ежемесячная денежная компенсация расходов на оплату жилого помещения и коммунальных услуг в размере 30%</a:t>
                      </a:r>
                    </a:p>
                  </a:txBody>
                  <a:tcPr marL="91435" marR="91435"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6643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Ежемесячная денежная выплата на оплату проезда автомобильным транспортом (за исключением такси) в городском и пригородном сообщении, городским наземным электрическим транспортом в размере 594 рубля на одного ребенка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период с сентября по май</a:t>
                      </a:r>
                    </a:p>
                  </a:txBody>
                  <a:tcPr marL="91435" marR="91435"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76834" name="Picture 35" descr="unname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12966" y="580118"/>
            <a:ext cx="2023123" cy="2023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500" u="sng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Приоритетные направления расходов бюджета:</a:t>
            </a:r>
            <a:br>
              <a:rPr lang="ru-RU" sz="2500" u="sng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500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поддержка ветеранов</a:t>
            </a:r>
          </a:p>
        </p:txBody>
      </p:sp>
      <p:sp>
        <p:nvSpPr>
          <p:cNvPr id="15363" name="Номер слайда 2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tIns="45720" bIns="45720" numCol="1" anchorCtr="0" compatLnSpc="1">
            <a:prstTxWarp prst="textNoShape">
              <a:avLst/>
            </a:prstTxWarp>
            <a:normAutofit/>
          </a:bodyPr>
          <a:lstStyle/>
          <a:p>
            <a:pPr>
              <a:defRPr/>
            </a:pPr>
            <a:fld id="{9FF90544-852F-4480-AE0F-BF2034A72C22}" type="slidenum">
              <a:rPr lang="ru-RU" altLang="ru-RU">
                <a:latin typeface="+mn-lt"/>
              </a:rPr>
              <a:pPr>
                <a:defRPr/>
              </a:pPr>
              <a:t>26</a:t>
            </a:fld>
            <a:endParaRPr lang="ru-RU" altLang="ru-RU" dirty="0">
              <a:latin typeface="+mn-lt"/>
            </a:endParaRPr>
          </a:p>
        </p:txBody>
      </p:sp>
      <p:graphicFrame>
        <p:nvGraphicFramePr>
          <p:cNvPr id="76837" name="Group 37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1454636054"/>
              </p:ext>
            </p:extLst>
          </p:nvPr>
        </p:nvGraphicFramePr>
        <p:xfrm>
          <a:off x="298580" y="1642187"/>
          <a:ext cx="8509518" cy="4736404"/>
        </p:xfrm>
        <a:graphic>
          <a:graphicData uri="http://schemas.openxmlformats.org/drawingml/2006/table">
            <a:tbl>
              <a:tblPr/>
              <a:tblGrid>
                <a:gridCol w="8509518"/>
              </a:tblGrid>
              <a:tr h="2793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Ежемесячные денежные выплаты (9 132 человека):</a:t>
                      </a:r>
                    </a:p>
                  </a:txBody>
                  <a:tcPr marL="91444" marR="91444" marT="45733" marB="4573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05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ветеранам труда и ветеранам военной службы, труженикам тыла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сумме 500 рублей;</a:t>
                      </a:r>
                    </a:p>
                  </a:txBody>
                  <a:tcPr marL="91444" marR="91444" marT="45733" marB="4573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05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реабилитированным гражданам и лицам, признанным пострадавшими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 политических репрессий  в сумме 550 рублей;</a:t>
                      </a:r>
                    </a:p>
                  </a:txBody>
                  <a:tcPr marL="91444" marR="91444" marT="45733" marB="4573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05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женщинам, награжденным наградой Пензенской области медалью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«Материнская доблесть» </a:t>
                      </a:r>
                      <a:r>
                        <a:rPr kumimoji="0" lang="en-US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 </a:t>
                      </a: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 </a:t>
                      </a:r>
                      <a:r>
                        <a:rPr kumimoji="0" lang="en-US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II</a:t>
                      </a: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степени в сумме 500 рублей.</a:t>
                      </a:r>
                    </a:p>
                  </a:txBody>
                  <a:tcPr marL="91444" marR="91444" marT="45733" marB="4573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05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Ежемесячные денежные компенсации по оплате жилого помещения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 коммунальных услуг (9 132 человека):</a:t>
                      </a:r>
                    </a:p>
                  </a:txBody>
                  <a:tcPr marL="91444" marR="91444" marT="45733" marB="4573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528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ветеранам труда, ветеранам военной службы, труженикам тыла, реабилитированным гражданам и лицам, признанным пострадавшими от политических репрессий , женщинам, награжденным наградой Пензенской области медалью «Материнская доблесть» </a:t>
                      </a:r>
                      <a:r>
                        <a:rPr kumimoji="0" lang="en-US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 </a:t>
                      </a: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 </a:t>
                      </a:r>
                      <a:r>
                        <a:rPr kumimoji="0" lang="en-US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II</a:t>
                      </a: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степени  в размере 50% от своей доли в фактических расходах на оплату жилого помещения и коммунальных услуг</a:t>
                      </a:r>
                    </a:p>
                  </a:txBody>
                  <a:tcPr marL="91444" marR="91444" marT="45733" marB="4573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05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Ежемесячная денежная компенсация расходов на отплату пользования услугами местной телефонной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связи (6 306 человек):</a:t>
                      </a: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marL="91444" marR="91444" marT="45733" marB="4573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37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ветеранам труда, ветеранам военной службы, труженикам тыла, женщинам, награжденным наградой Пензенской области медалью «Материнская доблесть» </a:t>
                      </a:r>
                      <a:r>
                        <a:rPr kumimoji="0" lang="en-US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 </a:t>
                      </a: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 </a:t>
                      </a:r>
                      <a:r>
                        <a:rPr kumimoji="0" lang="en-US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II</a:t>
                      </a: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степени  в сумме 180 рублей</a:t>
                      </a:r>
                    </a:p>
                  </a:txBody>
                  <a:tcPr marL="91444" marR="91444" marT="45733" marB="4573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05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Ежемесячные денежные выплаты  ветеранам труда Пензенской области (281 человек) </a:t>
                      </a: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сумме 500 рублей</a:t>
                      </a:r>
                    </a:p>
                  </a:txBody>
                  <a:tcPr marL="91444" marR="91444" marT="45733" marB="4573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77850" name="Picture 28" descr="FF9CN0MC"/>
          <p:cNvPicPr>
            <a:picLocks noChangeAspect="1" noChangeArrowheads="1"/>
          </p:cNvPicPr>
          <p:nvPr/>
        </p:nvPicPr>
        <p:blipFill>
          <a:blip r:embed="rId3"/>
          <a:srcRect l="5360" r="4333" b="6329"/>
          <a:stretch>
            <a:fillRect/>
          </a:stretch>
        </p:blipFill>
        <p:spPr bwMode="auto">
          <a:xfrm>
            <a:off x="5916613" y="998375"/>
            <a:ext cx="3070459" cy="2799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ru-RU" sz="2400" dirty="0">
                <a:solidFill>
                  <a:srgbClr val="14425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Выделено в 2025 году на капитальный ремонт объектов города </a:t>
            </a:r>
            <a:r>
              <a:rPr lang="ru-RU" sz="2000" dirty="0">
                <a:solidFill>
                  <a:srgbClr val="14425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(52 650,0 </a:t>
            </a:r>
            <a:r>
              <a:rPr lang="ru-RU" sz="2000" dirty="0" err="1">
                <a:solidFill>
                  <a:srgbClr val="14425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тыс</a:t>
            </a:r>
            <a:r>
              <a:rPr lang="ru-RU" sz="2000" dirty="0">
                <a:solidFill>
                  <a:srgbClr val="14425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руб.)</a:t>
            </a:r>
          </a:p>
        </p:txBody>
      </p:sp>
      <p:sp>
        <p:nvSpPr>
          <p:cNvPr id="15363" name="Номер слайда 2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tIns="45720" bIns="45720" numCol="1" anchorCtr="0" compatLnSpc="1">
            <a:prstTxWarp prst="textNoShape">
              <a:avLst/>
            </a:prstTxWarp>
            <a:normAutofit/>
          </a:bodyPr>
          <a:lstStyle/>
          <a:p>
            <a:pPr>
              <a:defRPr/>
            </a:pPr>
            <a:fld id="{9FF90544-852F-4480-AE0F-BF2034A72C22}" type="slidenum">
              <a:rPr lang="ru-RU" altLang="ru-RU">
                <a:latin typeface="+mn-lt"/>
              </a:rPr>
              <a:pPr>
                <a:defRPr/>
              </a:pPr>
              <a:t>27</a:t>
            </a:fld>
            <a:endParaRPr lang="ru-RU" altLang="ru-RU" dirty="0">
              <a:latin typeface="+mn-lt"/>
            </a:endParaRPr>
          </a:p>
        </p:txBody>
      </p:sp>
      <p:graphicFrame>
        <p:nvGraphicFramePr>
          <p:cNvPr id="6" name="Group 6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92613184"/>
              </p:ext>
            </p:extLst>
          </p:nvPr>
        </p:nvGraphicFramePr>
        <p:xfrm>
          <a:off x="277649" y="1495864"/>
          <a:ext cx="8577102" cy="4783642"/>
        </p:xfrm>
        <a:graphic>
          <a:graphicData uri="http://schemas.openxmlformats.org/drawingml/2006/table">
            <a:tbl>
              <a:tblPr/>
              <a:tblGrid>
                <a:gridCol w="7550449"/>
                <a:gridCol w="1026653"/>
              </a:tblGrid>
              <a:tr h="263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Объекты образования: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A6D7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7 750,0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A6D7E"/>
                    </a:solidFill>
                  </a:tcPr>
                </a:tc>
              </a:tr>
              <a:tr h="2612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5F5F5F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- МБОУ «СОШ № 225» (ремонт кровли актового и спортивного залов 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5F5F5F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1 950,0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20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5F5F5F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- МОУ «СОШ № 221» (капитальный ремонт кровли)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4C9CE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5F5F5F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2 400,0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4C9CE">
                        <a:alpha val="20000"/>
                      </a:srgbClr>
                    </a:solidFill>
                  </a:tcPr>
                </a:tc>
              </a:tr>
              <a:tr h="2612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5F5F5F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- МДОУ «Детский сад № 4» (капитальный ремонт асфальтового покрытия)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5F5F5F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3 400,0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3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Объекты культуры: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A6D7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3 600,0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A6D7E"/>
                    </a:solidFill>
                  </a:tcPr>
                </a:tc>
              </a:tr>
              <a:tr h="2612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5F5F5F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- МУК «Информационно - библиотечное объединение» (ПИР на капитальный ремонт здания)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5F5F5F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1 800,0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</a:tr>
              <a:tr h="2612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5F5F5F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- МАОУ ДО «Детская школа искусств» (ПИР на капитальный ремонт здания)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4C9CE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5F5F5F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1 800,0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4C9CE">
                        <a:alpha val="20000"/>
                      </a:srgbClr>
                    </a:solidFill>
                  </a:tcPr>
                </a:tc>
              </a:tr>
              <a:tr h="263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Объекты спорта: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A6D7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2 100,0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A6D7E"/>
                    </a:solidFill>
                  </a:tcPr>
                </a:tc>
              </a:tr>
              <a:tr h="2612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5F5F5F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- МБУ ДО КСШОР (замена освещения городского тира)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5F5F5F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800,0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12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5F5F5F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- МБУ ДО «СШОР «Русь» (замена светильников в здании Дворца спорта 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4C9CE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5F5F5F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500,0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4C9CE">
                        <a:alpha val="20000"/>
                      </a:srgbClr>
                    </a:solidFill>
                  </a:tcPr>
                </a:tc>
              </a:tr>
              <a:tr h="2829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5F5F5F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- МБУ ДО СШ (ПИР на капитальный ремонт  системы отопления)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5F5F5F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800,0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</a:tr>
              <a:tr h="263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Объекты социального обслуживания граждан: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A6D7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4 300,0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A6D7E"/>
                    </a:solidFill>
                  </a:tcPr>
                </a:tc>
              </a:tr>
              <a:tr h="263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5F5F5F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- МБУ «КЦСОН» (замена пассажирского лифта)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5F5F5F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4 300,00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63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Прочие объекты: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A6D7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34 900,0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A6D7E"/>
                    </a:solidFill>
                  </a:tcPr>
                </a:tc>
              </a:tr>
              <a:tr h="263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5F5F5F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- ул. </a:t>
                      </a:r>
                      <a:r>
                        <a:rPr kumimoji="0" lang="ru-RU" sz="10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5F5F5F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Озерская</a:t>
                      </a: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5F5F5F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, 2а (капитальный ремонт кровли многоквартирного дома)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5F5F5F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2 850,00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751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5F5F5F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- ул. Братская, 5 (устройство пандуса для инвалидов)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4C9CE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5F5F5F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1 500,00</a:t>
                      </a: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4C9CE">
                        <a:alpha val="20000"/>
                      </a:srgbClr>
                    </a:solidFill>
                  </a:tcPr>
                </a:tc>
              </a:tr>
              <a:tr h="2751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5F5F5F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- Проходная ул. </a:t>
                      </a:r>
                      <a:r>
                        <a:rPr kumimoji="0" lang="ru-RU" sz="10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5F5F5F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Ахунская</a:t>
                      </a: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5F5F5F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 (устройство автобусных остановочных и посадочных площадок и автопавильонов)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5F5F5F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9 550,00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751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5F5F5F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- </a:t>
                      </a:r>
                      <a:r>
                        <a:rPr kumimoji="0" lang="ru-RU" sz="10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5F5F5F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Пр-кт</a:t>
                      </a: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5F5F5F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 Мира, 96 (вынос коллектора ливневой канализации)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4C9CE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5F5F5F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21 000,00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4C9CE">
                        <a:alpha val="20000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980317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9" name="TextBox 2"/>
          <p:cNvSpPr txBox="1">
            <a:spLocks noChangeArrowheads="1"/>
          </p:cNvSpPr>
          <p:nvPr/>
        </p:nvSpPr>
        <p:spPr bwMode="auto">
          <a:xfrm>
            <a:off x="303212" y="1613548"/>
            <a:ext cx="8537575" cy="4955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sz="1600" dirty="0" smtClean="0">
                <a:solidFill>
                  <a:srgbClr val="1B587C">
                    <a:shade val="75000"/>
                  </a:srgbClr>
                </a:solidFill>
                <a:latin typeface="Georgia"/>
              </a:rPr>
              <a:t> 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Контактные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данные</a:t>
            </a:r>
          </a:p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Почтовый адрес: проспект 30-летия Победы дом 27, г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Заречный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Пензенской области,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442960</a:t>
            </a:r>
          </a:p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Адрес электронной почты: </a:t>
            </a:r>
            <a:r>
              <a:rPr lang="fr-FR" dirty="0">
                <a:latin typeface="Times New Roman" pitchFamily="18" charset="0"/>
                <a:cs typeface="Times New Roman" pitchFamily="18" charset="0"/>
                <a:hlinkClick r:id="rId2"/>
              </a:rPr>
              <a:t>gorfi</a:t>
            </a:r>
            <a:r>
              <a:rPr lang="ru-RU" dirty="0">
                <a:latin typeface="Times New Roman" pitchFamily="18" charset="0"/>
                <a:cs typeface="Times New Roman" pitchFamily="18" charset="0"/>
                <a:hlinkClick r:id="rId2"/>
              </a:rPr>
              <a:t>@</a:t>
            </a:r>
            <a:r>
              <a:rPr lang="fr-FR" dirty="0">
                <a:latin typeface="Times New Roman" pitchFamily="18" charset="0"/>
                <a:cs typeface="Times New Roman" pitchFamily="18" charset="0"/>
                <a:hlinkClick r:id="rId2"/>
              </a:rPr>
              <a:t>zarechny</a:t>
            </a:r>
            <a:r>
              <a:rPr lang="ru-RU" dirty="0">
                <a:latin typeface="Times New Roman" pitchFamily="18" charset="0"/>
                <a:cs typeface="Times New Roman" pitchFamily="18" charset="0"/>
                <a:hlinkClick r:id="rId2"/>
              </a:rPr>
              <a:t>.</a:t>
            </a:r>
            <a:r>
              <a:rPr lang="fr-FR" dirty="0">
                <a:latin typeface="Times New Roman" pitchFamily="18" charset="0"/>
                <a:cs typeface="Times New Roman" pitchFamily="18" charset="0"/>
                <a:hlinkClick r:id="rId2"/>
              </a:rPr>
              <a:t>zato</a:t>
            </a:r>
            <a:r>
              <a:rPr lang="ru-RU" dirty="0">
                <a:latin typeface="Times New Roman" pitchFamily="18" charset="0"/>
                <a:cs typeface="Times New Roman" pitchFamily="18" charset="0"/>
                <a:hlinkClick r:id="rId2"/>
              </a:rPr>
              <a:t>.</a:t>
            </a:r>
            <a:r>
              <a:rPr lang="fr-FR" dirty="0">
                <a:latin typeface="Times New Roman" pitchFamily="18" charset="0"/>
                <a:cs typeface="Times New Roman" pitchFamily="18" charset="0"/>
                <a:hlinkClick r:id="rId2"/>
              </a:rPr>
              <a:t>ru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Режим работы: понедельник-пятница с 9-00 до 18-00, </a:t>
            </a:r>
          </a:p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обеденный перерыв с 13-00 до 14-00</a:t>
            </a:r>
          </a:p>
          <a:p>
            <a:endParaRPr lang="ru-RU" u="sng" dirty="0">
              <a:latin typeface="Georgia" pitchFamily="18" charset="0"/>
            </a:endParaRPr>
          </a:p>
          <a:p>
            <a:endParaRPr lang="ru-RU" u="sng" dirty="0" smtClean="0">
              <a:latin typeface="Georgia" pitchFamily="18" charset="0"/>
            </a:endParaRPr>
          </a:p>
          <a:p>
            <a:endParaRPr lang="ru-RU" u="sng" dirty="0">
              <a:latin typeface="Georgia" pitchFamily="18" charset="0"/>
            </a:endParaRPr>
          </a:p>
          <a:p>
            <a:endParaRPr lang="ru-RU" u="sng" dirty="0" smtClean="0">
              <a:latin typeface="Georgia" pitchFamily="18" charset="0"/>
            </a:endParaRPr>
          </a:p>
          <a:p>
            <a:endParaRPr lang="ru-RU" u="sng" dirty="0">
              <a:latin typeface="Georgia" pitchFamily="18" charset="0"/>
            </a:endParaRPr>
          </a:p>
          <a:p>
            <a:endParaRPr lang="ru-RU" u="sng" dirty="0">
              <a:latin typeface="Georgia" pitchFamily="18" charset="0"/>
            </a:endParaRPr>
          </a:p>
          <a:p>
            <a:endParaRPr lang="ru-RU" u="sng" dirty="0">
              <a:latin typeface="Georgia" pitchFamily="18" charset="0"/>
            </a:endParaRPr>
          </a:p>
          <a:p>
            <a:pPr algn="ct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Все фотографии взяты из открытых источников сети Интернет и опубликованы с ознакомительной целью</a:t>
            </a:r>
          </a:p>
          <a:p>
            <a:r>
              <a:rPr lang="ru-RU" dirty="0">
                <a:latin typeface="Georgia" pitchFamily="18" charset="0"/>
              </a:rPr>
              <a:t>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62048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sz="2700" u="sng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Финансовое управление города Заречного Пензенской области</a:t>
            </a:r>
          </a:p>
        </p:txBody>
      </p:sp>
      <p:sp>
        <p:nvSpPr>
          <p:cNvPr id="77825" name="Номер слайда 1"/>
          <p:cNvSpPr txBox="1">
            <a:spLocks noGrp="1"/>
          </p:cNvSpPr>
          <p:nvPr/>
        </p:nvSpPr>
        <p:spPr bwMode="auto">
          <a:xfrm>
            <a:off x="4267200" y="1034143"/>
            <a:ext cx="609600" cy="4413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45720" rIns="45720" anchor="ctr">
            <a:normAutofit/>
          </a:bodyPr>
          <a:lstStyle/>
          <a:p>
            <a:pPr lvl="0" algn="ctr">
              <a:defRPr/>
            </a:pPr>
            <a:fld id="{9FF90544-852F-4480-AE0F-BF2034A72C22}" type="slidenum">
              <a:rPr lang="ru-RU" altLang="ru-RU" sz="1600">
                <a:solidFill>
                  <a:srgbClr val="1B587C">
                    <a:shade val="75000"/>
                  </a:srgbClr>
                </a:solidFill>
                <a:latin typeface="Georgia"/>
              </a:rPr>
              <a:pPr lvl="0" algn="ctr">
                <a:defRPr/>
              </a:pPr>
              <a:t>28</a:t>
            </a:fld>
            <a:endParaRPr lang="ru-RU" altLang="ru-RU" sz="1600" dirty="0">
              <a:solidFill>
                <a:srgbClr val="1B587C">
                  <a:shade val="75000"/>
                </a:srgbClr>
              </a:solidFill>
              <a:latin typeface="Georgi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387" y="253999"/>
            <a:ext cx="8643998" cy="700070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Основные термины и понятия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A9E0B-0D9E-410C-8D6B-AD890AF26705}" type="slidenum">
              <a:rPr lang="ru-RU" smtClean="0">
                <a:solidFill>
                  <a:srgbClr val="1B587C">
                    <a:shade val="75000"/>
                  </a:srgbClr>
                </a:solidFill>
              </a:rPr>
              <a:pPr/>
              <a:t>3</a:t>
            </a:fld>
            <a:endParaRPr lang="ru-RU" dirty="0">
              <a:solidFill>
                <a:srgbClr val="1B587C">
                  <a:shade val="75000"/>
                </a:srgb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7241" y="1428736"/>
            <a:ext cx="8574831" cy="635558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ru-RU" sz="1400" u="sng" dirty="0" smtClean="0">
                <a:solidFill>
                  <a:srgbClr val="1B587C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Бюджет</a:t>
            </a:r>
            <a:r>
              <a:rPr lang="ru-RU" sz="1400" dirty="0" smtClean="0">
                <a:solidFill>
                  <a:srgbClr val="1B587C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–это план доходов и расходов денежных средств, предназначенных для финансового обеспечения задач и функций государства и местного самоуправления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</a:pPr>
            <a:endParaRPr lang="ru-RU" sz="300" dirty="0" smtClean="0">
              <a:solidFill>
                <a:srgbClr val="1B587C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ru-RU" sz="1400" u="sng" dirty="0" smtClean="0">
                <a:solidFill>
                  <a:srgbClr val="1B587C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Доходы бюджета </a:t>
            </a:r>
            <a:r>
              <a:rPr lang="ru-RU" sz="1400" dirty="0" smtClean="0">
                <a:solidFill>
                  <a:srgbClr val="1B587C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– поступающие в бюджет денежные средства в виде налогов, неналоговых доходов (доходы от использования имущества, доходы от продажи имущества, штрафы и проч.) и безвозмездных поступлений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</a:pPr>
            <a:endParaRPr lang="ru-RU" sz="300" dirty="0" smtClean="0">
              <a:solidFill>
                <a:srgbClr val="1B587C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ru-RU" sz="1400" u="sng" dirty="0" smtClean="0">
                <a:solidFill>
                  <a:srgbClr val="1B587C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Расходы бюджета </a:t>
            </a:r>
            <a:r>
              <a:rPr lang="ru-RU" sz="1400" dirty="0" smtClean="0">
                <a:solidFill>
                  <a:srgbClr val="1B587C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- выплачиваемые из бюджета денежные средства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</a:pPr>
            <a:endParaRPr lang="ru-RU" sz="300" dirty="0" smtClean="0">
              <a:solidFill>
                <a:srgbClr val="1B587C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ru-RU" sz="1400" u="sng" dirty="0" smtClean="0">
                <a:solidFill>
                  <a:srgbClr val="1B587C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Дефицит бюджета </a:t>
            </a:r>
            <a:r>
              <a:rPr lang="ru-RU" sz="1400" dirty="0" smtClean="0">
                <a:solidFill>
                  <a:srgbClr val="1B587C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- превышение расходов бюджета над его доходами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</a:pPr>
            <a:endParaRPr lang="ru-RU" sz="300" dirty="0" smtClean="0">
              <a:solidFill>
                <a:srgbClr val="1B587C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ru-RU" sz="1400" u="sng" dirty="0" err="1" smtClean="0">
                <a:solidFill>
                  <a:srgbClr val="1B587C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Профицит</a:t>
            </a:r>
            <a:r>
              <a:rPr lang="ru-RU" sz="1400" u="sng" dirty="0" smtClean="0">
                <a:solidFill>
                  <a:srgbClr val="1B587C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бюджета </a:t>
            </a:r>
            <a:r>
              <a:rPr lang="ru-RU" sz="1400" dirty="0" smtClean="0">
                <a:solidFill>
                  <a:srgbClr val="1B587C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– превышение доходов бюджета над его расходами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</a:pPr>
            <a:endParaRPr lang="ru-RU" sz="500" dirty="0" smtClean="0">
              <a:solidFill>
                <a:srgbClr val="1B587C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ru-RU" sz="1400" u="sng" dirty="0" smtClean="0">
                <a:solidFill>
                  <a:srgbClr val="1B587C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Источники финансирования дефицита </a:t>
            </a:r>
            <a:r>
              <a:rPr lang="ru-RU" sz="1400" dirty="0" smtClean="0">
                <a:solidFill>
                  <a:srgbClr val="1B587C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– средства, привлекаемые для покрытия дефицита бюджета (кредиты банков, кредиты от бюджетов других уровней, ценные бумаги и иные источники)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</a:pPr>
            <a:endParaRPr lang="ru-RU" sz="300" dirty="0" smtClean="0">
              <a:solidFill>
                <a:srgbClr val="1B587C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ru-RU" sz="1400" u="sng" dirty="0" smtClean="0">
                <a:solidFill>
                  <a:srgbClr val="1B587C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</a:t>
            </a:r>
            <a:r>
              <a:rPr lang="ru-RU" sz="1400" dirty="0" smtClean="0">
                <a:solidFill>
                  <a:srgbClr val="1B587C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- документ стратегического планирования, который содержит комплекс планируемых мероприятий, взаимоувязанных по задачам, срокам осуществления, исполнителям и ресурсам и обеспечивающих наиболее эффективное достижение целей и решение задач социально-экономического развития муниципального образования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</a:pPr>
            <a:endParaRPr lang="ru-RU" sz="300" dirty="0" smtClean="0">
              <a:solidFill>
                <a:srgbClr val="1B587C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ru-RU" sz="1400" u="sng" dirty="0" err="1" smtClean="0">
                <a:solidFill>
                  <a:srgbClr val="1B587C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Непрограммные</a:t>
            </a:r>
            <a:r>
              <a:rPr lang="ru-RU" sz="1400" u="sng" dirty="0" smtClean="0">
                <a:solidFill>
                  <a:srgbClr val="1B587C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расходы </a:t>
            </a:r>
            <a:r>
              <a:rPr lang="ru-RU" sz="1400" dirty="0" smtClean="0">
                <a:solidFill>
                  <a:srgbClr val="1B587C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400" dirty="0" err="1" smtClean="0">
                <a:solidFill>
                  <a:srgbClr val="1B587C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расходы</a:t>
            </a:r>
            <a:r>
              <a:rPr lang="ru-RU" sz="1400" dirty="0" smtClean="0">
                <a:solidFill>
                  <a:srgbClr val="1B587C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бюджета, не включенные в муниципальные программы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</a:pPr>
            <a:endParaRPr lang="ru-RU" sz="300" dirty="0" smtClean="0">
              <a:solidFill>
                <a:srgbClr val="1B587C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ru-RU" sz="1400" u="sng" dirty="0" smtClean="0">
                <a:solidFill>
                  <a:srgbClr val="1B587C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Дотации</a:t>
            </a:r>
            <a:r>
              <a:rPr lang="ru-RU" sz="1400" dirty="0" smtClean="0">
                <a:solidFill>
                  <a:srgbClr val="1B587C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- средства, предоставляемые одним бюджетом бюджетной системы РФ другому бюджету на безвозмездной и безвозвратной основе без указания конкретных целей использования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</a:pPr>
            <a:endParaRPr lang="ru-RU" sz="300" dirty="0" smtClean="0">
              <a:solidFill>
                <a:srgbClr val="1B587C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ru-RU" sz="1400" u="sng" dirty="0" smtClean="0">
                <a:solidFill>
                  <a:srgbClr val="1B587C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Субсидии</a:t>
            </a:r>
            <a:r>
              <a:rPr lang="ru-RU" sz="1400" dirty="0" smtClean="0">
                <a:solidFill>
                  <a:srgbClr val="1B587C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- бюджетные средства, предоставляемые бюджету другого уровня бюджетной системы Российской Федерации на условиях долевого финансирования целевых расходов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</a:pPr>
            <a:endParaRPr lang="ru-RU" sz="300" dirty="0" smtClean="0">
              <a:solidFill>
                <a:srgbClr val="1B587C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ru-RU" sz="1400" u="sng" dirty="0" smtClean="0">
                <a:solidFill>
                  <a:srgbClr val="1B587C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Субвенции</a:t>
            </a:r>
            <a:r>
              <a:rPr lang="ru-RU" sz="1400" dirty="0" smtClean="0">
                <a:solidFill>
                  <a:srgbClr val="1B587C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- бюджетные средства, предоставляемые бюджету другого уровня бюджетной системы Российской Федерации на осуществление определенных целевых расходов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sz="1200" dirty="0" smtClean="0">
              <a:solidFill>
                <a:prstClr val="black"/>
              </a:solidFill>
              <a:latin typeface="Georgi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sz="1400" dirty="0" smtClean="0">
              <a:solidFill>
                <a:prstClr val="black"/>
              </a:solidFill>
              <a:latin typeface="Georgi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sz="1400" dirty="0" smtClean="0">
              <a:solidFill>
                <a:prstClr val="black"/>
              </a:solidFill>
              <a:latin typeface="Georgi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sz="1400" dirty="0" smtClean="0">
              <a:solidFill>
                <a:prstClr val="black"/>
              </a:solidFill>
              <a:latin typeface="Georgi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sz="1400" dirty="0" smtClean="0">
              <a:solidFill>
                <a:prstClr val="black"/>
              </a:solidFill>
              <a:latin typeface="Georgi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sz="1400" dirty="0" smtClean="0">
              <a:solidFill>
                <a:prstClr val="black"/>
              </a:solidFill>
              <a:latin typeface="Georgi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sz="1300" dirty="0" smtClean="0">
              <a:solidFill>
                <a:prstClr val="black"/>
              </a:solidFill>
              <a:latin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954032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628632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Основные этапы бюджетного процесса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A9E0B-0D9E-410C-8D6B-AD890AF26705}" type="slidenum">
              <a:rPr lang="ru-RU" smtClean="0">
                <a:solidFill>
                  <a:srgbClr val="1B587C">
                    <a:shade val="75000"/>
                  </a:srgbClr>
                </a:solidFill>
              </a:rPr>
              <a:pPr/>
              <a:t>4</a:t>
            </a:fld>
            <a:endParaRPr lang="ru-RU">
              <a:solidFill>
                <a:srgbClr val="1B587C">
                  <a:shade val="75000"/>
                </a:srgbClr>
              </a:solidFill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214282" y="1500174"/>
          <a:ext cx="8786874" cy="47863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76695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57166"/>
            <a:ext cx="9001156" cy="687514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Основы составления проекта бюджета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A9E0B-0D9E-410C-8D6B-AD890AF26705}" type="slidenum">
              <a:rPr lang="ru-RU" smtClean="0">
                <a:solidFill>
                  <a:srgbClr val="1B587C">
                    <a:shade val="75000"/>
                  </a:srgbClr>
                </a:solidFill>
              </a:rPr>
              <a:pPr/>
              <a:t>5</a:t>
            </a:fld>
            <a:endParaRPr lang="ru-RU" dirty="0">
              <a:solidFill>
                <a:srgbClr val="1B587C">
                  <a:shade val="75000"/>
                </a:srgbClr>
              </a:solidFill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204359810"/>
              </p:ext>
            </p:extLst>
          </p:nvPr>
        </p:nvGraphicFramePr>
        <p:xfrm>
          <a:off x="321733" y="2911150"/>
          <a:ext cx="8542867" cy="34473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739310293"/>
              </p:ext>
            </p:extLst>
          </p:nvPr>
        </p:nvGraphicFramePr>
        <p:xfrm>
          <a:off x="270588" y="1564951"/>
          <a:ext cx="8677469" cy="12155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6" name="Рисунок 5" descr="8a7eacb7a228abdc187ecece4128652b_XL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363894" y="1586203"/>
            <a:ext cx="1772818" cy="1166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951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333" y="142852"/>
            <a:ext cx="8788400" cy="883515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Основные направления бюджетной политики </a:t>
            </a:r>
            <a:b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г.Заречного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A9E0B-0D9E-410C-8D6B-AD890AF26705}" type="slidenum">
              <a:rPr lang="ru-RU" smtClean="0"/>
              <a:pPr/>
              <a:t>6</a:t>
            </a:fld>
            <a:endParaRPr lang="ru-RU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5253927"/>
              </p:ext>
            </p:extLst>
          </p:nvPr>
        </p:nvGraphicFramePr>
        <p:xfrm>
          <a:off x="186612" y="1548881"/>
          <a:ext cx="8752115" cy="450319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371639"/>
                <a:gridCol w="8380476"/>
              </a:tblGrid>
              <a:tr h="1147666"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Обеспечение сбалансированности местного бюджета</a:t>
                      </a:r>
                    </a:p>
                    <a:p>
                      <a:pPr marL="0" algn="l" rtl="0" eaLnBrk="1" latinLnBrk="0" hangingPunct="1"/>
                      <a:endParaRPr kumimoji="0" lang="ru-RU" sz="16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1104909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ru-RU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Повышение эффективности бюджетных</a:t>
                      </a:r>
                      <a:r>
                        <a:rPr kumimoji="0" lang="ru-RU" sz="16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расходов</a:t>
                      </a:r>
                      <a:endParaRPr kumimoji="0" lang="ru-RU" sz="16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1218652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Повышение качества оказания муниципальных услуг (выполнения работ)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1031963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Повышение эффективности муниципального управления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35183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3285" y="321732"/>
            <a:ext cx="8534400" cy="742019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90000"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Динамика основных показателей социально-экономического развития г.Заречного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A9E0B-0D9E-410C-8D6B-AD890AF26705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6" name="Group 1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10724757"/>
              </p:ext>
            </p:extLst>
          </p:nvPr>
        </p:nvGraphicFramePr>
        <p:xfrm>
          <a:off x="240944" y="1520887"/>
          <a:ext cx="8688451" cy="4785475"/>
        </p:xfrm>
        <a:graphic>
          <a:graphicData uri="http://schemas.openxmlformats.org/drawingml/2006/table">
            <a:tbl>
              <a:tblPr/>
              <a:tblGrid>
                <a:gridCol w="3076122"/>
                <a:gridCol w="1594854"/>
                <a:gridCol w="801316"/>
                <a:gridCol w="785758"/>
                <a:gridCol w="841771"/>
                <a:gridCol w="776422"/>
                <a:gridCol w="812208"/>
              </a:tblGrid>
              <a:tr h="46326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Показатели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B587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Единица измерения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B587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отчет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B587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2024 год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оценка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B587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2025 год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прогноз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B587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2026 год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прогноз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B587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2027 год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прогноз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B587C"/>
                    </a:solidFill>
                  </a:tcPr>
                </a:tc>
              </a:tr>
              <a:tr h="4323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Численность населения  (в среднегодовом исчислении)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тысяч человек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58,651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58,752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58,785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58,865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58,955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1D7"/>
                    </a:solidFill>
                  </a:tcPr>
                </a:tc>
              </a:tr>
              <a:tr h="4323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Оборот розничной торговли (без субъектов малого предпринимательства)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млн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3177,1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4735,8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4980,6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5284,4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5558,1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1D7"/>
                    </a:solidFill>
                  </a:tcPr>
                </a:tc>
              </a:tr>
              <a:tr h="4323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 платных услуг населению (без субъектов малого предпринимательства)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млн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999,2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1067,5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1146,2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1202,9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1260,2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C"/>
                    </a:solidFill>
                  </a:tcPr>
                </a:tc>
              </a:tr>
              <a:tr h="6022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Номинальная начисленная среднемесячная заработная плата работников организаций (без субъектов малого предпринимательства) 	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56363,4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70295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77900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84269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91015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1D7"/>
                    </a:solidFill>
                  </a:tcPr>
                </a:tc>
              </a:tr>
              <a:tr h="6022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Темп роста номинальной начисленной среднемесячной заработной платы работников организаций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к предыдущему году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120,9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124,7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110,8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108,2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C"/>
                    </a:solidFill>
                  </a:tcPr>
                </a:tc>
              </a:tr>
              <a:tr h="6022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Финансовый результат  прибыльных  организаций (без субъектов малого предпринимательства)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млн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1364,8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1458,2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1553,2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1663,3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1783,4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1D7"/>
                    </a:solidFill>
                  </a:tcPr>
                </a:tc>
              </a:tr>
              <a:tr h="4323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Индекс потребительских цен на конец года 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	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 декабрю предыдущего года,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106,9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107,1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104,5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104,0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104,0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C"/>
                    </a:solidFill>
                  </a:tcPr>
                </a:tc>
              </a:tr>
              <a:tr h="4323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Уровень зарегистрированной безработицы (на конец года) 	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к рабочей силе 	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0,52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0,32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0,32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0,32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1D7"/>
                    </a:solidFill>
                  </a:tcPr>
                </a:tc>
              </a:tr>
              <a:tr h="3535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Ввод в действие жилых домов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тыс.кв.м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3,903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–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19,476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–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C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737672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3285" y="321732"/>
            <a:ext cx="8534400" cy="742019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90000"/>
          </a:bodyPr>
          <a:lstStyle/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Основные характеристики бюджета города Заречного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4362450" y="1027113"/>
            <a:ext cx="414823" cy="465785"/>
          </a:xfrm>
        </p:spPr>
        <p:txBody>
          <a:bodyPr/>
          <a:lstStyle/>
          <a:p>
            <a:fld id="{594A9E0B-0D9E-410C-8D6B-AD890AF26705}" type="slidenum">
              <a:rPr lang="ru-RU" smtClean="0"/>
              <a:pPr/>
              <a:t>8</a:t>
            </a:fld>
            <a:endParaRPr lang="ru-RU" dirty="0"/>
          </a:p>
        </p:txBody>
      </p:sp>
      <p:graphicFrame>
        <p:nvGraphicFramePr>
          <p:cNvPr id="6" name="Chart 1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68009876"/>
              </p:ext>
            </p:extLst>
          </p:nvPr>
        </p:nvGraphicFramePr>
        <p:xfrm>
          <a:off x="320286" y="1530220"/>
          <a:ext cx="8504238" cy="48705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90086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82727654"/>
              </p:ext>
            </p:extLst>
          </p:nvPr>
        </p:nvGraphicFramePr>
        <p:xfrm>
          <a:off x="214603" y="1614195"/>
          <a:ext cx="8612155" cy="47119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01752" y="289249"/>
            <a:ext cx="8534400" cy="606490"/>
          </a:xfrm>
        </p:spPr>
        <p:txBody>
          <a:bodyPr>
            <a:noAutofit/>
          </a:bodyPr>
          <a:lstStyle/>
          <a:p>
            <a:pPr eaLnBrk="0" fontAlgn="base" hangingPunct="0">
              <a:spcAft>
                <a:spcPct val="0"/>
              </a:spcAft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Доходы 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бюджета города в 20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5-2027 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годах,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млн.рублей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4348066" y="1039813"/>
            <a:ext cx="452534" cy="387771"/>
          </a:xfrm>
        </p:spPr>
        <p:txBody>
          <a:bodyPr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594A9E0B-0D9E-410C-8D6B-AD890AF26705}" type="slidenum">
              <a:rPr lang="ru-RU">
                <a:latin typeface="+mn-lt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9</a:t>
            </a:fld>
            <a:endParaRPr lang="ru-RU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5866226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Официальная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Официальная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Официальная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Официальная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Аспект">
    <a:dk1>
      <a:sysClr val="windowText" lastClr="000000"/>
    </a:dk1>
    <a:lt1>
      <a:sysClr val="window" lastClr="FFFFFF"/>
    </a:lt1>
    <a:dk2>
      <a:srgbClr val="323232"/>
    </a:dk2>
    <a:lt2>
      <a:srgbClr val="E3DED1"/>
    </a:lt2>
    <a:accent1>
      <a:srgbClr val="F07F09"/>
    </a:accent1>
    <a:accent2>
      <a:srgbClr val="9F2936"/>
    </a:accent2>
    <a:accent3>
      <a:srgbClr val="1B587C"/>
    </a:accent3>
    <a:accent4>
      <a:srgbClr val="4E8542"/>
    </a:accent4>
    <a:accent5>
      <a:srgbClr val="604878"/>
    </a:accent5>
    <a:accent6>
      <a:srgbClr val="C19859"/>
    </a:accent6>
    <a:hlink>
      <a:srgbClr val="6B9F25"/>
    </a:hlink>
    <a:folHlink>
      <a:srgbClr val="B26B02"/>
    </a:folHlink>
  </a:clrScheme>
</a:themeOverride>
</file>

<file path=ppt/theme/themeOverride10.xml><?xml version="1.0" encoding="utf-8"?>
<a:themeOverride xmlns:a="http://schemas.openxmlformats.org/drawingml/2006/main">
  <a:clrScheme name="Аспект">
    <a:dk1>
      <a:sysClr val="windowText" lastClr="000000"/>
    </a:dk1>
    <a:lt1>
      <a:sysClr val="window" lastClr="FFFFFF"/>
    </a:lt1>
    <a:dk2>
      <a:srgbClr val="323232"/>
    </a:dk2>
    <a:lt2>
      <a:srgbClr val="E3DED1"/>
    </a:lt2>
    <a:accent1>
      <a:srgbClr val="F07F09"/>
    </a:accent1>
    <a:accent2>
      <a:srgbClr val="9F2936"/>
    </a:accent2>
    <a:accent3>
      <a:srgbClr val="1B587C"/>
    </a:accent3>
    <a:accent4>
      <a:srgbClr val="4E8542"/>
    </a:accent4>
    <a:accent5>
      <a:srgbClr val="604878"/>
    </a:accent5>
    <a:accent6>
      <a:srgbClr val="C19859"/>
    </a:accent6>
    <a:hlink>
      <a:srgbClr val="6B9F25"/>
    </a:hlink>
    <a:folHlink>
      <a:srgbClr val="B26B02"/>
    </a:folHlink>
  </a:clrScheme>
</a:themeOverride>
</file>

<file path=ppt/theme/themeOverride1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Аспект">
    <a:dk1>
      <a:sysClr val="windowText" lastClr="000000"/>
    </a:dk1>
    <a:lt1>
      <a:sysClr val="window" lastClr="FFFFFF"/>
    </a:lt1>
    <a:dk2>
      <a:srgbClr val="323232"/>
    </a:dk2>
    <a:lt2>
      <a:srgbClr val="E3DED1"/>
    </a:lt2>
    <a:accent1>
      <a:srgbClr val="F07F09"/>
    </a:accent1>
    <a:accent2>
      <a:srgbClr val="9F2936"/>
    </a:accent2>
    <a:accent3>
      <a:srgbClr val="1B587C"/>
    </a:accent3>
    <a:accent4>
      <a:srgbClr val="4E8542"/>
    </a:accent4>
    <a:accent5>
      <a:srgbClr val="604878"/>
    </a:accent5>
    <a:accent6>
      <a:srgbClr val="C19859"/>
    </a:accent6>
    <a:hlink>
      <a:srgbClr val="6B9F25"/>
    </a:hlink>
    <a:folHlink>
      <a:srgbClr val="B26B02"/>
    </a:folHlink>
  </a:clrScheme>
</a:themeOverride>
</file>

<file path=ppt/theme/themeOverride13.xml><?xml version="1.0" encoding="utf-8"?>
<a:themeOverride xmlns:a="http://schemas.openxmlformats.org/drawingml/2006/main">
  <a:clrScheme name="Аспект">
    <a:dk1>
      <a:sysClr val="windowText" lastClr="000000"/>
    </a:dk1>
    <a:lt1>
      <a:sysClr val="window" lastClr="FFFFFF"/>
    </a:lt1>
    <a:dk2>
      <a:srgbClr val="323232"/>
    </a:dk2>
    <a:lt2>
      <a:srgbClr val="E3DED1"/>
    </a:lt2>
    <a:accent1>
      <a:srgbClr val="F07F09"/>
    </a:accent1>
    <a:accent2>
      <a:srgbClr val="9F2936"/>
    </a:accent2>
    <a:accent3>
      <a:srgbClr val="1B587C"/>
    </a:accent3>
    <a:accent4>
      <a:srgbClr val="4E8542"/>
    </a:accent4>
    <a:accent5>
      <a:srgbClr val="604878"/>
    </a:accent5>
    <a:accent6>
      <a:srgbClr val="C19859"/>
    </a:accent6>
    <a:hlink>
      <a:srgbClr val="6B9F25"/>
    </a:hlink>
    <a:folHlink>
      <a:srgbClr val="B26B02"/>
    </a:folHlink>
  </a:clrScheme>
</a:themeOverride>
</file>

<file path=ppt/theme/themeOverride14.xml><?xml version="1.0" encoding="utf-8"?>
<a:themeOverride xmlns:a="http://schemas.openxmlformats.org/drawingml/2006/main">
  <a:clrScheme name="Аспект">
    <a:dk1>
      <a:sysClr val="windowText" lastClr="000000"/>
    </a:dk1>
    <a:lt1>
      <a:sysClr val="window" lastClr="FFFFFF"/>
    </a:lt1>
    <a:dk2>
      <a:srgbClr val="323232"/>
    </a:dk2>
    <a:lt2>
      <a:srgbClr val="E3DED1"/>
    </a:lt2>
    <a:accent1>
      <a:srgbClr val="F07F09"/>
    </a:accent1>
    <a:accent2>
      <a:srgbClr val="9F2936"/>
    </a:accent2>
    <a:accent3>
      <a:srgbClr val="1B587C"/>
    </a:accent3>
    <a:accent4>
      <a:srgbClr val="4E8542"/>
    </a:accent4>
    <a:accent5>
      <a:srgbClr val="604878"/>
    </a:accent5>
    <a:accent6>
      <a:srgbClr val="C19859"/>
    </a:accent6>
    <a:hlink>
      <a:srgbClr val="6B9F25"/>
    </a:hlink>
    <a:folHlink>
      <a:srgbClr val="B26B02"/>
    </a:folHlink>
  </a:clrScheme>
</a:themeOverride>
</file>

<file path=ppt/theme/themeOverride15.xml><?xml version="1.0" encoding="utf-8"?>
<a:themeOverride xmlns:a="http://schemas.openxmlformats.org/drawingml/2006/main">
  <a:clrScheme name="Аспект">
    <a:dk1>
      <a:sysClr val="windowText" lastClr="000000"/>
    </a:dk1>
    <a:lt1>
      <a:sysClr val="window" lastClr="FFFFFF"/>
    </a:lt1>
    <a:dk2>
      <a:srgbClr val="323232"/>
    </a:dk2>
    <a:lt2>
      <a:srgbClr val="E3DED1"/>
    </a:lt2>
    <a:accent1>
      <a:srgbClr val="F07F09"/>
    </a:accent1>
    <a:accent2>
      <a:srgbClr val="9F2936"/>
    </a:accent2>
    <a:accent3>
      <a:srgbClr val="1B587C"/>
    </a:accent3>
    <a:accent4>
      <a:srgbClr val="4E8542"/>
    </a:accent4>
    <a:accent5>
      <a:srgbClr val="604878"/>
    </a:accent5>
    <a:accent6>
      <a:srgbClr val="C19859"/>
    </a:accent6>
    <a:hlink>
      <a:srgbClr val="6B9F25"/>
    </a:hlink>
    <a:folHlink>
      <a:srgbClr val="B26B02"/>
    </a:folHlink>
  </a:clrScheme>
</a:themeOverride>
</file>

<file path=ppt/theme/themeOverride16.xml><?xml version="1.0" encoding="utf-8"?>
<a:themeOverride xmlns:a="http://schemas.openxmlformats.org/drawingml/2006/main">
  <a:clrScheme name="Аспект">
    <a:dk1>
      <a:sysClr val="windowText" lastClr="000000"/>
    </a:dk1>
    <a:lt1>
      <a:sysClr val="window" lastClr="FFFFFF"/>
    </a:lt1>
    <a:dk2>
      <a:srgbClr val="323232"/>
    </a:dk2>
    <a:lt2>
      <a:srgbClr val="E3DED1"/>
    </a:lt2>
    <a:accent1>
      <a:srgbClr val="F07F09"/>
    </a:accent1>
    <a:accent2>
      <a:srgbClr val="9F2936"/>
    </a:accent2>
    <a:accent3>
      <a:srgbClr val="1B587C"/>
    </a:accent3>
    <a:accent4>
      <a:srgbClr val="4E8542"/>
    </a:accent4>
    <a:accent5>
      <a:srgbClr val="604878"/>
    </a:accent5>
    <a:accent6>
      <a:srgbClr val="C19859"/>
    </a:accent6>
    <a:hlink>
      <a:srgbClr val="6B9F25"/>
    </a:hlink>
    <a:folHlink>
      <a:srgbClr val="B26B02"/>
    </a:folHlink>
  </a:clrScheme>
</a:themeOverride>
</file>

<file path=ppt/theme/themeOverride1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8.xml><?xml version="1.0" encoding="utf-8"?>
<a:themeOverride xmlns:a="http://schemas.openxmlformats.org/drawingml/2006/main">
  <a:clrScheme name="Аспект">
    <a:dk1>
      <a:sysClr val="windowText" lastClr="000000"/>
    </a:dk1>
    <a:lt1>
      <a:sysClr val="window" lastClr="FFFFFF"/>
    </a:lt1>
    <a:dk2>
      <a:srgbClr val="323232"/>
    </a:dk2>
    <a:lt2>
      <a:srgbClr val="E3DED1"/>
    </a:lt2>
    <a:accent1>
      <a:srgbClr val="F07F09"/>
    </a:accent1>
    <a:accent2>
      <a:srgbClr val="9F2936"/>
    </a:accent2>
    <a:accent3>
      <a:srgbClr val="1B587C"/>
    </a:accent3>
    <a:accent4>
      <a:srgbClr val="4E8542"/>
    </a:accent4>
    <a:accent5>
      <a:srgbClr val="604878"/>
    </a:accent5>
    <a:accent6>
      <a:srgbClr val="C19859"/>
    </a:accent6>
    <a:hlink>
      <a:srgbClr val="6B9F25"/>
    </a:hlink>
    <a:folHlink>
      <a:srgbClr val="B26B02"/>
    </a:folHlink>
  </a:clrScheme>
</a:themeOverride>
</file>

<file path=ppt/theme/themeOverride19.xml><?xml version="1.0" encoding="utf-8"?>
<a:themeOverride xmlns:a="http://schemas.openxmlformats.org/drawingml/2006/main">
  <a:clrScheme name="Аспект">
    <a:dk1>
      <a:sysClr val="windowText" lastClr="000000"/>
    </a:dk1>
    <a:lt1>
      <a:sysClr val="window" lastClr="FFFFFF"/>
    </a:lt1>
    <a:dk2>
      <a:srgbClr val="323232"/>
    </a:dk2>
    <a:lt2>
      <a:srgbClr val="E3DED1"/>
    </a:lt2>
    <a:accent1>
      <a:srgbClr val="F07F09"/>
    </a:accent1>
    <a:accent2>
      <a:srgbClr val="9F2936"/>
    </a:accent2>
    <a:accent3>
      <a:srgbClr val="1B587C"/>
    </a:accent3>
    <a:accent4>
      <a:srgbClr val="4E8542"/>
    </a:accent4>
    <a:accent5>
      <a:srgbClr val="604878"/>
    </a:accent5>
    <a:accent6>
      <a:srgbClr val="C19859"/>
    </a:accent6>
    <a:hlink>
      <a:srgbClr val="6B9F25"/>
    </a:hlink>
    <a:folHlink>
      <a:srgbClr val="B26B02"/>
    </a:folHlink>
  </a:clr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0.xml><?xml version="1.0" encoding="utf-8"?>
<a:themeOverride xmlns:a="http://schemas.openxmlformats.org/drawingml/2006/main">
  <a:clrScheme name="Аспект">
    <a:dk1>
      <a:sysClr val="windowText" lastClr="000000"/>
    </a:dk1>
    <a:lt1>
      <a:sysClr val="window" lastClr="FFFFFF"/>
    </a:lt1>
    <a:dk2>
      <a:srgbClr val="323232"/>
    </a:dk2>
    <a:lt2>
      <a:srgbClr val="E3DED1"/>
    </a:lt2>
    <a:accent1>
      <a:srgbClr val="F07F09"/>
    </a:accent1>
    <a:accent2>
      <a:srgbClr val="9F2936"/>
    </a:accent2>
    <a:accent3>
      <a:srgbClr val="1B587C"/>
    </a:accent3>
    <a:accent4>
      <a:srgbClr val="4E8542"/>
    </a:accent4>
    <a:accent5>
      <a:srgbClr val="604878"/>
    </a:accent5>
    <a:accent6>
      <a:srgbClr val="C19859"/>
    </a:accent6>
    <a:hlink>
      <a:srgbClr val="6B9F25"/>
    </a:hlink>
    <a:folHlink>
      <a:srgbClr val="B26B02"/>
    </a:folHlink>
  </a:clrScheme>
</a:themeOverride>
</file>

<file path=ppt/theme/themeOverride3.xml><?xml version="1.0" encoding="utf-8"?>
<a:themeOverride xmlns:a="http://schemas.openxmlformats.org/drawingml/2006/main">
  <a:clrScheme name="Аспект">
    <a:dk1>
      <a:sysClr val="windowText" lastClr="000000"/>
    </a:dk1>
    <a:lt1>
      <a:sysClr val="window" lastClr="FFFFFF"/>
    </a:lt1>
    <a:dk2>
      <a:srgbClr val="323232"/>
    </a:dk2>
    <a:lt2>
      <a:srgbClr val="E3DED1"/>
    </a:lt2>
    <a:accent1>
      <a:srgbClr val="F07F09"/>
    </a:accent1>
    <a:accent2>
      <a:srgbClr val="9F2936"/>
    </a:accent2>
    <a:accent3>
      <a:srgbClr val="1B587C"/>
    </a:accent3>
    <a:accent4>
      <a:srgbClr val="4E8542"/>
    </a:accent4>
    <a:accent5>
      <a:srgbClr val="604878"/>
    </a:accent5>
    <a:accent6>
      <a:srgbClr val="C19859"/>
    </a:accent6>
    <a:hlink>
      <a:srgbClr val="6B9F25"/>
    </a:hlink>
    <a:folHlink>
      <a:srgbClr val="B26B02"/>
    </a:folHlink>
  </a:clrScheme>
</a:themeOverride>
</file>

<file path=ppt/theme/themeOverride4.xml><?xml version="1.0" encoding="utf-8"?>
<a:themeOverride xmlns:a="http://schemas.openxmlformats.org/drawingml/2006/main">
  <a:clrScheme name="Аспект">
    <a:dk1>
      <a:sysClr val="windowText" lastClr="000000"/>
    </a:dk1>
    <a:lt1>
      <a:sysClr val="window" lastClr="FFFFFF"/>
    </a:lt1>
    <a:dk2>
      <a:srgbClr val="323232"/>
    </a:dk2>
    <a:lt2>
      <a:srgbClr val="E3DED1"/>
    </a:lt2>
    <a:accent1>
      <a:srgbClr val="F07F09"/>
    </a:accent1>
    <a:accent2>
      <a:srgbClr val="9F2936"/>
    </a:accent2>
    <a:accent3>
      <a:srgbClr val="1B587C"/>
    </a:accent3>
    <a:accent4>
      <a:srgbClr val="4E8542"/>
    </a:accent4>
    <a:accent5>
      <a:srgbClr val="604878"/>
    </a:accent5>
    <a:accent6>
      <a:srgbClr val="C19859"/>
    </a:accent6>
    <a:hlink>
      <a:srgbClr val="6B9F25"/>
    </a:hlink>
    <a:folHlink>
      <a:srgbClr val="B26B02"/>
    </a:folHlink>
  </a:clrScheme>
</a:themeOverride>
</file>

<file path=ppt/theme/themeOverride5.xml><?xml version="1.0" encoding="utf-8"?>
<a:themeOverride xmlns:a="http://schemas.openxmlformats.org/drawingml/2006/main">
  <a:clrScheme name="Аспект">
    <a:dk1>
      <a:sysClr val="windowText" lastClr="000000"/>
    </a:dk1>
    <a:lt1>
      <a:sysClr val="window" lastClr="FFFFFF"/>
    </a:lt1>
    <a:dk2>
      <a:srgbClr val="323232"/>
    </a:dk2>
    <a:lt2>
      <a:srgbClr val="E3DED1"/>
    </a:lt2>
    <a:accent1>
      <a:srgbClr val="F07F09"/>
    </a:accent1>
    <a:accent2>
      <a:srgbClr val="9F2936"/>
    </a:accent2>
    <a:accent3>
      <a:srgbClr val="1B587C"/>
    </a:accent3>
    <a:accent4>
      <a:srgbClr val="4E8542"/>
    </a:accent4>
    <a:accent5>
      <a:srgbClr val="604878"/>
    </a:accent5>
    <a:accent6>
      <a:srgbClr val="C19859"/>
    </a:accent6>
    <a:hlink>
      <a:srgbClr val="6B9F25"/>
    </a:hlink>
    <a:folHlink>
      <a:srgbClr val="B26B02"/>
    </a:folHlink>
  </a:clrScheme>
</a:themeOverride>
</file>

<file path=ppt/theme/themeOverride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Аспект">
    <a:dk1>
      <a:sysClr val="windowText" lastClr="000000"/>
    </a:dk1>
    <a:lt1>
      <a:sysClr val="window" lastClr="FFFFFF"/>
    </a:lt1>
    <a:dk2>
      <a:srgbClr val="323232"/>
    </a:dk2>
    <a:lt2>
      <a:srgbClr val="E3DED1"/>
    </a:lt2>
    <a:accent1>
      <a:srgbClr val="F07F09"/>
    </a:accent1>
    <a:accent2>
      <a:srgbClr val="9F2936"/>
    </a:accent2>
    <a:accent3>
      <a:srgbClr val="1B587C"/>
    </a:accent3>
    <a:accent4>
      <a:srgbClr val="4E8542"/>
    </a:accent4>
    <a:accent5>
      <a:srgbClr val="604878"/>
    </a:accent5>
    <a:accent6>
      <a:srgbClr val="C19859"/>
    </a:accent6>
    <a:hlink>
      <a:srgbClr val="6B9F25"/>
    </a:hlink>
    <a:folHlink>
      <a:srgbClr val="B26B02"/>
    </a:folHlink>
  </a:clrScheme>
</a:themeOverride>
</file>

<file path=ppt/theme/themeOverride8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23035</TotalTime>
  <Words>2984</Words>
  <Application>Microsoft Office PowerPoint</Application>
  <PresentationFormat>Экран (4:3)</PresentationFormat>
  <Paragraphs>638</Paragraphs>
  <Slides>28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28</vt:i4>
      </vt:variant>
    </vt:vector>
  </HeadingPairs>
  <TitlesOfParts>
    <vt:vector size="33" baseType="lpstr">
      <vt:lpstr>Официальная</vt:lpstr>
      <vt:lpstr>1_Официальная</vt:lpstr>
      <vt:lpstr>2_Официальная</vt:lpstr>
      <vt:lpstr>3_Официальная</vt:lpstr>
      <vt:lpstr>4_Официальная</vt:lpstr>
      <vt:lpstr>ЗАТО город Заречный Пензенской области</vt:lpstr>
      <vt:lpstr>Презентация PowerPoint</vt:lpstr>
      <vt:lpstr>Основные термины и понятия</vt:lpstr>
      <vt:lpstr>Основные этапы бюджетного процесса</vt:lpstr>
      <vt:lpstr>Основы составления проекта бюджета</vt:lpstr>
      <vt:lpstr>Основные направления бюджетной политики  г.Заречного </vt:lpstr>
      <vt:lpstr>Динамика основных показателей социально-экономического развития г.Заречного</vt:lpstr>
      <vt:lpstr>Основные характеристики бюджета города Заречного</vt:lpstr>
      <vt:lpstr>Доходы бюджета города в 2025-2027 годах, млн.рублей</vt:lpstr>
      <vt:lpstr>Презентация PowerPoint</vt:lpstr>
      <vt:lpstr>Структура налоговых и неналоговых доходов  в 2024-2026 годах</vt:lpstr>
      <vt:lpstr>Нормативы отчислений налоговых доходов*</vt:lpstr>
      <vt:lpstr>Информация для налогоплательщиков</vt:lpstr>
      <vt:lpstr>Безвозмездные поступления в бюджет города  в 2025 году, млн руб.</vt:lpstr>
      <vt:lpstr>Функциональная структура расходов в 2025 году</vt:lpstr>
      <vt:lpstr>Функциональная структура расходов</vt:lpstr>
      <vt:lpstr>Структура расходов бюджета на реализацию муниципальных программ в 2025 году</vt:lpstr>
      <vt:lpstr>Структура расходов бюджета на реализацию муниципальных программ в 2025-2027 годах, млн руб. (часть1)</vt:lpstr>
      <vt:lpstr>Структура расходов бюджета на реализацию муниципальных программ в 2025-2027 годах (часть 2)</vt:lpstr>
      <vt:lpstr>Приоритетные направления расходов бюджета: образование в городе Заречном</vt:lpstr>
      <vt:lpstr>Приоритетные направления расходов бюджета: оздоровительная кампания детей</vt:lpstr>
      <vt:lpstr>Приоритетные направления расходов бюджета:  учреждения культуры (318,0* млн руб. на 2025 год)</vt:lpstr>
      <vt:lpstr>Приоритетные направления расходов бюджета: расходы на физическую культуру и спорт (208,6* млн руб на 2025 год )</vt:lpstr>
      <vt:lpstr>Приоритетные направления расходов бюджета: расходы на социальную поддержку (278,0 млн руб. на 2025 год)</vt:lpstr>
      <vt:lpstr>Приоритетные направления расходов бюджета: поддержка семей с детьми</vt:lpstr>
      <vt:lpstr>Приоритетные направления расходов бюджета: поддержка ветеранов</vt:lpstr>
      <vt:lpstr>Выделено в 2025 году на капитальный ремонт объектов города (52 650,0 тыс руб.)</vt:lpstr>
      <vt:lpstr>  Финансовое управление города Заречного Пензенской области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Наталья О. Тюмина</dc:creator>
  <cp:lastModifiedBy>Юлия н. Кочеткова</cp:lastModifiedBy>
  <cp:revision>1998</cp:revision>
  <cp:lastPrinted>2024-11-20T07:18:51Z</cp:lastPrinted>
  <dcterms:created xsi:type="dcterms:W3CDTF">2016-09-13T13:21:36Z</dcterms:created>
  <dcterms:modified xsi:type="dcterms:W3CDTF">2024-11-20T09:49:46Z</dcterms:modified>
</cp:coreProperties>
</file>