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79" r:id="rId6"/>
    <p:sldId id="276" r:id="rId7"/>
    <p:sldId id="280" r:id="rId8"/>
    <p:sldId id="281" r:id="rId9"/>
    <p:sldId id="282" r:id="rId10"/>
    <p:sldId id="283" r:id="rId11"/>
    <p:sldId id="284" r:id="rId12"/>
    <p:sldId id="264" r:id="rId13"/>
    <p:sldId id="265" r:id="rId14"/>
    <p:sldId id="266" r:id="rId15"/>
    <p:sldId id="267" r:id="rId16"/>
    <p:sldId id="278" r:id="rId17"/>
    <p:sldId id="285" r:id="rId18"/>
    <p:sldId id="286" r:id="rId19"/>
    <p:sldId id="287" r:id="rId20"/>
    <p:sldId id="288" r:id="rId21"/>
    <p:sldId id="290" r:id="rId22"/>
    <p:sldId id="260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9CE"/>
    <a:srgbClr val="B5DEE1"/>
    <a:srgbClr val="CCFFFF"/>
    <a:srgbClr val="CCFF66"/>
    <a:srgbClr val="CC9900"/>
    <a:srgbClr val="49B182"/>
    <a:srgbClr val="558EC7"/>
    <a:srgbClr val="78A5D2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2"/>
      <c:rotY val="20"/>
      <c:depthPercent val="60"/>
      <c:rAngAx val="1"/>
    </c:view3D>
    <c:floor>
      <c:thickness val="0"/>
      <c:spPr>
        <a:solidFill>
          <a:srgbClr val="C0C0C0"/>
        </a:solidFill>
        <a:ln w="3175">
          <a:solidFill>
            <a:srgbClr val="80808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200501253132828E-2"/>
          <c:y val="1.937984496124031E-2"/>
          <c:w val="0.87969924812030076"/>
          <c:h val="0.87655895977887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Лист1!$L$4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3366"/>
            </a:solidFill>
            <a:ln w="27091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9504859189898562E-2"/>
                  <c:y val="-2.887284409476388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Доходы 2 </a:t>
                    </a:r>
                    <a:r>
                      <a:rPr lang="ru-RU" sz="1200" dirty="0" smtClean="0"/>
                      <a:t>812,0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53625602446395E-2"/>
                  <c:y val="-3.29450755393391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2 845,2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spPr>
              <a:solidFill>
                <a:srgbClr val="993366"/>
              </a:solidFill>
              <a:ln w="2709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Лист1!$M$3:$N$3</c:f>
              <c:strCache>
                <c:ptCount val="2"/>
                <c:pt idx="0">
                  <c:v>План 2023 год</c:v>
                </c:pt>
                <c:pt idx="1">
                  <c:v>Факт 2023 год</c:v>
                </c:pt>
              </c:strCache>
            </c:strRef>
          </c:cat>
          <c:val>
            <c:numRef>
              <c:f>Лист1!$M$4:$N$4</c:f>
              <c:numCache>
                <c:formatCode>#,##0.00</c:formatCode>
                <c:ptCount val="2"/>
                <c:pt idx="0">
                  <c:v>2812.02</c:v>
                </c:pt>
                <c:pt idx="1">
                  <c:v>2845.23</c:v>
                </c:pt>
              </c:numCache>
            </c:numRef>
          </c:val>
        </c:ser>
        <c:ser>
          <c:idx val="1"/>
          <c:order val="1"/>
          <c:tx>
            <c:strRef>
              <c:f>Лист1!$L$5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CCFF"/>
            </a:solidFill>
            <a:ln w="27091">
              <a:noFill/>
            </a:ln>
          </c:spPr>
          <c:invertIfNegative val="0"/>
          <c:dLbls>
            <c:dLbl>
              <c:idx val="0"/>
              <c:layout>
                <c:manualLayout>
                  <c:x val="6.8414679657404748E-2"/>
                  <c:y val="-2.563351546797830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Расходы 2 </a:t>
                    </a:r>
                    <a:r>
                      <a:rPr lang="ru-RU" dirty="0" smtClean="0"/>
                      <a:t>853,3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6.8760605864337354E-2"/>
                  <c:y val="-2.19157046523450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Расходы </a:t>
                    </a:r>
                    <a:r>
                      <a:rPr lang="ru-RU" dirty="0"/>
                      <a:t>2 </a:t>
                    </a:r>
                    <a:r>
                      <a:rPr lang="ru-RU" dirty="0" smtClean="0"/>
                      <a:t>817,6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spPr>
              <a:solidFill>
                <a:srgbClr val="99CCFF"/>
              </a:solidFill>
              <a:ln w="2709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Лист1!$M$3:$N$3</c:f>
              <c:strCache>
                <c:ptCount val="2"/>
                <c:pt idx="0">
                  <c:v>План 2023 год</c:v>
                </c:pt>
                <c:pt idx="1">
                  <c:v>Факт 2023 год</c:v>
                </c:pt>
              </c:strCache>
            </c:strRef>
          </c:cat>
          <c:val>
            <c:numRef>
              <c:f>Лист1!$M$5:$N$5</c:f>
              <c:numCache>
                <c:formatCode>#,##0.00</c:formatCode>
                <c:ptCount val="2"/>
                <c:pt idx="0">
                  <c:v>2853.3</c:v>
                </c:pt>
                <c:pt idx="1">
                  <c:v>2817.6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110"/>
        <c:shape val="box"/>
        <c:axId val="73474560"/>
        <c:axId val="50361408"/>
        <c:axId val="0"/>
      </c:bar3DChart>
      <c:catAx>
        <c:axId val="7347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87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95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0361408"/>
        <c:crossesAt val="0"/>
        <c:auto val="1"/>
        <c:lblAlgn val="ctr"/>
        <c:lblOffset val="100"/>
        <c:noMultiLvlLbl val="0"/>
      </c:catAx>
      <c:valAx>
        <c:axId val="50361408"/>
        <c:scaling>
          <c:orientation val="minMax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ln w="33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5" b="0" i="0" u="none" strike="noStrike" baseline="0">
                <a:solidFill>
                  <a:srgbClr val="333333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3474560"/>
        <c:crosses val="autoZero"/>
        <c:crossBetween val="between"/>
        <c:majorUnit val="500"/>
      </c:valAx>
      <c:spPr>
        <a:noFill/>
        <a:ln w="25404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0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4110494820535E-2"/>
          <c:y val="0.12779863972773431"/>
          <c:w val="0.67123287671232879"/>
          <c:h val="0.86534216335540837"/>
        </c:manualLayout>
      </c:layout>
      <c:doughnutChart>
        <c:varyColors val="1"/>
        <c:ser>
          <c:idx val="0"/>
          <c:order val="0"/>
          <c:tx>
            <c:strRef>
              <c:f>Лист1!$J$46</c:f>
              <c:strCache>
                <c:ptCount val="1"/>
                <c:pt idx="0">
                  <c:v>факт за 2023 год</c:v>
                </c:pt>
              </c:strCache>
            </c:strRef>
          </c:tx>
          <c:spPr>
            <a:solidFill>
              <a:srgbClr val="9999FF"/>
            </a:solidFill>
            <a:ln w="28928">
              <a:noFill/>
            </a:ln>
          </c:spPr>
          <c:dPt>
            <c:idx val="0"/>
            <c:bubble3D val="0"/>
            <c:spPr>
              <a:solidFill>
                <a:srgbClr val="FFCC00"/>
              </a:solidFill>
              <a:ln w="28928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8928">
                <a:noFill/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 w="28928">
                <a:noFill/>
              </a:ln>
            </c:spPr>
          </c:dPt>
          <c:dPt>
            <c:idx val="3"/>
            <c:bubble3D val="0"/>
            <c:spPr>
              <a:solidFill>
                <a:srgbClr val="FF9900"/>
              </a:solidFill>
              <a:ln w="28928">
                <a:noFill/>
              </a:ln>
            </c:spPr>
          </c:dPt>
          <c:dPt>
            <c:idx val="4"/>
            <c:bubble3D val="0"/>
            <c:spPr>
              <a:solidFill>
                <a:srgbClr val="969696"/>
              </a:solidFill>
              <a:ln w="28928">
                <a:noFill/>
              </a:ln>
            </c:spPr>
          </c:dPt>
          <c:dPt>
            <c:idx val="5"/>
            <c:bubble3D val="0"/>
            <c:spPr>
              <a:solidFill>
                <a:srgbClr val="0066CC"/>
              </a:solidFill>
              <a:ln w="28928">
                <a:noFill/>
              </a:ln>
            </c:spPr>
          </c:dPt>
          <c:dPt>
            <c:idx val="6"/>
            <c:bubble3D val="0"/>
            <c:spPr>
              <a:solidFill>
                <a:srgbClr val="CCCCFF"/>
              </a:solidFill>
              <a:ln w="28928">
                <a:noFill/>
              </a:ln>
            </c:spPr>
          </c:dPt>
          <c:dPt>
            <c:idx val="7"/>
            <c:bubble3D val="0"/>
            <c:spPr>
              <a:solidFill>
                <a:srgbClr val="99CCFF"/>
              </a:solidFill>
              <a:ln w="28928">
                <a:noFill/>
              </a:ln>
            </c:spPr>
          </c:dPt>
          <c:dPt>
            <c:idx val="8"/>
            <c:bubble3D val="0"/>
            <c:spPr>
              <a:solidFill>
                <a:srgbClr val="CCFFFF"/>
              </a:solidFill>
              <a:ln w="28928">
                <a:noFill/>
              </a:ln>
            </c:spPr>
          </c:dPt>
          <c:dPt>
            <c:idx val="9"/>
            <c:bubble3D val="0"/>
            <c:spPr>
              <a:solidFill>
                <a:srgbClr val="CCFFCC"/>
              </a:solidFill>
              <a:ln w="28928">
                <a:noFill/>
              </a:ln>
            </c:spPr>
          </c:dPt>
          <c:dPt>
            <c:idx val="10"/>
            <c:bubble3D val="0"/>
            <c:spPr>
              <a:solidFill>
                <a:srgbClr val="339966"/>
              </a:solidFill>
              <a:ln w="28928">
                <a:noFill/>
              </a:ln>
            </c:spPr>
          </c:dPt>
          <c:dPt>
            <c:idx val="11"/>
            <c:bubble3D val="0"/>
            <c:spPr>
              <a:solidFill>
                <a:srgbClr val="FFFF00"/>
              </a:solidFill>
              <a:ln w="28928">
                <a:noFill/>
              </a:ln>
            </c:spPr>
          </c:dPt>
          <c:dLbls>
            <c:dLbl>
              <c:idx val="1"/>
              <c:layout>
                <c:manualLayout>
                  <c:x val="0.18265866426683181"/>
                  <c:y val="1.28990635076758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389559317085209E-3"/>
                  <c:y val="-3.8764672999195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34262257823604E-2"/>
                  <c:y val="-0.15822946032349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9236604688844906E-2"/>
                  <c:y val="-0.156450608368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928">
                <a:noFill/>
              </a:ln>
            </c:spPr>
            <c:txPr>
              <a:bodyPr/>
              <a:lstStyle/>
              <a:p>
                <a:pPr>
                  <a:defRPr sz="1139" b="1" i="0" u="none" strike="noStrike" baseline="0">
                    <a:solidFill>
                      <a:srgbClr val="003366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Лист1!$I$47:$I$58</c:f>
              <c:strCache>
                <c:ptCount val="12"/>
                <c:pt idx="0">
                  <c:v>Экономика</c:v>
                </c:pt>
                <c:pt idx="1">
                  <c:v>охрана окружающей среды</c:v>
                </c:pt>
                <c:pt idx="2">
                  <c:v>общегосударственные вопросы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муниципального долга</c:v>
                </c:pt>
                <c:pt idx="11">
                  <c:v>здравооохранение </c:v>
                </c:pt>
              </c:strCache>
            </c:strRef>
          </c:cat>
          <c:val>
            <c:numRef>
              <c:f>Лист1!$J$47:$J$58</c:f>
              <c:numCache>
                <c:formatCode>General</c:formatCode>
                <c:ptCount val="12"/>
                <c:pt idx="0">
                  <c:v>257.39999999999998</c:v>
                </c:pt>
                <c:pt idx="2">
                  <c:v>301.7</c:v>
                </c:pt>
                <c:pt idx="3">
                  <c:v>20.3</c:v>
                </c:pt>
                <c:pt idx="4">
                  <c:v>120.7</c:v>
                </c:pt>
                <c:pt idx="5">
                  <c:v>1191.0999999999999</c:v>
                </c:pt>
                <c:pt idx="6">
                  <c:v>302.8</c:v>
                </c:pt>
                <c:pt idx="7">
                  <c:v>409.7</c:v>
                </c:pt>
                <c:pt idx="8">
                  <c:v>174.8</c:v>
                </c:pt>
                <c:pt idx="9">
                  <c:v>30</c:v>
                </c:pt>
                <c:pt idx="10">
                  <c:v>0.4</c:v>
                </c:pt>
                <c:pt idx="11">
                  <c:v>8.6999999999999993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8928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91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86885245901639E-3"/>
          <c:y val="0.14868105515587529"/>
          <c:w val="0.99836065573770494"/>
          <c:h val="0.580335731414868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514">
              <a:noFill/>
            </a:ln>
          </c:spPr>
          <c:explosion val="6"/>
          <c:dPt>
            <c:idx val="0"/>
            <c:bubble3D val="0"/>
            <c:spPr>
              <a:solidFill>
                <a:srgbClr val="FF9900"/>
              </a:solidFill>
              <a:ln w="17514">
                <a:noFill/>
              </a:ln>
            </c:spPr>
          </c:dPt>
          <c:dPt>
            <c:idx val="1"/>
            <c:bubble3D val="0"/>
            <c:spPr>
              <a:solidFill>
                <a:srgbClr val="FFCC99"/>
              </a:solidFill>
              <a:ln w="17514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7514">
                <a:noFill/>
              </a:ln>
            </c:spPr>
          </c:dPt>
          <c:dPt>
            <c:idx val="3"/>
            <c:bubble3D val="0"/>
            <c:spPr>
              <a:solidFill>
                <a:srgbClr val="FFCC00"/>
              </a:solidFill>
              <a:ln w="17514">
                <a:noFill/>
              </a:ln>
            </c:spPr>
          </c:dPt>
          <c:dPt>
            <c:idx val="4"/>
            <c:bubble3D val="0"/>
            <c:spPr>
              <a:solidFill>
                <a:srgbClr val="993300"/>
              </a:solidFill>
              <a:ln w="17514">
                <a:noFill/>
              </a:ln>
            </c:spPr>
          </c:dPt>
          <c:dLbls>
            <c:dLbl>
              <c:idx val="0"/>
              <c:layout>
                <c:manualLayout>
                  <c:x val="-5.445808392131854E-2"/>
                  <c:y val="-0.151000332704890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439016527056386"/>
                  <c:y val="7.4531440612177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618924635635558E-2"/>
                  <c:y val="-4.08535728808546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3656988397461377E-2"/>
                  <c:y val="-4.72330043251635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088288704891121E-2"/>
                  <c:y val="-9.51942626889947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17514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Лист1!$I$32:$M$32</c:f>
              <c:strCache>
                <c:ptCount val="5"/>
                <c:pt idx="0">
                  <c:v>расходы на общее образование</c:v>
                </c:pt>
                <c:pt idx="1">
                  <c:v>расходы на учреждения дошкольного образования</c:v>
                </c:pt>
                <c:pt idx="2">
                  <c:v>расходы на дополнительное образования детей</c:v>
                </c:pt>
                <c:pt idx="3">
                  <c:v>расходы на другие вопросы в области образования</c:v>
                </c:pt>
                <c:pt idx="4">
                  <c:v>расходы на проведение оздоровительной кампании</c:v>
                </c:pt>
              </c:strCache>
            </c:strRef>
          </c:cat>
          <c:val>
            <c:numRef>
              <c:f>Лист1!$I$33:$M$33</c:f>
              <c:numCache>
                <c:formatCode>General</c:formatCode>
                <c:ptCount val="5"/>
                <c:pt idx="0">
                  <c:v>458.7</c:v>
                </c:pt>
                <c:pt idx="1">
                  <c:v>373.6</c:v>
                </c:pt>
                <c:pt idx="2">
                  <c:v>89.7</c:v>
                </c:pt>
                <c:pt idx="3">
                  <c:v>61.5</c:v>
                </c:pt>
                <c:pt idx="4">
                  <c:v>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751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5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968162083936326E-2"/>
          <c:y val="0.16260162601626016"/>
          <c:w val="0.87409551374819106"/>
          <c:h val="0.6504065040650406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5503">
              <a:noFill/>
            </a:ln>
          </c:spPr>
          <c:explosion val="4"/>
          <c:dPt>
            <c:idx val="0"/>
            <c:bubble3D val="0"/>
            <c:spPr>
              <a:solidFill>
                <a:srgbClr val="99CCFF"/>
              </a:solidFill>
              <a:ln w="15503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155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5503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5503">
                <a:noFill/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 w="15503">
                <a:noFill/>
              </a:ln>
            </c:spPr>
          </c:dPt>
          <c:dPt>
            <c:idx val="5"/>
            <c:bubble3D val="0"/>
            <c:spPr>
              <a:solidFill>
                <a:srgbClr val="99CC00"/>
              </a:solidFill>
              <a:ln w="15503">
                <a:noFill/>
              </a:ln>
            </c:spPr>
          </c:dPt>
          <c:dPt>
            <c:idx val="6"/>
            <c:bubble3D val="0"/>
            <c:spPr>
              <a:solidFill>
                <a:srgbClr val="339966"/>
              </a:solidFill>
              <a:ln w="15503">
                <a:noFill/>
              </a:ln>
            </c:spPr>
          </c:dPt>
          <c:dLbls>
            <c:dLbl>
              <c:idx val="0"/>
              <c:layout>
                <c:manualLayout>
                  <c:x val="-9.4470202007496673E-2"/>
                  <c:y val="-2.22361253181720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198083067092652E-2"/>
                  <c:y val="-1.09803268549135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276156574677366"/>
                  <c:y val="-0.263952708328377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7923322683706068E-2"/>
                  <c:y val="-6.13316839926730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6602601192422833E-2"/>
                  <c:y val="4.929942669553012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5503">
                <a:noFill/>
              </a:ln>
            </c:spPr>
            <c:txPr>
              <a:bodyPr/>
              <a:lstStyle/>
              <a:p>
                <a:pPr>
                  <a:defRPr sz="1236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Лист1!$I$35:$O$35</c:f>
              <c:strCache>
                <c:ptCount val="7"/>
                <c:pt idx="0">
                  <c:v>библиотеки</c:v>
                </c:pt>
                <c:pt idx="1">
                  <c:v>музеи</c:v>
                </c:pt>
                <c:pt idx="2">
                  <c:v>театралльное исскуство</c:v>
                </c:pt>
                <c:pt idx="3">
                  <c:v>культурно-досуговые формирования</c:v>
                </c:pt>
                <c:pt idx="4">
                  <c:v>дополнительное образование детей</c:v>
                </c:pt>
                <c:pt idx="5">
                  <c:v>проведение культурно-массовых мероприятий</c:v>
                </c:pt>
                <c:pt idx="6">
                  <c:v>другие вопросы в области культуры</c:v>
                </c:pt>
              </c:strCache>
            </c:strRef>
          </c:cat>
          <c:val>
            <c:numRef>
              <c:f>Лист1!$I$36:$O$36</c:f>
              <c:numCache>
                <c:formatCode>General</c:formatCode>
                <c:ptCount val="7"/>
                <c:pt idx="0">
                  <c:v>28.3</c:v>
                </c:pt>
                <c:pt idx="1">
                  <c:v>14</c:v>
                </c:pt>
                <c:pt idx="2">
                  <c:v>32.5</c:v>
                </c:pt>
                <c:pt idx="3">
                  <c:v>43.6</c:v>
                </c:pt>
                <c:pt idx="4">
                  <c:v>46.8</c:v>
                </c:pt>
                <c:pt idx="5">
                  <c:v>69.599999999999994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5503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279569892473E-2"/>
          <c:y val="8.8516746411483258E-2"/>
          <c:w val="0.92473118279569888"/>
          <c:h val="0.8181818181818182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394">
              <a:noFill/>
            </a:ln>
          </c:spPr>
          <c:explosion val="4"/>
          <c:dPt>
            <c:idx val="0"/>
            <c:bubble3D val="0"/>
            <c:spPr>
              <a:solidFill>
                <a:srgbClr val="FF8080"/>
              </a:solidFill>
              <a:ln w="11394">
                <a:noFill/>
              </a:ln>
            </c:spPr>
          </c:dPt>
          <c:dPt>
            <c:idx val="1"/>
            <c:bubble3D val="0"/>
            <c:spPr>
              <a:solidFill>
                <a:srgbClr val="FF99CC"/>
              </a:solidFill>
              <a:ln w="11394">
                <a:noFill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1394">
                <a:noFill/>
              </a:ln>
            </c:spPr>
          </c:dPt>
          <c:dLbls>
            <c:dLbl>
              <c:idx val="0"/>
              <c:layout>
                <c:manualLayout>
                  <c:x val="-3.3135237657336628E-2"/>
                  <c:y val="-0.148069708198239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810033782273564E-2"/>
                  <c:y val="2.27391153311719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272237868076708E-2"/>
                  <c:y val="-0.42256426586382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1394">
                <a:noFill/>
              </a:ln>
            </c:spPr>
            <c:txPr>
              <a:bodyPr/>
              <a:lstStyle/>
              <a:p>
                <a:pPr>
                  <a:defRPr sz="1245" b="0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Лист1!$I$38:$K$38</c:f>
              <c:strCache>
                <c:ptCount val="3"/>
                <c:pt idx="0">
                  <c:v>Спорт высших достижений</c:v>
                </c:pt>
                <c:pt idx="1">
                  <c:v>други вопросы в области физической культуры и спорта</c:v>
                </c:pt>
                <c:pt idx="2">
                  <c:v>массовый спорт</c:v>
                </c:pt>
              </c:strCache>
            </c:strRef>
          </c:cat>
          <c:val>
            <c:numRef>
              <c:f>Лист1!$I$39:$K$39</c:f>
              <c:numCache>
                <c:formatCode>General</c:formatCode>
                <c:ptCount val="3"/>
                <c:pt idx="0">
                  <c:v>118.5</c:v>
                </c:pt>
                <c:pt idx="1">
                  <c:v>10.3</c:v>
                </c:pt>
                <c:pt idx="2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139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3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90797546012275E-2"/>
          <c:y val="9.6000000000000002E-2"/>
          <c:w val="0.84355828220858897"/>
          <c:h val="0.87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1315">
              <a:noFill/>
            </a:ln>
          </c:spPr>
          <c:explosion val="6"/>
          <c:dPt>
            <c:idx val="0"/>
            <c:bubble3D val="0"/>
            <c:spPr>
              <a:solidFill>
                <a:srgbClr val="333399"/>
              </a:solidFill>
              <a:ln w="21315">
                <a:noFill/>
              </a:ln>
            </c:spPr>
          </c:dPt>
          <c:dPt>
            <c:idx val="1"/>
            <c:bubble3D val="0"/>
            <c:spPr>
              <a:solidFill>
                <a:srgbClr val="99CCFF"/>
              </a:solidFill>
              <a:ln w="21315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1315">
                <a:noFill/>
              </a:ln>
            </c:spPr>
          </c:dPt>
          <c:dPt>
            <c:idx val="3"/>
            <c:bubble3D val="0"/>
            <c:spPr>
              <a:solidFill>
                <a:srgbClr val="666699"/>
              </a:solidFill>
              <a:ln w="21315">
                <a:noFill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1315">
                <a:noFill/>
              </a:ln>
            </c:spPr>
          </c:dPt>
          <c:dLbls>
            <c:dLbl>
              <c:idx val="0"/>
              <c:layout>
                <c:manualLayout>
                  <c:x val="1.21973560644369E-2"/>
                  <c:y val="5.38736858935113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8476967901948E-3"/>
                  <c:y val="1.88652515282543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618844662765778E-2"/>
                  <c:y val="-9.34387847536756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799971104529363E-2"/>
                  <c:y val="-4.6454370194876084E-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6829781598401161E-2"/>
                  <c:y val="2.87137770069185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1315">
                <a:noFill/>
              </a:ln>
            </c:spPr>
            <c:txPr>
              <a:bodyPr/>
              <a:lstStyle/>
              <a:p>
                <a:pPr>
                  <a:defRPr sz="136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Лист1!$I$41:$L$41</c:f>
              <c:strCache>
                <c:ptCount val="4"/>
                <c:pt idx="0">
                  <c:v>другие вопросы в облсти социальной политики</c:v>
                </c:pt>
                <c:pt idx="1">
                  <c:v>социальное обслуживание население</c:v>
                </c:pt>
                <c:pt idx="2">
                  <c:v>социальное обеспечение население</c:v>
                </c:pt>
                <c:pt idx="3">
                  <c:v>охрана семьи и детства</c:v>
                </c:pt>
              </c:strCache>
            </c:strRef>
          </c:cat>
          <c:val>
            <c:numRef>
              <c:f>Лист1!$I$42:$M$42</c:f>
              <c:numCache>
                <c:formatCode>General</c:formatCode>
                <c:ptCount val="5"/>
                <c:pt idx="0">
                  <c:v>44</c:v>
                </c:pt>
                <c:pt idx="1">
                  <c:v>45.5</c:v>
                </c:pt>
                <c:pt idx="2">
                  <c:v>216.5</c:v>
                </c:pt>
                <c:pt idx="3">
                  <c:v>98.4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1315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90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134715025906736"/>
          <c:y val="1.9963702359346643E-2"/>
          <c:w val="0.80932642487046635"/>
          <c:h val="0.85117967332123412"/>
        </c:manualLayout>
      </c:layout>
      <c:bar3DChart>
        <c:barDir val="bar"/>
        <c:grouping val="stacked"/>
        <c:varyColors val="0"/>
        <c:ser>
          <c:idx val="2"/>
          <c:order val="0"/>
          <c:tx>
            <c:strRef>
              <c:f>Лист1!$L$10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39966"/>
            </a:solidFill>
            <a:ln w="23467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1915,9</a:t>
                    </a:r>
                  </a:p>
                </c:rich>
              </c:tx>
              <c:spPr>
                <a:solidFill>
                  <a:srgbClr val="CCFFCC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2164,</a:t>
                    </a:r>
                    <a:r>
                      <a:rPr lang="en-US" dirty="0" smtClean="0"/>
                      <a:t>4</a:t>
                    </a:r>
                    <a:endParaRPr lang="ru-RU" dirty="0" smtClean="0"/>
                  </a:p>
                </c:rich>
              </c:tx>
              <c:spPr>
                <a:solidFill>
                  <a:srgbClr val="CCFFCC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2166,</a:t>
                    </a:r>
                    <a:r>
                      <a:rPr lang="en-US" dirty="0" smtClean="0"/>
                      <a:t>6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CCFFCC"/>
              </a:solidFill>
              <a:ln w="23467">
                <a:noFill/>
              </a:ln>
            </c:spPr>
            <c:txPr>
              <a:bodyPr/>
              <a:lstStyle/>
              <a:p>
                <a:pPr>
                  <a:defRPr sz="1340" b="0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Лист1!$M$7:$O$7</c:f>
              <c:strCache>
                <c:ptCount val="3"/>
                <c:pt idx="0">
                  <c:v>Факт 2022 год</c:v>
                </c:pt>
                <c:pt idx="1">
                  <c:v>Факт 2023 год</c:v>
                </c:pt>
                <c:pt idx="2">
                  <c:v>План на 2023 год</c:v>
                </c:pt>
              </c:strCache>
            </c:strRef>
          </c:cat>
          <c:val>
            <c:numRef>
              <c:f>Лист1!$M$10:$O$10</c:f>
              <c:numCache>
                <c:formatCode>#,##0.00</c:formatCode>
                <c:ptCount val="3"/>
                <c:pt idx="0">
                  <c:v>1915.85</c:v>
                </c:pt>
                <c:pt idx="1">
                  <c:v>2164.48</c:v>
                </c:pt>
                <c:pt idx="2">
                  <c:v>2166.65</c:v>
                </c:pt>
              </c:numCache>
            </c:numRef>
          </c:val>
        </c:ser>
        <c:ser>
          <c:idx val="0"/>
          <c:order val="1"/>
          <c:tx>
            <c:strRef>
              <c:f>Лист1!$L$8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666699"/>
            </a:solidFill>
            <a:ln w="23467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493,0</a:t>
                    </a:r>
                    <a:endParaRPr lang="ru-RU" dirty="0"/>
                  </a:p>
                </c:rich>
              </c:tx>
              <c:spPr>
                <a:solidFill>
                  <a:srgbClr val="CC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612,0</a:t>
                    </a:r>
                  </a:p>
                </c:rich>
              </c:tx>
              <c:spPr>
                <a:solidFill>
                  <a:srgbClr val="CC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578,4</a:t>
                    </a:r>
                    <a:endParaRPr lang="ru-RU" dirty="0"/>
                  </a:p>
                </c:rich>
              </c:tx>
              <c:spPr>
                <a:solidFill>
                  <a:srgbClr val="CC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CCCCFF"/>
              </a:solidFill>
              <a:ln w="23467">
                <a:noFill/>
              </a:ln>
            </c:spPr>
            <c:txPr>
              <a:bodyPr/>
              <a:lstStyle/>
              <a:p>
                <a:pPr>
                  <a:defRPr sz="134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Лист1!$M$7:$O$7</c:f>
              <c:strCache>
                <c:ptCount val="3"/>
                <c:pt idx="0">
                  <c:v>Факт 2022 год</c:v>
                </c:pt>
                <c:pt idx="1">
                  <c:v>Факт 2023 год</c:v>
                </c:pt>
                <c:pt idx="2">
                  <c:v>План на 2023 год</c:v>
                </c:pt>
              </c:strCache>
            </c:strRef>
          </c:cat>
          <c:val>
            <c:numRef>
              <c:f>Лист1!$M$8:$O$8</c:f>
              <c:numCache>
                <c:formatCode>#,##0.00</c:formatCode>
                <c:ptCount val="3"/>
                <c:pt idx="0" formatCode="General">
                  <c:v>492.97</c:v>
                </c:pt>
                <c:pt idx="1">
                  <c:v>611.97</c:v>
                </c:pt>
                <c:pt idx="2">
                  <c:v>578.39</c:v>
                </c:pt>
              </c:numCache>
            </c:numRef>
          </c:val>
        </c:ser>
        <c:ser>
          <c:idx val="1"/>
          <c:order val="2"/>
          <c:tx>
            <c:strRef>
              <c:f>Лист1!$L$9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9CCFF"/>
            </a:solidFill>
            <a:ln w="23467">
              <a:noFill/>
            </a:ln>
          </c:spPr>
          <c:invertIfNegative val="0"/>
          <c:dLbls>
            <c:dLbl>
              <c:idx val="0"/>
              <c:layout>
                <c:manualLayout>
                  <c:x val="5.2025415173222678E-2"/>
                  <c:y val="-1.1391330250432041E-4"/>
                </c:manualLayout>
              </c:layout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62,1</a:t>
                    </a:r>
                  </a:p>
                </c:rich>
              </c:tx>
              <c:spPr>
                <a:solidFill>
                  <a:srgbClr val="99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1922448027221E-2"/>
                  <c:y val="-9.3042074840998801E-3"/>
                </c:manualLayout>
              </c:layout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68,8</a:t>
                    </a:r>
                    <a:endParaRPr lang="ru-RU" dirty="0"/>
                  </a:p>
                </c:rich>
              </c:tx>
              <c:spPr>
                <a:solidFill>
                  <a:srgbClr val="99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62900597866549E-2"/>
                  <c:y val="-1.4864944471073921E-2"/>
                </c:manualLayout>
              </c:layout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67,0</a:t>
                    </a:r>
                  </a:p>
                </c:rich>
              </c:tx>
              <c:spPr>
                <a:solidFill>
                  <a:srgbClr val="99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99CCFF"/>
              </a:solidFill>
              <a:ln w="23467">
                <a:noFill/>
              </a:ln>
            </c:spPr>
            <c:txPr>
              <a:bodyPr/>
              <a:lstStyle/>
              <a:p>
                <a:pPr>
                  <a:defRPr sz="134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Лист1!$M$7:$O$7</c:f>
              <c:strCache>
                <c:ptCount val="3"/>
                <c:pt idx="0">
                  <c:v>Факт 2022 год</c:v>
                </c:pt>
                <c:pt idx="1">
                  <c:v>Факт 2023 год</c:v>
                </c:pt>
                <c:pt idx="2">
                  <c:v>План на 2023 год</c:v>
                </c:pt>
              </c:strCache>
            </c:strRef>
          </c:cat>
          <c:val>
            <c:numRef>
              <c:f>Лист1!$M$9:$O$9</c:f>
              <c:numCache>
                <c:formatCode>#,##0.00</c:formatCode>
                <c:ptCount val="3"/>
                <c:pt idx="0" formatCode="General">
                  <c:v>62.08</c:v>
                </c:pt>
                <c:pt idx="1">
                  <c:v>68.790000000000006</c:v>
                </c:pt>
                <c:pt idx="2">
                  <c:v>66.98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00"/>
        <c:shape val="box"/>
        <c:axId val="73770496"/>
        <c:axId val="72620800"/>
        <c:axId val="0"/>
      </c:bar3DChart>
      <c:catAx>
        <c:axId val="73770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9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0" b="1" i="0" u="none" strike="noStrike" baseline="0">
                <a:solidFill>
                  <a:srgbClr val="00336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262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62080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29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3770496"/>
        <c:crosses val="autoZero"/>
        <c:crossBetween val="between"/>
        <c:majorUnit val="500"/>
        <c:minorUnit val="10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3.5233171611124367E-2"/>
          <c:y val="0.92921962510591694"/>
          <c:w val="0.96062179096299827"/>
          <c:h val="6.8965424597515868E-2"/>
        </c:manualLayout>
      </c:layout>
      <c:overlay val="0"/>
      <c:spPr>
        <a:solidFill>
          <a:srgbClr val="FFFFFF"/>
        </a:solidFill>
        <a:ln w="23467">
          <a:noFill/>
        </a:ln>
      </c:spPr>
      <c:txPr>
        <a:bodyPr/>
        <a:lstStyle/>
        <a:p>
          <a:pPr>
            <a:defRPr sz="1358" b="1" i="0" u="none" strike="noStrike" baseline="0">
              <a:solidFill>
                <a:srgbClr val="333333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9085932593916"/>
          <c:y val="0.12288043913509215"/>
          <c:w val="0.62991443121630808"/>
          <c:h val="0.72166216313677545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PowerPoint]Лист1'!$N$13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6547912107774338E-2"/>
                  <c:y val="-2.14202689375017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2701073307195E-4"/>
                  <c:y val="-7.61981226302815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47,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37,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09059993035641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28652179655824E-2"/>
                  <c:y val="1.41875571606125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,3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'[Диаграмма в Microsoft PowerPoint]Лист1'!$N$14:$N$18</c:f>
              <c:numCache>
                <c:formatCode>#,##0.00</c:formatCode>
                <c:ptCount val="5"/>
                <c:pt idx="0">
                  <c:v>520.23</c:v>
                </c:pt>
                <c:pt idx="1">
                  <c:v>47.86</c:v>
                </c:pt>
                <c:pt idx="2">
                  <c:v>37.159999999999997</c:v>
                </c:pt>
                <c:pt idx="3">
                  <c:v>4.38</c:v>
                </c:pt>
                <c:pt idx="4">
                  <c:v>2.34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2302158273381"/>
          <c:y val="9.7107438016528921E-2"/>
          <c:w val="0.62302158273381292"/>
          <c:h val="0.8946280991735536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4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2154470452288"/>
          <c:y val="7.1028073787596333E-2"/>
          <c:w val="0.7120115774240231"/>
          <c:h val="0.9196261682242991"/>
        </c:manualLayout>
      </c:layout>
      <c:doughnutChart>
        <c:varyColors val="1"/>
        <c:ser>
          <c:idx val="0"/>
          <c:order val="0"/>
          <c:tx>
            <c:strRef>
              <c:f>Лист1!$N$13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99FF"/>
            </a:solidFill>
            <a:ln w="18072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18072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18072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18072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18072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18072">
                <a:noFill/>
              </a:ln>
            </c:spPr>
          </c:dPt>
          <c:dLbls>
            <c:dLbl>
              <c:idx val="0"/>
              <c:layout>
                <c:manualLayout>
                  <c:x val="-1.9552466182116923E-2"/>
                  <c:y val="1.395645303426928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rPr>
                      <a:t>399,7</a:t>
                    </a:r>
                    <a:endParaRPr lang="ru-RU" dirty="0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496036118352101E-2"/>
                  <c:y val="-6.3801786260816659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 dirty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rPr>
                      <a:t>48,3</a:t>
                    </a:r>
                    <a:endParaRPr lang="ru-RU" dirty="0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303754266211604E-2"/>
                  <c:y val="7.0671378091872791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rPr>
                      <a:t>36,3</a:t>
                    </a:r>
                    <a:endParaRPr lang="ru-RU" dirty="0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017897933406788E-2"/>
                  <c:y val="-5.154336273336857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rPr>
                      <a:t>6,6</a:t>
                    </a:r>
                    <a:endParaRPr lang="en-US" dirty="0" smtClean="0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23162505710677E-2"/>
                  <c:y val="6.755515984530185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rPr>
                      <a:t>2,1</a:t>
                    </a:r>
                    <a:endParaRPr lang="ru-RU" dirty="0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8072">
                <a:noFill/>
              </a:ln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Лист1!$N$14:$N$18</c:f>
              <c:numCache>
                <c:formatCode>#,##0.00</c:formatCode>
                <c:ptCount val="5"/>
                <c:pt idx="0">
                  <c:v>399.7</c:v>
                </c:pt>
                <c:pt idx="1">
                  <c:v>48.3</c:v>
                </c:pt>
                <c:pt idx="2">
                  <c:v>36.299999999999997</c:v>
                </c:pt>
                <c:pt idx="3">
                  <c:v>6.5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38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7" b="1" i="0" u="none" strike="noStrike" baseline="0">
                <a:solidFill>
                  <a:srgbClr val="003366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 w="1892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439252336448593E-2"/>
          <c:y val="7.269155206286837E-2"/>
          <c:w val="0.71962616822429903"/>
          <c:h val="0.90766208251473479"/>
        </c:manualLayout>
      </c:layout>
      <c:doughnutChart>
        <c:varyColors val="1"/>
        <c:ser>
          <c:idx val="0"/>
          <c:order val="0"/>
          <c:tx>
            <c:strRef>
              <c:f>Лист1!$Q$13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99FF"/>
            </a:solidFill>
            <a:ln w="18926">
              <a:noFill/>
            </a:ln>
          </c:spPr>
          <c:dPt>
            <c:idx val="0"/>
            <c:bubble3D val="0"/>
            <c:spPr>
              <a:solidFill>
                <a:srgbClr val="666699"/>
              </a:solidFill>
              <a:ln w="18926">
                <a:noFill/>
              </a:ln>
            </c:spPr>
          </c:dPt>
          <c:dPt>
            <c:idx val="1"/>
            <c:bubble3D val="0"/>
            <c:spPr>
              <a:solidFill>
                <a:srgbClr val="333399"/>
              </a:solidFill>
              <a:ln w="18926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8926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8926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18926">
                <a:noFill/>
              </a:ln>
            </c:spPr>
          </c:dPt>
          <c:dLbls>
            <c:dLbl>
              <c:idx val="0"/>
              <c:layout>
                <c:manualLayout>
                  <c:x val="-1.7168799997760886E-2"/>
                  <c:y val="-2.7341102463141032E-2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53,1</a:t>
                    </a:r>
                    <a:endParaRPr lang="en-US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56486667290338E-4"/>
                  <c:y val="-1.7775171720555557E-3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040839200831715E-3"/>
                  <c:y val="-2.4782766515887643E-2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3,9</a:t>
                    </a:r>
                    <a:endParaRPr lang="ru-RU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45701531580453E-3"/>
                  <c:y val="5.771625621265427E-2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2,0</a:t>
                    </a:r>
                    <a:endParaRPr lang="ru-RU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895396433431771E-3"/>
                  <c:y val="-5.6610543362930567E-2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0,3</a:t>
                    </a:r>
                    <a:endParaRPr lang="ru-RU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8926">
                <a:noFill/>
              </a:ln>
            </c:spPr>
            <c:txPr>
              <a:bodyPr/>
              <a:lstStyle/>
              <a:p>
                <a:pPr>
                  <a:defRPr sz="1045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Лист1!$Q$14:$Q$18</c:f>
              <c:numCache>
                <c:formatCode>General</c:formatCode>
                <c:ptCount val="5"/>
                <c:pt idx="0">
                  <c:v>53.07</c:v>
                </c:pt>
                <c:pt idx="1">
                  <c:v>2.78</c:v>
                </c:pt>
                <c:pt idx="2">
                  <c:v>3.9</c:v>
                </c:pt>
                <c:pt idx="3">
                  <c:v>0.34</c:v>
                </c:pt>
                <c:pt idx="4">
                  <c:v>1.99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65"/>
      </c:doughnutChart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9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1" b="1" i="0" u="none" strike="noStrike" baseline="0">
                <a:solidFill>
                  <a:srgbClr val="003366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9509073635734184"/>
          <c:y val="1.3889707636812777E-3"/>
        </c:manualLayout>
      </c:layout>
      <c:overlay val="0"/>
      <c:spPr>
        <a:noFill/>
        <a:ln w="133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870864461046"/>
          <c:y val="8.1944444444444445E-2"/>
          <c:w val="0.69690501600853794"/>
          <c:h val="0.90694444444444444"/>
        </c:manualLayout>
      </c:layout>
      <c:doughnutChart>
        <c:varyColors val="1"/>
        <c:ser>
          <c:idx val="0"/>
          <c:order val="0"/>
          <c:tx>
            <c:strRef>
              <c:f>Лист1!$R$13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3349">
              <a:noFill/>
            </a:ln>
          </c:spPr>
          <c:dPt>
            <c:idx val="0"/>
            <c:bubble3D val="0"/>
            <c:spPr>
              <a:solidFill>
                <a:srgbClr val="666699"/>
              </a:solidFill>
              <a:ln w="13349">
                <a:noFill/>
              </a:ln>
            </c:spPr>
          </c:dPt>
          <c:dPt>
            <c:idx val="1"/>
            <c:bubble3D val="0"/>
            <c:spPr>
              <a:solidFill>
                <a:srgbClr val="333399"/>
              </a:solidFill>
              <a:ln w="13349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3349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3349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13349">
                <a:noFill/>
              </a:ln>
            </c:spPr>
          </c:dPt>
          <c:dLbls>
            <c:dLbl>
              <c:idx val="0"/>
              <c:layout>
                <c:manualLayout>
                  <c:x val="-1.6148187620393162E-2"/>
                  <c:y val="1.6600412723568048E-2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48,5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86456998307003E-3"/>
                  <c:y val="-3.1384638895221029E-3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4,5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388062506949241E-2"/>
                  <c:y val="7.1396707937150189E-3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3,9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25446692504384E-2"/>
                  <c:y val="-1.070950619057243E-2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1,2</a:t>
                    </a:r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221657680234032E-3"/>
                  <c:y val="1.051780321886717E-2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10,7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3349">
                <a:noFill/>
              </a:ln>
            </c:spPr>
            <c:txPr>
              <a:bodyPr/>
              <a:lstStyle/>
              <a:p>
                <a:pPr>
                  <a:defRPr sz="1049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Лист1!$R$14:$R$18</c:f>
              <c:numCache>
                <c:formatCode>#,##0.00</c:formatCode>
                <c:ptCount val="5"/>
                <c:pt idx="0">
                  <c:v>48.46</c:v>
                </c:pt>
                <c:pt idx="1">
                  <c:v>4.49</c:v>
                </c:pt>
                <c:pt idx="2">
                  <c:v>3.92</c:v>
                </c:pt>
                <c:pt idx="3" formatCode="General">
                  <c:v>1.25</c:v>
                </c:pt>
                <c:pt idx="4">
                  <c:v>10.74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65"/>
      </c:doughnutChart>
      <c:spPr>
        <a:noFill/>
        <a:ln w="25367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2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6101694915255"/>
          <c:y val="0.10416666666666667"/>
          <c:w val="0.71398305084745761"/>
          <c:h val="0.87760416666666663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6903">
              <a:noFill/>
            </a:ln>
          </c:spPr>
          <c:dPt>
            <c:idx val="0"/>
            <c:bubble3D val="0"/>
            <c:spPr>
              <a:solidFill>
                <a:srgbClr val="808000"/>
              </a:solidFill>
              <a:ln w="26903">
                <a:noFill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269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6903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26903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26903">
                <a:noFill/>
              </a:ln>
            </c:spPr>
          </c:dPt>
          <c:dLbls>
            <c:dLbl>
              <c:idx val="0"/>
              <c:layout>
                <c:manualLayout>
                  <c:x val="2.0172378519307338E-2"/>
                  <c:y val="-0.11701367795855985"/>
                </c:manualLayout>
              </c:layout>
              <c:tx>
                <c:rich>
                  <a:bodyPr/>
                  <a:lstStyle/>
                  <a:p>
                    <a:pPr>
                      <a:defRPr sz="1298" b="0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3,1</a:t>
                    </a:r>
                    <a:endParaRPr lang="ru-RU" dirty="0"/>
                  </a:p>
                </c:rich>
              </c:tx>
              <c:spPr>
                <a:noFill/>
                <a:ln w="2690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765386801608914E-3"/>
                  <c:y val="-2.98704753429163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946702198534312E-3"/>
                  <c:y val="-5.89680589680589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9077203124418E-2"/>
                  <c:y val="-6.84605081996825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226,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950376513970833E-4"/>
                  <c:y val="1.4165622763063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03">
                <a:noFill/>
              </a:ln>
            </c:spPr>
            <c:txPr>
              <a:bodyPr/>
              <a:lstStyle/>
              <a:p>
                <a:pPr>
                  <a:defRPr sz="1299" b="0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Лист1!$L$22:$P$22</c:f>
              <c:strCache>
                <c:ptCount val="5"/>
                <c:pt idx="0">
                  <c:v>Прочие дотации бюджетам городских округов 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трансферты, возвраты прошлых лет)</c:v>
                </c:pt>
              </c:strCache>
            </c:strRef>
          </c:cat>
          <c:val>
            <c:numRef>
              <c:f>Лист1!$L$24:$P$24</c:f>
              <c:numCache>
                <c:formatCode>General</c:formatCode>
                <c:ptCount val="5"/>
                <c:pt idx="0">
                  <c:v>3.13</c:v>
                </c:pt>
                <c:pt idx="1">
                  <c:v>859.04</c:v>
                </c:pt>
                <c:pt idx="2">
                  <c:v>11.43</c:v>
                </c:pt>
                <c:pt idx="3">
                  <c:v>226.17</c:v>
                </c:pt>
                <c:pt idx="4">
                  <c:v>1064.71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3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872427983539"/>
          <c:y val="8.6124401913875603E-2"/>
          <c:w val="0.7880658436213992"/>
          <c:h val="0.91626794258373201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4188">
              <a:noFill/>
            </a:ln>
          </c:spPr>
          <c:dPt>
            <c:idx val="0"/>
            <c:bubble3D val="0"/>
            <c:spPr>
              <a:solidFill>
                <a:srgbClr val="808000"/>
              </a:solidFill>
              <a:ln w="24188">
                <a:noFill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24188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4188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24188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24188">
                <a:noFill/>
              </a:ln>
            </c:spPr>
          </c:dPt>
          <c:dLbls>
            <c:dLbl>
              <c:idx val="0"/>
              <c:layout>
                <c:manualLayout>
                  <c:x val="4.11009126806718E-2"/>
                  <c:y val="-0.12316299361593383"/>
                </c:manualLayout>
              </c:layout>
              <c:tx>
                <c:rich>
                  <a:bodyPr/>
                  <a:lstStyle/>
                  <a:p>
                    <a:pPr>
                      <a:defRPr sz="1381" b="0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3,1</a:t>
                    </a:r>
                    <a:endParaRPr lang="ru-RU" dirty="0"/>
                  </a:p>
                </c:rich>
              </c:tx>
              <c:spPr>
                <a:noFill/>
                <a:ln w="2418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330288947715076E-3"/>
                  <c:y val="-3.840870444007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6757752885039E-2"/>
                  <c:y val="-2.50407347261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49655581754546E-3"/>
                  <c:y val="-7.908972489972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609141288042284E-4"/>
                  <c:y val="-1.432287389227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188">
                <a:noFill/>
              </a:ln>
            </c:spPr>
            <c:txPr>
              <a:bodyPr/>
              <a:lstStyle/>
              <a:p>
                <a:pPr>
                  <a:defRPr sz="1380" b="0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Лист1!$L$26:$P$26</c:f>
              <c:strCache>
                <c:ptCount val="5"/>
                <c:pt idx="0">
                  <c:v>прочие дотации за счет резервного фонда Правительства РФ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трансферты)</c:v>
                </c:pt>
              </c:strCache>
            </c:strRef>
          </c:cat>
          <c:val>
            <c:numRef>
              <c:f>Лист1!$L$27:$P$27</c:f>
              <c:numCache>
                <c:formatCode>General</c:formatCode>
                <c:ptCount val="5"/>
                <c:pt idx="0">
                  <c:v>3.1</c:v>
                </c:pt>
                <c:pt idx="1">
                  <c:v>806.9</c:v>
                </c:pt>
                <c:pt idx="2">
                  <c:v>50.7</c:v>
                </c:pt>
                <c:pt idx="3">
                  <c:v>87.5</c:v>
                </c:pt>
                <c:pt idx="4">
                  <c:v>967.6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395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E52E0C-231D-4FF3-BC6C-B1CD45F9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2F8DE-FA0B-42B3-944A-8EA375121514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7F4B-25A5-4AA6-AB5B-BAE6390F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2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2152-B71B-4BFF-8FAC-A4DC7E8A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28654-CD37-4ED0-834A-D60EC864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0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95F6-E79B-419D-A7BD-1469D709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6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7FF2-CD5B-41B5-A9B4-4EB13464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BB47-8788-4140-A66C-196FC4D0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89B0-CF4E-42AE-BE2D-29FE74964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60F99-37FA-40D0-BF02-16E9BB3BF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35A4-A656-4470-BC13-249366C3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27CA-0B7E-4FD5-948E-F6E4EE7E0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AD00-FA2E-47C3-A0E3-8EA8C6CE3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13D2-D1A9-4925-ACD4-A8883E41F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6F9C-D0C3-4554-AF10-DE7B37F6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486132-A7F4-4F36-8E21-1E15C4F7B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chart" Target="../charts/chart12.xml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orfi@zarechny.zato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1300"/>
            <a:ext cx="9144000" cy="28797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ОТЧЕТ ОБ ИСПОЛНЕНИИ 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БЮДЖЕТА ГОРОДА ЗАРЕЧНОГО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ЗА 2023 ГОД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(ПУТЕВОДИТЕЛЬ ДЛЯ ГРАЖДАН)</a:t>
            </a:r>
          </a:p>
          <a:p>
            <a:pPr eaLnBrk="1" hangingPunct="1"/>
            <a:endParaRPr lang="ru-RU" b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t="6174" r="31912" b="35780"/>
          <a:stretch>
            <a:fillRect/>
          </a:stretch>
        </p:blipFill>
        <p:spPr bwMode="auto">
          <a:xfrm>
            <a:off x="323850" y="188913"/>
            <a:ext cx="18430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63165" r="18628" b="11877"/>
          <a:stretch>
            <a:fillRect/>
          </a:stretch>
        </p:blipFill>
        <p:spPr bwMode="auto">
          <a:xfrm>
            <a:off x="2339975" y="333375"/>
            <a:ext cx="6192838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3366"/>
                </a:solidFill>
                <a:latin typeface="Tahoma" pitchFamily="34" charset="0"/>
              </a:rPr>
              <a:t>Структура безвозмездных поступлений в динамике, </a:t>
            </a:r>
            <a:r>
              <a:rPr lang="ru-RU" sz="2200" b="1" dirty="0" err="1" smtClean="0">
                <a:solidFill>
                  <a:srgbClr val="003366"/>
                </a:solidFill>
                <a:latin typeface="Tahoma" pitchFamily="34" charset="0"/>
              </a:rPr>
              <a:t>млн.рублей</a:t>
            </a:r>
            <a:endParaRPr lang="ru-RU" sz="2200" b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0930861"/>
              </p:ext>
            </p:extLst>
          </p:nvPr>
        </p:nvGraphicFramePr>
        <p:xfrm>
          <a:off x="4349750" y="1112838"/>
          <a:ext cx="476567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1138080"/>
              </p:ext>
            </p:extLst>
          </p:nvPr>
        </p:nvGraphicFramePr>
        <p:xfrm>
          <a:off x="158750" y="1052513"/>
          <a:ext cx="4325938" cy="381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Oval 15"/>
          <p:cNvSpPr>
            <a:spLocks noChangeArrowheads="1"/>
          </p:cNvSpPr>
          <p:nvPr/>
        </p:nvSpPr>
        <p:spPr bwMode="auto">
          <a:xfrm>
            <a:off x="468313" y="566102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706424" y="5603764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Другие безвозмездные поступления (субвенции, иные межбюджетные трансферты, возвраты прошлых лет)</a:t>
            </a:r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468313" y="5229225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684213" y="5157788"/>
            <a:ext cx="488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Дотации, связанные с особым режимом функционирования ЗАТО</a:t>
            </a:r>
          </a:p>
        </p:txBody>
      </p:sp>
      <p:sp>
        <p:nvSpPr>
          <p:cNvPr id="11273" name="Oval 19"/>
          <p:cNvSpPr>
            <a:spLocks noChangeArrowheads="1"/>
          </p:cNvSpPr>
          <p:nvPr/>
        </p:nvSpPr>
        <p:spPr bwMode="auto">
          <a:xfrm>
            <a:off x="468313" y="6165850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20"/>
          <p:cNvSpPr>
            <a:spLocks noChangeArrowheads="1"/>
          </p:cNvSpPr>
          <p:nvPr/>
        </p:nvSpPr>
        <p:spPr bwMode="auto">
          <a:xfrm>
            <a:off x="684213" y="6092825"/>
            <a:ext cx="475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Субсидии (средства, поступающие в бюджет города на условиях софинансирования)</a:t>
            </a:r>
          </a:p>
        </p:txBody>
      </p:sp>
      <p:sp>
        <p:nvSpPr>
          <p:cNvPr id="11275" name="Oval 21"/>
          <p:cNvSpPr>
            <a:spLocks noChangeArrowheads="1"/>
          </p:cNvSpPr>
          <p:nvPr/>
        </p:nvSpPr>
        <p:spPr bwMode="auto">
          <a:xfrm>
            <a:off x="5724525" y="5373688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22"/>
          <p:cNvSpPr>
            <a:spLocks noChangeArrowheads="1"/>
          </p:cNvSpPr>
          <p:nvPr/>
        </p:nvSpPr>
        <p:spPr bwMode="auto">
          <a:xfrm>
            <a:off x="5724525" y="6092825"/>
            <a:ext cx="215900" cy="215900"/>
          </a:xfrm>
          <a:prstGeom prst="ellipse">
            <a:avLst/>
          </a:prstGeom>
          <a:solidFill>
            <a:srgbClr val="8080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23"/>
          <p:cNvSpPr>
            <a:spLocks noChangeArrowheads="1"/>
          </p:cNvSpPr>
          <p:nvPr/>
        </p:nvSpPr>
        <p:spPr bwMode="auto">
          <a:xfrm>
            <a:off x="5940425" y="5229225"/>
            <a:ext cx="30241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Дотации на поддержку мер по обеспечению сбалансированности бюджета</a:t>
            </a:r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5940425" y="602138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Прочие дотации бюджетам городских округов</a:t>
            </a:r>
          </a:p>
        </p:txBody>
      </p:sp>
      <p:sp>
        <p:nvSpPr>
          <p:cNvPr id="11279" name="Rectangle 30"/>
          <p:cNvSpPr>
            <a:spLocks noChangeArrowheads="1"/>
          </p:cNvSpPr>
          <p:nvPr/>
        </p:nvSpPr>
        <p:spPr bwMode="auto">
          <a:xfrm>
            <a:off x="5867400" y="2781300"/>
            <a:ext cx="18732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2164,</a:t>
            </a:r>
            <a:r>
              <a:rPr lang="en-US" sz="2800" b="1" smtClean="0">
                <a:solidFill>
                  <a:srgbClr val="4D4D4D"/>
                </a:solidFill>
                <a:latin typeface="Tahoma" pitchFamily="34" charset="0"/>
              </a:rPr>
              <a:t>4</a:t>
            </a:r>
            <a:r>
              <a:rPr lang="ru-RU" sz="2000" b="1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0" name="Rectangle 31"/>
          <p:cNvSpPr>
            <a:spLocks noChangeArrowheads="1"/>
          </p:cNvSpPr>
          <p:nvPr/>
        </p:nvSpPr>
        <p:spPr bwMode="auto">
          <a:xfrm>
            <a:off x="1258888" y="2781300"/>
            <a:ext cx="20891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1915,8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1" name="Rectangle 32"/>
          <p:cNvSpPr>
            <a:spLocks noChangeArrowheads="1"/>
          </p:cNvSpPr>
          <p:nvPr/>
        </p:nvSpPr>
        <p:spPr bwMode="auto">
          <a:xfrm>
            <a:off x="179388" y="1120775"/>
            <a:ext cx="100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2022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2" name="Rectangle 33"/>
          <p:cNvSpPr>
            <a:spLocks noChangeArrowheads="1"/>
          </p:cNvSpPr>
          <p:nvPr/>
        </p:nvSpPr>
        <p:spPr bwMode="auto">
          <a:xfrm>
            <a:off x="7956550" y="1125538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2023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3" name="AutoShape 34"/>
          <p:cNvSpPr>
            <a:spLocks noChangeArrowheads="1"/>
          </p:cNvSpPr>
          <p:nvPr/>
        </p:nvSpPr>
        <p:spPr bwMode="auto">
          <a:xfrm>
            <a:off x="2195513" y="1268413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35"/>
          <p:cNvSpPr>
            <a:spLocks noChangeArrowheads="1"/>
          </p:cNvSpPr>
          <p:nvPr/>
        </p:nvSpPr>
        <p:spPr bwMode="auto">
          <a:xfrm>
            <a:off x="6588125" y="1379538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10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104139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567259"/>
              </p:ext>
            </p:extLst>
          </p:nvPr>
        </p:nvGraphicFramePr>
        <p:xfrm>
          <a:off x="23068" y="1027112"/>
          <a:ext cx="6327102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Функциональная структура расходов в </a:t>
            </a:r>
            <a:r>
              <a:rPr lang="ru-RU" sz="2000" b="1" dirty="0" smtClean="0">
                <a:solidFill>
                  <a:srgbClr val="14425D"/>
                </a:solidFill>
                <a:latin typeface="Tahoma" pitchFamily="34" charset="0"/>
              </a:rPr>
              <a:t>2023 </a:t>
            </a:r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году, </a:t>
            </a:r>
            <a:br>
              <a:rPr lang="ru-RU" sz="2000" b="1" dirty="0">
                <a:solidFill>
                  <a:srgbClr val="14425D"/>
                </a:solidFill>
                <a:latin typeface="Tahoma" pitchFamily="34" charset="0"/>
              </a:rPr>
            </a:br>
            <a:r>
              <a:rPr lang="ru-RU" sz="2000" b="1" dirty="0" err="1">
                <a:solidFill>
                  <a:srgbClr val="14425D"/>
                </a:solidFill>
                <a:latin typeface="Tahoma" pitchFamily="34" charset="0"/>
              </a:rPr>
              <a:t>млн.рублей</a:t>
            </a:r>
            <a:endParaRPr lang="ru-RU" sz="2000" b="1" dirty="0">
              <a:solidFill>
                <a:srgbClr val="14425D"/>
              </a:solidFill>
              <a:latin typeface="Tahoma" pitchFamily="34" charset="0"/>
            </a:endParaRPr>
          </a:p>
        </p:txBody>
      </p:sp>
      <p:sp>
        <p:nvSpPr>
          <p:cNvPr id="12292" name="Oval 9"/>
          <p:cNvSpPr>
            <a:spLocks noChangeArrowheads="1"/>
          </p:cNvSpPr>
          <p:nvPr/>
        </p:nvSpPr>
        <p:spPr bwMode="auto">
          <a:xfrm>
            <a:off x="4787900" y="2349500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4787900" y="3068638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Oval 11"/>
          <p:cNvSpPr>
            <a:spLocks noChangeArrowheads="1"/>
          </p:cNvSpPr>
          <p:nvPr/>
        </p:nvSpPr>
        <p:spPr bwMode="auto">
          <a:xfrm>
            <a:off x="4787900" y="48688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12"/>
          <p:cNvSpPr>
            <a:spLocks noChangeArrowheads="1"/>
          </p:cNvSpPr>
          <p:nvPr/>
        </p:nvSpPr>
        <p:spPr bwMode="auto">
          <a:xfrm>
            <a:off x="4787900" y="5229225"/>
            <a:ext cx="215900" cy="215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13"/>
          <p:cNvSpPr>
            <a:spLocks noChangeArrowheads="1"/>
          </p:cNvSpPr>
          <p:nvPr/>
        </p:nvSpPr>
        <p:spPr bwMode="auto">
          <a:xfrm>
            <a:off x="4787900" y="2708275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14"/>
          <p:cNvSpPr>
            <a:spLocks noChangeArrowheads="1"/>
          </p:cNvSpPr>
          <p:nvPr/>
        </p:nvSpPr>
        <p:spPr bwMode="auto">
          <a:xfrm>
            <a:off x="4787900" y="3429000"/>
            <a:ext cx="215900" cy="215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5"/>
          <p:cNvSpPr>
            <a:spLocks noChangeArrowheads="1"/>
          </p:cNvSpPr>
          <p:nvPr/>
        </p:nvSpPr>
        <p:spPr bwMode="auto">
          <a:xfrm>
            <a:off x="4787900" y="594995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Oval 16"/>
          <p:cNvSpPr>
            <a:spLocks noChangeArrowheads="1"/>
          </p:cNvSpPr>
          <p:nvPr/>
        </p:nvSpPr>
        <p:spPr bwMode="auto">
          <a:xfrm>
            <a:off x="4787900" y="4149725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Oval 17"/>
          <p:cNvSpPr>
            <a:spLocks noChangeArrowheads="1"/>
          </p:cNvSpPr>
          <p:nvPr/>
        </p:nvSpPr>
        <p:spPr bwMode="auto">
          <a:xfrm>
            <a:off x="4787900" y="3789363"/>
            <a:ext cx="215900" cy="2159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5076825" y="2276475"/>
            <a:ext cx="3529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Образование </a:t>
            </a:r>
            <a:r>
              <a:rPr lang="ru-RU" sz="1200" dirty="0" smtClean="0"/>
              <a:t>(1191,1 </a:t>
            </a:r>
            <a:r>
              <a:rPr lang="ru-RU" sz="1200" dirty="0"/>
              <a:t>млн. рублей)</a:t>
            </a:r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5076825" y="2997200"/>
            <a:ext cx="324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Социальная политика </a:t>
            </a:r>
            <a:r>
              <a:rPr lang="ru-RU" sz="1200" dirty="0" smtClean="0"/>
              <a:t>(409,7 </a:t>
            </a:r>
            <a:r>
              <a:rPr lang="ru-RU" sz="1200" dirty="0"/>
              <a:t>млн. рублей) </a:t>
            </a:r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5076825" y="4868863"/>
            <a:ext cx="24110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Экономика </a:t>
            </a:r>
            <a:r>
              <a:rPr lang="ru-RU" sz="1200" dirty="0" smtClean="0"/>
              <a:t>(257,4 </a:t>
            </a:r>
            <a:r>
              <a:rPr lang="ru-RU" sz="1200" dirty="0"/>
              <a:t>млн. рублей)</a:t>
            </a:r>
          </a:p>
        </p:txBody>
      </p:sp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5076825" y="5157788"/>
            <a:ext cx="39198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Общегосударственные вопросы </a:t>
            </a:r>
            <a:r>
              <a:rPr lang="ru-RU" sz="1200" dirty="0" smtClean="0"/>
              <a:t>(301,7 </a:t>
            </a:r>
            <a:r>
              <a:rPr lang="ru-RU" sz="1200" dirty="0"/>
              <a:t>млн. рублей)</a:t>
            </a:r>
          </a:p>
        </p:txBody>
      </p:sp>
      <p:sp>
        <p:nvSpPr>
          <p:cNvPr id="12305" name="Rectangle 22"/>
          <p:cNvSpPr>
            <a:spLocks noChangeArrowheads="1"/>
          </p:cNvSpPr>
          <p:nvPr/>
        </p:nvSpPr>
        <p:spPr bwMode="auto">
          <a:xfrm>
            <a:off x="5076825" y="2636838"/>
            <a:ext cx="22670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Культура </a:t>
            </a:r>
            <a:r>
              <a:rPr lang="ru-RU" sz="1200" dirty="0" smtClean="0"/>
              <a:t>(302,8 </a:t>
            </a:r>
            <a:r>
              <a:rPr lang="ru-RU" sz="1200" dirty="0"/>
              <a:t>млн. рублей)</a:t>
            </a:r>
          </a:p>
        </p:txBody>
      </p:sp>
      <p:sp>
        <p:nvSpPr>
          <p:cNvPr id="12306" name="Rectangle 23"/>
          <p:cNvSpPr>
            <a:spLocks noChangeArrowheads="1"/>
          </p:cNvSpPr>
          <p:nvPr/>
        </p:nvSpPr>
        <p:spPr bwMode="auto">
          <a:xfrm>
            <a:off x="5076825" y="3357563"/>
            <a:ext cx="37018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Физическая культура и спорт (</a:t>
            </a:r>
            <a:r>
              <a:rPr lang="ru-RU" sz="1200" dirty="0" smtClean="0"/>
              <a:t>174,8 </a:t>
            </a:r>
            <a:r>
              <a:rPr lang="ru-RU" sz="1200" dirty="0"/>
              <a:t>млн. рублей)</a:t>
            </a:r>
          </a:p>
        </p:txBody>
      </p:sp>
      <p:sp>
        <p:nvSpPr>
          <p:cNvPr id="12307" name="Rectangle 24"/>
          <p:cNvSpPr>
            <a:spLocks noChangeArrowheads="1"/>
          </p:cNvSpPr>
          <p:nvPr/>
        </p:nvSpPr>
        <p:spPr bwMode="auto">
          <a:xfrm>
            <a:off x="5076825" y="5805488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Жилищно-коммунальное хозяйство</a:t>
            </a:r>
          </a:p>
          <a:p>
            <a:r>
              <a:rPr lang="ru-RU" sz="1200" dirty="0"/>
              <a:t>(</a:t>
            </a:r>
            <a:r>
              <a:rPr lang="ru-RU" sz="1200" dirty="0" smtClean="0"/>
              <a:t>120,7 </a:t>
            </a:r>
            <a:r>
              <a:rPr lang="ru-RU" sz="1200" dirty="0"/>
              <a:t>млн. рублей)</a:t>
            </a:r>
          </a:p>
        </p:txBody>
      </p:sp>
      <p:sp>
        <p:nvSpPr>
          <p:cNvPr id="12308" name="Rectangle 25"/>
          <p:cNvSpPr>
            <a:spLocks noChangeArrowheads="1"/>
          </p:cNvSpPr>
          <p:nvPr/>
        </p:nvSpPr>
        <p:spPr bwMode="auto">
          <a:xfrm>
            <a:off x="5076825" y="4076700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Обслуживание муниципального долга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(0,4 </a:t>
            </a:r>
            <a:r>
              <a:rPr lang="ru-RU" sz="1200" dirty="0"/>
              <a:t>млн. рублей)</a:t>
            </a:r>
          </a:p>
        </p:txBody>
      </p:sp>
      <p:sp>
        <p:nvSpPr>
          <p:cNvPr id="12309" name="Rectangle 26"/>
          <p:cNvSpPr>
            <a:spLocks noChangeArrowheads="1"/>
          </p:cNvSpPr>
          <p:nvPr/>
        </p:nvSpPr>
        <p:spPr bwMode="auto">
          <a:xfrm>
            <a:off x="5076825" y="3716338"/>
            <a:ext cx="3887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Средства массовой информации </a:t>
            </a:r>
            <a:r>
              <a:rPr lang="ru-RU" sz="1200" dirty="0" smtClean="0"/>
              <a:t>(30,0 </a:t>
            </a:r>
            <a:r>
              <a:rPr lang="ru-RU" sz="1200" dirty="0"/>
              <a:t>млн. рублей)</a:t>
            </a: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5076825" y="5516563"/>
            <a:ext cx="3579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Национальная безопасность </a:t>
            </a:r>
            <a:r>
              <a:rPr lang="ru-RU" sz="1200" dirty="0" smtClean="0"/>
              <a:t>(20,3 </a:t>
            </a:r>
            <a:r>
              <a:rPr lang="ru-RU" sz="1200" dirty="0"/>
              <a:t>млн. рублей)</a:t>
            </a:r>
          </a:p>
        </p:txBody>
      </p:sp>
      <p:sp>
        <p:nvSpPr>
          <p:cNvPr id="12311" name="Rectangle 28"/>
          <p:cNvSpPr>
            <a:spLocks noChangeArrowheads="1"/>
          </p:cNvSpPr>
          <p:nvPr/>
        </p:nvSpPr>
        <p:spPr bwMode="auto">
          <a:xfrm>
            <a:off x="5076825" y="4508500"/>
            <a:ext cx="2760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Здравоохранение </a:t>
            </a:r>
            <a:r>
              <a:rPr lang="ru-RU" sz="1200" dirty="0" smtClean="0"/>
              <a:t>(8,7 </a:t>
            </a:r>
            <a:r>
              <a:rPr lang="ru-RU" sz="1200" dirty="0"/>
              <a:t>млн. рублей) </a:t>
            </a:r>
          </a:p>
        </p:txBody>
      </p:sp>
      <p:sp>
        <p:nvSpPr>
          <p:cNvPr id="12312" name="Oval 29"/>
          <p:cNvSpPr>
            <a:spLocks noChangeArrowheads="1"/>
          </p:cNvSpPr>
          <p:nvPr/>
        </p:nvSpPr>
        <p:spPr bwMode="auto">
          <a:xfrm>
            <a:off x="4787900" y="5589588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Oval 30"/>
          <p:cNvSpPr>
            <a:spLocks noChangeArrowheads="1"/>
          </p:cNvSpPr>
          <p:nvPr/>
        </p:nvSpPr>
        <p:spPr bwMode="auto">
          <a:xfrm>
            <a:off x="4787900" y="45085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Rectangle 31"/>
          <p:cNvSpPr>
            <a:spLocks noChangeArrowheads="1"/>
          </p:cNvSpPr>
          <p:nvPr/>
        </p:nvSpPr>
        <p:spPr bwMode="auto">
          <a:xfrm>
            <a:off x="1187450" y="3284538"/>
            <a:ext cx="25923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2817,6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2315" name="AutoShape 34"/>
          <p:cNvSpPr>
            <a:spLocks noChangeArrowheads="1"/>
          </p:cNvSpPr>
          <p:nvPr/>
        </p:nvSpPr>
        <p:spPr bwMode="auto">
          <a:xfrm>
            <a:off x="2343509" y="1370378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AutoShape 35"/>
          <p:cNvSpPr>
            <a:spLocks noChangeArrowheads="1"/>
          </p:cNvSpPr>
          <p:nvPr/>
        </p:nvSpPr>
        <p:spPr bwMode="auto">
          <a:xfrm>
            <a:off x="2244845" y="1380099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7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11</a:t>
            </a:r>
            <a:endParaRPr lang="en-US" sz="900" b="1"/>
          </a:p>
        </p:txBody>
      </p:sp>
      <p:graphicFrame>
        <p:nvGraphicFramePr>
          <p:cNvPr id="65752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44290"/>
              </p:ext>
            </p:extLst>
          </p:nvPr>
        </p:nvGraphicFramePr>
        <p:xfrm>
          <a:off x="4787900" y="981075"/>
          <a:ext cx="4176713" cy="1127416"/>
        </p:xfrm>
        <a:graphic>
          <a:graphicData uri="http://schemas.openxmlformats.org/drawingml/2006/table">
            <a:tbl>
              <a:tblPr/>
              <a:tblGrid>
                <a:gridCol w="2625725"/>
                <a:gridCol w="1550988"/>
              </a:tblGrid>
              <a:tr h="30463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Всего расходов,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млн.рублей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2022год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2433,0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2023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817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План 2023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853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91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2486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3366"/>
                </a:solidFill>
              </a:rPr>
              <a:t>Расходы бюджета на реализацию муниципальных программ в 202</a:t>
            </a:r>
            <a:r>
              <a:rPr lang="en-US" sz="2400" b="1" dirty="0" smtClean="0">
                <a:solidFill>
                  <a:srgbClr val="003366"/>
                </a:solidFill>
              </a:rPr>
              <a:t>3</a:t>
            </a:r>
            <a:r>
              <a:rPr lang="ru-RU" sz="2400" b="1" dirty="0" smtClean="0">
                <a:solidFill>
                  <a:srgbClr val="003366"/>
                </a:solidFill>
              </a:rPr>
              <a:t> году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7019925" y="1484313"/>
            <a:ext cx="11525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928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7092950" y="2924175"/>
            <a:ext cx="11509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76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7092950" y="4292600"/>
            <a:ext cx="11509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537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7092950" y="5661025"/>
            <a:ext cx="11509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78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12</a:t>
            </a:r>
            <a:endParaRPr lang="en-US"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1715" b="7135"/>
          <a:stretch>
            <a:fillRect/>
          </a:stretch>
        </p:blipFill>
        <p:spPr bwMode="auto">
          <a:xfrm>
            <a:off x="0" y="1628775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294" name="Group 7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56461041"/>
              </p:ext>
            </p:extLst>
          </p:nvPr>
        </p:nvGraphicFramePr>
        <p:xfrm>
          <a:off x="323850" y="836613"/>
          <a:ext cx="8496300" cy="5688014"/>
        </p:xfrm>
        <a:graphic>
          <a:graphicData uri="http://schemas.openxmlformats.org/drawingml/2006/table">
            <a:tbl>
              <a:tblPr/>
              <a:tblGrid>
                <a:gridCol w="3465513"/>
                <a:gridCol w="1524000"/>
                <a:gridCol w="1828800"/>
                <a:gridCol w="1677987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муниципальных программ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Предусмотрено в бюджете,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Профинансировано средств из бюджета,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финансирования,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3954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Муниципальные программы, направленные на развитие человеческого потенциала и достижение высокого уровня качества жизни населения: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952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поддержка граждан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Пензенской области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культуры и молодежной политики в городе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физической культуры и спорта в городе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Развития образования в городе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4379" name="Rectangle 765"/>
          <p:cNvSpPr>
            <a:spLocks noChangeArrowheads="1"/>
          </p:cNvSpPr>
          <p:nvPr/>
        </p:nvSpPr>
        <p:spPr bwMode="auto">
          <a:xfrm>
            <a:off x="323850" y="115888"/>
            <a:ext cx="84963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3366"/>
                </a:solidFill>
              </a:rPr>
              <a:t>Расходы бюджета на реализацию муниципальных программ </a:t>
            </a:r>
            <a:br>
              <a:rPr lang="ru-RU" b="1" dirty="0">
                <a:solidFill>
                  <a:srgbClr val="003366"/>
                </a:solidFill>
              </a:rPr>
            </a:br>
            <a:r>
              <a:rPr lang="ru-RU" b="1" dirty="0">
                <a:solidFill>
                  <a:srgbClr val="003366"/>
                </a:solidFill>
              </a:rPr>
              <a:t>в </a:t>
            </a:r>
            <a:r>
              <a:rPr lang="ru-RU" b="1" dirty="0" smtClean="0">
                <a:solidFill>
                  <a:srgbClr val="003366"/>
                </a:solidFill>
              </a:rPr>
              <a:t>202</a:t>
            </a:r>
            <a:r>
              <a:rPr lang="en-US" b="1" dirty="0" smtClean="0">
                <a:solidFill>
                  <a:srgbClr val="003366"/>
                </a:solidFill>
              </a:rPr>
              <a:t>3</a:t>
            </a:r>
            <a:r>
              <a:rPr lang="ru-RU" b="1" dirty="0" smtClean="0">
                <a:solidFill>
                  <a:srgbClr val="003366"/>
                </a:solidFill>
              </a:rPr>
              <a:t> </a:t>
            </a:r>
            <a:r>
              <a:rPr lang="ru-RU" b="1" dirty="0">
                <a:solidFill>
                  <a:srgbClr val="003366"/>
                </a:solidFill>
              </a:rPr>
              <a:t>году (часть 1)</a:t>
            </a:r>
          </a:p>
        </p:txBody>
      </p:sp>
      <p:sp>
        <p:nvSpPr>
          <p:cNvPr id="14380" name="Rectangle 767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13</a:t>
            </a:r>
            <a:endParaRPr lang="en-US"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7350" r="4948" b="8400"/>
          <a:stretch>
            <a:fillRect/>
          </a:stretch>
        </p:blipFill>
        <p:spPr bwMode="auto">
          <a:xfrm>
            <a:off x="0" y="162877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04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649287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3366"/>
                </a:solidFill>
              </a:rPr>
              <a:t>Расходы бюджета на реализацию муниципальных программ </a:t>
            </a:r>
            <a:br>
              <a:rPr lang="ru-RU" sz="1800" b="1" dirty="0" smtClean="0">
                <a:solidFill>
                  <a:srgbClr val="003366"/>
                </a:solidFill>
              </a:rPr>
            </a:br>
            <a:r>
              <a:rPr lang="ru-RU" sz="1800" b="1" dirty="0" smtClean="0">
                <a:solidFill>
                  <a:srgbClr val="003366"/>
                </a:solidFill>
              </a:rPr>
              <a:t>в 202</a:t>
            </a:r>
            <a:r>
              <a:rPr lang="en-US" sz="1800" b="1" dirty="0" smtClean="0">
                <a:solidFill>
                  <a:srgbClr val="003366"/>
                </a:solidFill>
              </a:rPr>
              <a:t>3</a:t>
            </a:r>
            <a:r>
              <a:rPr lang="ru-RU" sz="1800" b="1" dirty="0" smtClean="0">
                <a:solidFill>
                  <a:srgbClr val="003366"/>
                </a:solidFill>
              </a:rPr>
              <a:t> году (часть 2)</a:t>
            </a:r>
          </a:p>
        </p:txBody>
      </p:sp>
      <p:graphicFrame>
        <p:nvGraphicFramePr>
          <p:cNvPr id="24784" name="Group 20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6770548"/>
              </p:ext>
            </p:extLst>
          </p:nvPr>
        </p:nvGraphicFramePr>
        <p:xfrm>
          <a:off x="323850" y="836613"/>
          <a:ext cx="8496300" cy="5688013"/>
        </p:xfrm>
        <a:graphic>
          <a:graphicData uri="http://schemas.openxmlformats.org/drawingml/2006/table">
            <a:tbl>
              <a:tblPr/>
              <a:tblGrid>
                <a:gridCol w="3467100"/>
                <a:gridCol w="1522413"/>
                <a:gridCol w="1830387"/>
                <a:gridCol w="1676400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муниципальных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Предусмотрено в бюджете,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Профинансировано средств из бюджета,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финансирования,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93862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Муниципальные программы, направленные на повышение темпов роста, обеспечение конкурентоспособности экономики  города, сбалансированное и  функциональное развитие бюджетной сферы: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Малое и среднее предпринимательство и поддержка индивидуальной предпринимательской инициативы в             г. Заречном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Обеспечение управления муниципальной собственностью города Заречного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Управление муниципальными финансами и муниципальным долгом закрытого административно-территориального образования г. Заречного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5399" name="Rectangle 205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14</a:t>
            </a:r>
            <a:endParaRPr lang="en-US"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6978" r="3180" b="10027"/>
          <a:stretch>
            <a:fillRect/>
          </a:stretch>
        </p:blipFill>
        <p:spPr bwMode="auto">
          <a:xfrm>
            <a:off x="0" y="2780928"/>
            <a:ext cx="9144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6198" r="1135" b="6335"/>
          <a:stretch>
            <a:fillRect/>
          </a:stretch>
        </p:blipFill>
        <p:spPr bwMode="auto">
          <a:xfrm>
            <a:off x="26584" y="1052736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321" name="Group 69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024139"/>
              </p:ext>
            </p:extLst>
          </p:nvPr>
        </p:nvGraphicFramePr>
        <p:xfrm>
          <a:off x="241752" y="403966"/>
          <a:ext cx="8794744" cy="6441960"/>
        </p:xfrm>
        <a:graphic>
          <a:graphicData uri="http://schemas.openxmlformats.org/drawingml/2006/table">
            <a:tbl>
              <a:tblPr/>
              <a:tblGrid>
                <a:gridCol w="4393183"/>
                <a:gridCol w="1296144"/>
                <a:gridCol w="1656184"/>
                <a:gridCol w="1449233"/>
              </a:tblGrid>
              <a:tr h="56683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муниципальных программ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Предусмотрено в бюджете,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млн.рублей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Профинансировано средств из бюджета,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млн.рублей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финансирования,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10279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Муниципальные программы, направленные на развитие территории, социальной и производственной инфраструктур: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00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социальной и инженерной инфраструктуры в г.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0647">
                <a:tc>
                  <a:txBody>
                    <a:bodyPr/>
                    <a:lstStyle/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Формирование современной городской среды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0647">
                <a:tc>
                  <a:txBody>
                    <a:bodyPr/>
                    <a:lstStyle/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Городская среда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957837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Муниципальные программы, направленные на повышение эффективности муниципального управления, обеспечение безопасности жизнедеятельности, укрепление гражданского общества: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00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гражданского общества в г. Заречном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98,3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0647">
                <a:tc>
                  <a:txBody>
                    <a:bodyPr/>
                    <a:lstStyle/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Безопасный город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36500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Профилактика правонарушений на территории                            г. Заречного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610279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Централизация обеспечивающих функций органов местного самоуправления и муниципальных учреждений г. Заречного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78405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Профилактика терроризма и экстремизма, минимизация и (или) ликвидация последствий проявлений терроризма и экстремизма на территории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г.Заречного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Пензенской области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0647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на реализацию муниципальных программ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751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720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6456" name="Rectangle 688"/>
          <p:cNvSpPr>
            <a:spLocks noChangeArrowheads="1"/>
          </p:cNvSpPr>
          <p:nvPr/>
        </p:nvSpPr>
        <p:spPr bwMode="auto">
          <a:xfrm>
            <a:off x="0" y="115888"/>
            <a:ext cx="9036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003366"/>
                </a:solidFill>
              </a:rPr>
              <a:t>Расходы бюджета на реализацию муниципальных программ в </a:t>
            </a:r>
            <a:r>
              <a:rPr lang="ru-RU" sz="1600" b="1" dirty="0" smtClean="0">
                <a:solidFill>
                  <a:srgbClr val="003366"/>
                </a:solidFill>
              </a:rPr>
              <a:t>202</a:t>
            </a:r>
            <a:r>
              <a:rPr lang="en-US" sz="1600" b="1" dirty="0" smtClean="0">
                <a:solidFill>
                  <a:srgbClr val="003366"/>
                </a:solidFill>
              </a:rPr>
              <a:t>3</a:t>
            </a:r>
            <a:r>
              <a:rPr lang="ru-RU" sz="1600" b="1" dirty="0" smtClean="0">
                <a:solidFill>
                  <a:srgbClr val="003366"/>
                </a:solidFill>
              </a:rPr>
              <a:t> </a:t>
            </a:r>
            <a:r>
              <a:rPr lang="ru-RU" sz="1600" b="1" dirty="0">
                <a:solidFill>
                  <a:srgbClr val="003366"/>
                </a:solidFill>
              </a:rPr>
              <a:t>году (часть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88640"/>
            <a:ext cx="8991600" cy="2880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164C6C"/>
                </a:solidFill>
              </a:rPr>
              <a:t>К</a:t>
            </a:r>
            <a:r>
              <a:rPr lang="ru-RU" sz="2000" b="1" dirty="0" smtClean="0">
                <a:solidFill>
                  <a:srgbClr val="164C6C"/>
                </a:solidFill>
              </a:rPr>
              <a:t>апитальный ремонт объектов города </a:t>
            </a:r>
            <a:br>
              <a:rPr lang="ru-RU" sz="2000" b="1" dirty="0" smtClean="0">
                <a:solidFill>
                  <a:srgbClr val="164C6C"/>
                </a:solidFill>
              </a:rPr>
            </a:br>
            <a:r>
              <a:rPr lang="ru-RU" sz="2000" b="1" dirty="0" smtClean="0">
                <a:solidFill>
                  <a:srgbClr val="164C6C"/>
                </a:solidFill>
              </a:rPr>
              <a:t>(77 549,9 тыс. руб.)</a:t>
            </a:r>
            <a:endParaRPr lang="ru-RU" sz="2000" b="1" dirty="0">
              <a:solidFill>
                <a:srgbClr val="164C6C"/>
              </a:solidFill>
            </a:endParaRPr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5040971"/>
              </p:ext>
            </p:extLst>
          </p:nvPr>
        </p:nvGraphicFramePr>
        <p:xfrm>
          <a:off x="124490" y="701706"/>
          <a:ext cx="8928992" cy="5693587"/>
        </p:xfrm>
        <a:graphic>
          <a:graphicData uri="http://schemas.openxmlformats.org/drawingml/2006/table">
            <a:tbl>
              <a:tblPr/>
              <a:tblGrid>
                <a:gridCol w="7860219"/>
                <a:gridCol w="1068773"/>
              </a:tblGrid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образования,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40 826,9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222» 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3 011,4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225» (капитальный ремонт здания и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2 503,9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220» (капитальный ремонт здания, капитальный ремонт ограждения территории, капитальный ремонт системы АПС, капитальный ремонт системы охранной сигнализации, капитальный ремонт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27 135,6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2 522,0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Детские сады № 5, 13, 17 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1 009,5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4»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436,5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16» (капитальный ремонт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2 843,4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здания МАДОУ «Детский сад № 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685,0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МАОУ ДО «ЦО и ПО»(капитальный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679,6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культуры: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3 063,3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МУК «Музейно-выставочный центр»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194,2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Молодежно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-досуговый центр «Ровесник» (капитальный ремонт здания, капитальный ремонт крыльца)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1 294,4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МУК «ДК Современник» (капитальный ремонт фасада, капитальный ремонт фонтана, ПИР на 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1 351,2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«Центр здоровья и досуга»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223,5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спорта: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8 292,0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СКК «Союз» (капитальный ремонт внутренних помещений)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1 556,1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«ФОК «Лесной» (капитальный ремонт внутренних помещений)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2 540,9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-МБУ ДО «Комплексная спортивная школа олимпийского резерва» (капитальный ремонт спортивных площадок пр-т Мира, 3А, спортивные площадки 18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мкр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4 195,0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Автомобильные дороги общего пользования (ПИР на капремонт улично-дорожной сети на 2024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945,7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Повышение уровня благоустройства дворовых, общественных территорий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23 413,7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Прочие объекты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1 008,3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</a:t>
            </a:r>
            <a:r>
              <a:rPr lang="en-US" sz="900" b="1" dirty="0" smtClean="0"/>
              <a:t>6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537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4643435" y="5300663"/>
            <a:ext cx="4321177" cy="795337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41"/>
          <p:cNvSpPr>
            <a:spLocks noChangeArrowheads="1"/>
          </p:cNvSpPr>
          <p:nvPr/>
        </p:nvSpPr>
        <p:spPr bwMode="auto">
          <a:xfrm>
            <a:off x="4643435" y="3974039"/>
            <a:ext cx="4321175" cy="1239311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9"/>
          <p:cNvSpPr>
            <a:spLocks noChangeArrowheads="1"/>
          </p:cNvSpPr>
          <p:nvPr/>
        </p:nvSpPr>
        <p:spPr bwMode="auto">
          <a:xfrm>
            <a:off x="4652697" y="2276873"/>
            <a:ext cx="4321175" cy="648071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38"/>
          <p:cNvSpPr>
            <a:spLocks noChangeArrowheads="1"/>
          </p:cNvSpPr>
          <p:nvPr/>
        </p:nvSpPr>
        <p:spPr bwMode="auto">
          <a:xfrm>
            <a:off x="4643435" y="1628800"/>
            <a:ext cx="4321175" cy="57606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37"/>
          <p:cNvSpPr>
            <a:spLocks noChangeArrowheads="1"/>
          </p:cNvSpPr>
          <p:nvPr/>
        </p:nvSpPr>
        <p:spPr bwMode="auto">
          <a:xfrm>
            <a:off x="4643436" y="981075"/>
            <a:ext cx="4321175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4652696" y="2996952"/>
            <a:ext cx="4321175" cy="936872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расходы на образование в 2023 году</a:t>
            </a: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1317994"/>
              </p:ext>
            </p:extLst>
          </p:nvPr>
        </p:nvGraphicFramePr>
        <p:xfrm>
          <a:off x="385025" y="1446214"/>
          <a:ext cx="39703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4787900" y="873883"/>
            <a:ext cx="421163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7 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общеобразовательных учреждений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(среднегодовая численность учащихся – 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5602 человека), 458,7 </a:t>
            </a:r>
            <a:r>
              <a:rPr lang="ru-RU" sz="11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11 дошкольных образовательных  учреждений (среднегодовая численность воспитанников –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2602 человека), 373,6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4 учреждения дополнительного образования детей (численность воспитанников – 5908 человек),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89,7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3 прочих учреждения образования: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КУ «Информационно-методический центр системы образования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г.Заречного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», МУ «Психолого-социальный центр системы образования «Надежда», Департамент образования, 57,8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Проведение оздоровительной кампании детей: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Лагеря с дневным пребыванием детей (1525 детей)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в 7 общеобразовательных учреждениях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5,6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Загородные лагеря (1213 детей):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ДОЛ «Звездочка», Санаторий «Надежда», 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МАУЗ «Санаторий «Заречье» 20,8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</a:t>
            </a: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endParaRPr lang="en-US" sz="11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Субсидия на пополнение (увеличение) уставного фонда муниципального предприятия «Комбинат школьного питания» г. Заречного Пензенской области (организация питания детей), 3,7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ru-RU" sz="1100" b="1" dirty="0">
              <a:ln>
                <a:solidFill>
                  <a:schemeClr val="bg1"/>
                </a:solidFill>
              </a:ln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35" y="1639019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35" y="2276873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75" y="3012282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49" y="3974039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468313" y="3933825"/>
            <a:ext cx="40322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Общее образование </a:t>
            </a:r>
            <a:r>
              <a:rPr lang="ru-RU" sz="1300" dirty="0" smtClean="0">
                <a:solidFill>
                  <a:srgbClr val="4D4D4D"/>
                </a:solidFill>
              </a:rPr>
              <a:t>(458,7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4" name="Rectangle 25"/>
          <p:cNvSpPr>
            <a:spLocks noChangeArrowheads="1"/>
          </p:cNvSpPr>
          <p:nvPr/>
        </p:nvSpPr>
        <p:spPr bwMode="auto">
          <a:xfrm>
            <a:off x="468313" y="4292600"/>
            <a:ext cx="40322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Дошкольное </a:t>
            </a:r>
            <a:r>
              <a:rPr lang="ru-RU" sz="1300" dirty="0" smtClean="0">
                <a:solidFill>
                  <a:srgbClr val="4D4D4D"/>
                </a:solidFill>
              </a:rPr>
              <a:t>образование (373,6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468313" y="4724400"/>
            <a:ext cx="4465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(89,7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468313" y="5229225"/>
            <a:ext cx="43926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rgbClr val="4D4D4D"/>
                </a:solidFill>
              </a:rPr>
              <a:t>Проведение </a:t>
            </a:r>
            <a:r>
              <a:rPr lang="ru-RU" sz="1300" dirty="0">
                <a:solidFill>
                  <a:srgbClr val="4D4D4D"/>
                </a:solidFill>
              </a:rPr>
              <a:t>оздоровительной </a:t>
            </a:r>
            <a:r>
              <a:rPr lang="ru-RU" sz="1300" dirty="0" smtClean="0">
                <a:solidFill>
                  <a:srgbClr val="4D4D4D"/>
                </a:solidFill>
              </a:rPr>
              <a:t>кампании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(2</a:t>
            </a:r>
            <a:r>
              <a:rPr lang="en-US" sz="1300" dirty="0" smtClean="0">
                <a:solidFill>
                  <a:srgbClr val="4D4D4D"/>
                </a:solidFill>
              </a:rPr>
              <a:t>6</a:t>
            </a:r>
            <a:r>
              <a:rPr lang="ru-RU" sz="1300" dirty="0" smtClean="0">
                <a:solidFill>
                  <a:srgbClr val="4D4D4D"/>
                </a:solidFill>
              </a:rPr>
              <a:t>,</a:t>
            </a:r>
            <a:r>
              <a:rPr lang="en-US" sz="1300" dirty="0" smtClean="0">
                <a:solidFill>
                  <a:srgbClr val="4D4D4D"/>
                </a:solidFill>
              </a:rPr>
              <a:t>4</a:t>
            </a:r>
            <a:r>
              <a:rPr lang="ru-RU" sz="1300" dirty="0" smtClean="0">
                <a:solidFill>
                  <a:srgbClr val="4D4D4D"/>
                </a:solidFill>
              </a:rPr>
              <a:t>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468313" y="5805488"/>
            <a:ext cx="417512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Другие вопросы в области образования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(6</a:t>
            </a:r>
            <a:r>
              <a:rPr lang="en-US" sz="1300" dirty="0" smtClean="0">
                <a:solidFill>
                  <a:srgbClr val="4D4D4D"/>
                </a:solidFill>
              </a:rPr>
              <a:t>1</a:t>
            </a:r>
            <a:r>
              <a:rPr lang="ru-RU" sz="1300" dirty="0" smtClean="0">
                <a:solidFill>
                  <a:srgbClr val="4D4D4D"/>
                </a:solidFill>
              </a:rPr>
              <a:t>,</a:t>
            </a:r>
            <a:r>
              <a:rPr lang="en-US" sz="1300" dirty="0" smtClean="0">
                <a:solidFill>
                  <a:srgbClr val="4D4D4D"/>
                </a:solidFill>
              </a:rPr>
              <a:t>5</a:t>
            </a:r>
            <a:r>
              <a:rPr lang="ru-RU" sz="1300" dirty="0" smtClean="0">
                <a:solidFill>
                  <a:srgbClr val="4D4D4D"/>
                </a:solidFill>
              </a:rPr>
              <a:t>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  <a:p>
            <a:endParaRPr lang="ru-RU" sz="1300" dirty="0">
              <a:solidFill>
                <a:srgbClr val="4D4D4D"/>
              </a:solidFill>
            </a:endParaRPr>
          </a:p>
        </p:txBody>
      </p:sp>
      <p:sp>
        <p:nvSpPr>
          <p:cNvPr id="17428" name="AutoShape 31"/>
          <p:cNvSpPr>
            <a:spLocks noChangeArrowheads="1"/>
          </p:cNvSpPr>
          <p:nvPr/>
        </p:nvSpPr>
        <p:spPr bwMode="auto">
          <a:xfrm rot="-5400000">
            <a:off x="250031" y="3934619"/>
            <a:ext cx="217488" cy="215900"/>
          </a:xfrm>
          <a:prstGeom prst="flowChartMagneticDrum">
            <a:avLst/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AutoShape 32"/>
          <p:cNvSpPr>
            <a:spLocks noChangeArrowheads="1"/>
          </p:cNvSpPr>
          <p:nvPr/>
        </p:nvSpPr>
        <p:spPr bwMode="auto">
          <a:xfrm rot="-5400000">
            <a:off x="250031" y="4366419"/>
            <a:ext cx="217488" cy="215900"/>
          </a:xfrm>
          <a:prstGeom prst="flowChartMagneticDrum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AutoShape 33"/>
          <p:cNvSpPr>
            <a:spLocks noChangeArrowheads="1"/>
          </p:cNvSpPr>
          <p:nvPr/>
        </p:nvSpPr>
        <p:spPr bwMode="auto">
          <a:xfrm rot="-5400000">
            <a:off x="250031" y="4798219"/>
            <a:ext cx="217488" cy="215900"/>
          </a:xfrm>
          <a:prstGeom prst="flowChartMagneticDrum">
            <a:avLst/>
          </a:prstGeom>
          <a:solidFill>
            <a:srgbClr val="FFFFCC"/>
          </a:solidFill>
          <a:ln w="9525">
            <a:solidFill>
              <a:srgbClr val="D5D0A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AutoShape 34"/>
          <p:cNvSpPr>
            <a:spLocks noChangeArrowheads="1"/>
          </p:cNvSpPr>
          <p:nvPr/>
        </p:nvSpPr>
        <p:spPr bwMode="auto">
          <a:xfrm rot="-5400000">
            <a:off x="260449" y="5879136"/>
            <a:ext cx="215900" cy="215900"/>
          </a:xfrm>
          <a:prstGeom prst="flowChartMagneticDrum">
            <a:avLst/>
          </a:prstGeom>
          <a:solidFill>
            <a:srgbClr val="FF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AutoShape 35"/>
          <p:cNvSpPr>
            <a:spLocks noChangeArrowheads="1"/>
          </p:cNvSpPr>
          <p:nvPr/>
        </p:nvSpPr>
        <p:spPr bwMode="auto">
          <a:xfrm rot="-5400000">
            <a:off x="259655" y="5301457"/>
            <a:ext cx="217488" cy="215900"/>
          </a:xfrm>
          <a:prstGeom prst="flowChartMagneticDrum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Rectangle 42"/>
          <p:cNvSpPr>
            <a:spLocks noChangeArrowheads="1"/>
          </p:cNvSpPr>
          <p:nvPr/>
        </p:nvSpPr>
        <p:spPr bwMode="auto">
          <a:xfrm>
            <a:off x="250825" y="981075"/>
            <a:ext cx="40338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F3F1F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5F3F1F"/>
                </a:solidFill>
                <a:latin typeface="Tahoma" pitchFamily="34" charset="0"/>
              </a:rPr>
              <a:t>2023 году</a:t>
            </a:r>
          </a:p>
          <a:p>
            <a:pPr algn="ctr"/>
            <a:r>
              <a:rPr lang="ru-RU" sz="1200" b="1" dirty="0" smtClean="0">
                <a:solidFill>
                  <a:srgbClr val="5F3F1F"/>
                </a:solidFill>
                <a:latin typeface="Tahoma" pitchFamily="34" charset="0"/>
              </a:rPr>
              <a:t> </a:t>
            </a:r>
            <a:r>
              <a:rPr lang="ru-RU" sz="1600" b="1" dirty="0" smtClean="0">
                <a:solidFill>
                  <a:srgbClr val="5F3F1F"/>
                </a:solidFill>
                <a:latin typeface="Tahoma" pitchFamily="34" charset="0"/>
              </a:rPr>
              <a:t>1009,9 </a:t>
            </a:r>
            <a:r>
              <a:rPr lang="ru-RU" sz="1600" b="1" dirty="0" err="1">
                <a:solidFill>
                  <a:srgbClr val="5F3F1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5F3F1F"/>
              </a:solidFill>
              <a:latin typeface="Tahoma" pitchFamily="34" charset="0"/>
            </a:endParaRPr>
          </a:p>
        </p:txBody>
      </p:sp>
      <p:sp>
        <p:nvSpPr>
          <p:cNvPr id="17434" name="Rectangle 4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17</a:t>
            </a:r>
            <a:endParaRPr lang="en-US" sz="900" b="1" dirty="0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18021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07" y="5300663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>
            <a:fillRect/>
          </a:stretch>
        </p:blipFill>
        <p:spPr bwMode="auto">
          <a:xfrm>
            <a:off x="1827538" y="5164308"/>
            <a:ext cx="1727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51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5842" r="38904" b="17143"/>
          <a:stretch>
            <a:fillRect/>
          </a:stretch>
        </p:blipFill>
        <p:spPr bwMode="auto">
          <a:xfrm>
            <a:off x="3501726" y="5164308"/>
            <a:ext cx="13096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47"/>
          <p:cNvSpPr>
            <a:spLocks noChangeArrowheads="1"/>
          </p:cNvSpPr>
          <p:nvPr/>
        </p:nvSpPr>
        <p:spPr bwMode="auto">
          <a:xfrm>
            <a:off x="276582" y="1052736"/>
            <a:ext cx="4537075" cy="3960589"/>
          </a:xfrm>
          <a:prstGeom prst="rect">
            <a:avLst/>
          </a:prstGeom>
          <a:gradFill rotWithShape="1">
            <a:gsLst>
              <a:gs pos="0">
                <a:srgbClr val="336699">
                  <a:alpha val="9000"/>
                </a:srgbClr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3300"/>
                </a:solidFill>
                <a:latin typeface="Tahoma" pitchFamily="34" charset="0"/>
              </a:rPr>
              <a:t>Приоритетные направления расходов бюджета: расходы на учреждения культуры</a:t>
            </a:r>
            <a:r>
              <a:rPr lang="ru-RU" sz="2000" b="1" dirty="0" smtClean="0">
                <a:latin typeface="Tahoma" pitchFamily="34" charset="0"/>
              </a:rPr>
              <a:t> в 2023 году</a:t>
            </a:r>
            <a:br>
              <a:rPr lang="ru-RU" sz="2000" b="1" dirty="0" smtClean="0">
                <a:latin typeface="Tahoma" pitchFamily="34" charset="0"/>
              </a:rPr>
            </a:br>
            <a:endParaRPr lang="ru-RU" sz="2000" b="1" dirty="0" smtClean="0">
              <a:latin typeface="Tahoma" pitchFamily="34" charset="0"/>
            </a:endParaRPr>
          </a:p>
        </p:txBody>
      </p:sp>
      <p:graphicFrame>
        <p:nvGraphicFramePr>
          <p:cNvPr id="2" name="Object 1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5128361"/>
              </p:ext>
            </p:extLst>
          </p:nvPr>
        </p:nvGraphicFramePr>
        <p:xfrm>
          <a:off x="4838700" y="1247775"/>
          <a:ext cx="3975100" cy="210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9" name="Rectangle 287"/>
          <p:cNvSpPr>
            <a:spLocks noChangeArrowheads="1"/>
          </p:cNvSpPr>
          <p:nvPr/>
        </p:nvSpPr>
        <p:spPr bwMode="auto">
          <a:xfrm>
            <a:off x="539750" y="1557338"/>
            <a:ext cx="43926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Театр юного зрителя (</a:t>
            </a:r>
            <a:r>
              <a:rPr lang="ru-RU" sz="1200" dirty="0" smtClean="0">
                <a:solidFill>
                  <a:srgbClr val="4D4D4D"/>
                </a:solidFill>
              </a:rPr>
              <a:t>33,5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Центр здоровья и досуга (</a:t>
            </a:r>
            <a:r>
              <a:rPr lang="ru-RU" sz="1200" dirty="0" smtClean="0">
                <a:solidFill>
                  <a:srgbClr val="4D4D4D"/>
                </a:solidFill>
              </a:rPr>
              <a:t>38,7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Дворец культуры «Современник» (</a:t>
            </a:r>
            <a:r>
              <a:rPr lang="ru-RU" sz="1200" dirty="0" smtClean="0">
                <a:solidFill>
                  <a:srgbClr val="4D4D4D"/>
                </a:solidFill>
              </a:rPr>
              <a:t>46,1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Дом культуры «Дружба» (</a:t>
            </a:r>
            <a:r>
              <a:rPr lang="ru-RU" sz="1200" dirty="0" smtClean="0">
                <a:solidFill>
                  <a:srgbClr val="4D4D4D"/>
                </a:solidFill>
              </a:rPr>
              <a:t>16,6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 err="1">
                <a:solidFill>
                  <a:srgbClr val="4D4D4D"/>
                </a:solidFill>
              </a:rPr>
              <a:t>Молодежно</a:t>
            </a:r>
            <a:r>
              <a:rPr lang="ru-RU" sz="1200" dirty="0">
                <a:solidFill>
                  <a:srgbClr val="4D4D4D"/>
                </a:solidFill>
              </a:rPr>
              <a:t>-досуговый центр «Ровесник» </a:t>
            </a:r>
          </a:p>
          <a:p>
            <a:r>
              <a:rPr lang="ru-RU" sz="1200" dirty="0">
                <a:solidFill>
                  <a:srgbClr val="4D4D4D"/>
                </a:solidFill>
              </a:rPr>
              <a:t>(</a:t>
            </a:r>
            <a:r>
              <a:rPr lang="ru-RU" sz="1200" dirty="0" smtClean="0">
                <a:solidFill>
                  <a:srgbClr val="4D4D4D"/>
                </a:solidFill>
              </a:rPr>
              <a:t>18,3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Музейно-выставочный центр (</a:t>
            </a:r>
            <a:r>
              <a:rPr lang="ru-RU" sz="1200" dirty="0" smtClean="0">
                <a:solidFill>
                  <a:srgbClr val="4D4D4D"/>
                </a:solidFill>
              </a:rPr>
              <a:t>14,0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Информационно-библиотечное объединение  </a:t>
            </a:r>
          </a:p>
          <a:p>
            <a:r>
              <a:rPr lang="ru-RU" sz="1200" dirty="0">
                <a:solidFill>
                  <a:srgbClr val="4D4D4D"/>
                </a:solidFill>
              </a:rPr>
              <a:t>(</a:t>
            </a:r>
            <a:r>
              <a:rPr lang="ru-RU" sz="1200" dirty="0" smtClean="0">
                <a:solidFill>
                  <a:srgbClr val="4D4D4D"/>
                </a:solidFill>
              </a:rPr>
              <a:t>25,5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Детская школа искусств (дополнительное образование детей) (</a:t>
            </a:r>
            <a:r>
              <a:rPr lang="ru-RU" sz="1200" dirty="0" smtClean="0">
                <a:solidFill>
                  <a:srgbClr val="4D4D4D"/>
                </a:solidFill>
              </a:rPr>
              <a:t>46,8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endParaRPr lang="ru-RU" sz="1200" dirty="0">
              <a:solidFill>
                <a:srgbClr val="4D4D4D"/>
              </a:solidFill>
            </a:endParaRPr>
          </a:p>
        </p:txBody>
      </p:sp>
      <p:sp>
        <p:nvSpPr>
          <p:cNvPr id="18440" name="Rectangle 289"/>
          <p:cNvSpPr>
            <a:spLocks noChangeArrowheads="1"/>
          </p:cNvSpPr>
          <p:nvPr/>
        </p:nvSpPr>
        <p:spPr bwMode="auto">
          <a:xfrm>
            <a:off x="250825" y="1125538"/>
            <a:ext cx="4443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2023 </a:t>
            </a:r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251,8 </a:t>
            </a:r>
            <a:r>
              <a:rPr lang="ru-RU" sz="1400" b="1" dirty="0" err="1">
                <a:solidFill>
                  <a:srgbClr val="003300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003300"/>
              </a:solidFill>
              <a:latin typeface="Tahoma" pitchFamily="34" charset="0"/>
            </a:endParaRPr>
          </a:p>
        </p:txBody>
      </p:sp>
      <p:pic>
        <p:nvPicPr>
          <p:cNvPr id="18441" name="Picture 2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174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2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2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2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95738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2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2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538552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29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9" name="Rectangle 339"/>
          <p:cNvSpPr>
            <a:spLocks noChangeArrowheads="1"/>
          </p:cNvSpPr>
          <p:nvPr/>
        </p:nvSpPr>
        <p:spPr bwMode="auto">
          <a:xfrm>
            <a:off x="5435600" y="3573463"/>
            <a:ext cx="3527425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Библиотеки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Музеи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Театральное искусство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Культурно-досуговые формирования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Проведение культурно-массовых мероприятий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5F5F5F"/>
                </a:solidFill>
              </a:rPr>
              <a:t>Другие вопросы в области культуры</a:t>
            </a:r>
          </a:p>
        </p:txBody>
      </p:sp>
      <p:sp>
        <p:nvSpPr>
          <p:cNvPr id="18450" name="AutoShape 340"/>
          <p:cNvSpPr>
            <a:spLocks noChangeArrowheads="1"/>
          </p:cNvSpPr>
          <p:nvPr/>
        </p:nvSpPr>
        <p:spPr bwMode="auto">
          <a:xfrm rot="-5400000">
            <a:off x="5218906" y="3574257"/>
            <a:ext cx="217487" cy="215900"/>
          </a:xfrm>
          <a:prstGeom prst="flowChartMagneticDrum">
            <a:avLst/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AutoShape 341"/>
          <p:cNvSpPr>
            <a:spLocks noChangeArrowheads="1"/>
          </p:cNvSpPr>
          <p:nvPr/>
        </p:nvSpPr>
        <p:spPr bwMode="auto">
          <a:xfrm rot="-5400000">
            <a:off x="5218906" y="3934619"/>
            <a:ext cx="217488" cy="215900"/>
          </a:xfrm>
          <a:prstGeom prst="flowChartMagneticDrum">
            <a:avLst/>
          </a:prstGeom>
          <a:solidFill>
            <a:srgbClr val="6666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AutoShape 342"/>
          <p:cNvSpPr>
            <a:spLocks noChangeArrowheads="1"/>
          </p:cNvSpPr>
          <p:nvPr/>
        </p:nvSpPr>
        <p:spPr bwMode="auto">
          <a:xfrm rot="-5400000">
            <a:off x="5218906" y="4293394"/>
            <a:ext cx="217488" cy="215900"/>
          </a:xfrm>
          <a:prstGeom prst="flowChartMagneticDrum">
            <a:avLst/>
          </a:prstGeom>
          <a:solidFill>
            <a:srgbClr val="CC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AutoShape 343"/>
          <p:cNvSpPr>
            <a:spLocks noChangeArrowheads="1"/>
          </p:cNvSpPr>
          <p:nvPr/>
        </p:nvSpPr>
        <p:spPr bwMode="auto">
          <a:xfrm rot="-5400000">
            <a:off x="5218906" y="4653757"/>
            <a:ext cx="217487" cy="215900"/>
          </a:xfrm>
          <a:prstGeom prst="flowChartMagneticDrum">
            <a:avLst/>
          </a:prstGeom>
          <a:solidFill>
            <a:srgbClr val="CC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AutoShape 344"/>
          <p:cNvSpPr>
            <a:spLocks noChangeArrowheads="1"/>
          </p:cNvSpPr>
          <p:nvPr/>
        </p:nvSpPr>
        <p:spPr bwMode="auto">
          <a:xfrm rot="-5400000">
            <a:off x="5218906" y="5014119"/>
            <a:ext cx="217488" cy="215900"/>
          </a:xfrm>
          <a:prstGeom prst="flowChartMagneticDrum">
            <a:avLst/>
          </a:pr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AutoShape 345"/>
          <p:cNvSpPr>
            <a:spLocks noChangeArrowheads="1"/>
          </p:cNvSpPr>
          <p:nvPr/>
        </p:nvSpPr>
        <p:spPr bwMode="auto">
          <a:xfrm rot="-5400000">
            <a:off x="5218906" y="5374482"/>
            <a:ext cx="217487" cy="215900"/>
          </a:xfrm>
          <a:prstGeom prst="flowChartMagneticDrum">
            <a:avLst/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AutoShape 346"/>
          <p:cNvSpPr>
            <a:spLocks noChangeArrowheads="1"/>
          </p:cNvSpPr>
          <p:nvPr/>
        </p:nvSpPr>
        <p:spPr bwMode="auto">
          <a:xfrm rot="-5400000">
            <a:off x="5218906" y="5806282"/>
            <a:ext cx="217487" cy="215900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57" name="Picture 3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6686" b="5171"/>
          <a:stretch>
            <a:fillRect/>
          </a:stretch>
        </p:blipFill>
        <p:spPr bwMode="auto">
          <a:xfrm>
            <a:off x="276582" y="5164308"/>
            <a:ext cx="155856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8" name="Rectangle 35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18</a:t>
            </a:r>
            <a:endParaRPr lang="en-US" sz="9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9" y="3068960"/>
            <a:ext cx="277856" cy="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расходы на физическую культуру и спорт в 2023 году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7170280"/>
              </p:ext>
            </p:extLst>
          </p:nvPr>
        </p:nvGraphicFramePr>
        <p:xfrm>
          <a:off x="301625" y="1463675"/>
          <a:ext cx="3914775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Rectangle 41"/>
          <p:cNvSpPr>
            <a:spLocks noChangeArrowheads="1"/>
          </p:cNvSpPr>
          <p:nvPr/>
        </p:nvSpPr>
        <p:spPr bwMode="auto">
          <a:xfrm>
            <a:off x="4787900" y="1916113"/>
            <a:ext cx="42116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МБУ «Спортивная школа олимпийского резерва «Русь» (самбо, бокс) </a:t>
            </a:r>
            <a:r>
              <a:rPr lang="ru-RU" sz="1200" dirty="0" smtClean="0">
                <a:solidFill>
                  <a:srgbClr val="4D4D4D"/>
                </a:solidFill>
              </a:rPr>
              <a:t>288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13,6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«</a:t>
            </a:r>
            <a:r>
              <a:rPr lang="ru-RU" sz="1200" dirty="0">
                <a:solidFill>
                  <a:srgbClr val="4D4D4D"/>
                </a:solidFill>
              </a:rPr>
              <a:t>Спортивная школа олимпийского резерва  «Союз» (плавание, художественная гимнастика, пауэрлифтинг) </a:t>
            </a:r>
            <a:r>
              <a:rPr lang="ru-RU" sz="1200" dirty="0" smtClean="0">
                <a:solidFill>
                  <a:srgbClr val="4D4D4D"/>
                </a:solidFill>
              </a:rPr>
              <a:t>395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53,5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«</a:t>
            </a:r>
            <a:r>
              <a:rPr lang="ru-RU" sz="1200" dirty="0">
                <a:solidFill>
                  <a:srgbClr val="4D4D4D"/>
                </a:solidFill>
              </a:rPr>
              <a:t>Комплексная спортивная школа олимпийского резерва» </a:t>
            </a:r>
            <a:r>
              <a:rPr lang="ru-RU" sz="1200" dirty="0" smtClean="0">
                <a:solidFill>
                  <a:srgbClr val="4D4D4D"/>
                </a:solidFill>
              </a:rPr>
              <a:t>(лыжные </a:t>
            </a:r>
            <a:r>
              <a:rPr lang="ru-RU" sz="1200" dirty="0">
                <a:solidFill>
                  <a:srgbClr val="4D4D4D"/>
                </a:solidFill>
              </a:rPr>
              <a:t>гонки, танцевальный спорт, пулевая стрельба, футбол, каратэ, </a:t>
            </a:r>
            <a:r>
              <a:rPr lang="ru-RU" sz="1200" dirty="0" err="1">
                <a:solidFill>
                  <a:srgbClr val="4D4D4D"/>
                </a:solidFill>
              </a:rPr>
              <a:t>всестилевое</a:t>
            </a:r>
            <a:r>
              <a:rPr lang="ru-RU" sz="1200" dirty="0">
                <a:solidFill>
                  <a:srgbClr val="4D4D4D"/>
                </a:solidFill>
              </a:rPr>
              <a:t> каратэ) </a:t>
            </a:r>
            <a:r>
              <a:rPr lang="ru-RU" sz="1200" dirty="0" smtClean="0">
                <a:solidFill>
                  <a:srgbClr val="4D4D4D"/>
                </a:solidFill>
              </a:rPr>
              <a:t>434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24,4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«Спортивная </a:t>
            </a:r>
            <a:r>
              <a:rPr lang="ru-RU" sz="1200" dirty="0" smtClean="0">
                <a:solidFill>
                  <a:srgbClr val="4D4D4D"/>
                </a:solidFill>
              </a:rPr>
              <a:t>школа» </a:t>
            </a:r>
            <a:r>
              <a:rPr lang="ru-RU" sz="1200" dirty="0">
                <a:solidFill>
                  <a:srgbClr val="4D4D4D"/>
                </a:solidFill>
              </a:rPr>
              <a:t>(баскетбол, легкая атлетика, настольный теннис) </a:t>
            </a:r>
            <a:r>
              <a:rPr lang="ru-RU" sz="1200" dirty="0" smtClean="0">
                <a:solidFill>
                  <a:srgbClr val="4D4D4D"/>
                </a:solidFill>
              </a:rPr>
              <a:t>465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endParaRPr lang="ru-RU" sz="1200" dirty="0" smtClean="0">
              <a:solidFill>
                <a:srgbClr val="4D4D4D"/>
              </a:solidFill>
            </a:endParaRPr>
          </a:p>
          <a:p>
            <a:r>
              <a:rPr lang="ru-RU" sz="1200" dirty="0" smtClean="0">
                <a:solidFill>
                  <a:srgbClr val="4D4D4D"/>
                </a:solidFill>
              </a:rPr>
              <a:t>17,7 </a:t>
            </a:r>
            <a:r>
              <a:rPr lang="ru-RU" sz="1200" dirty="0" err="1" smtClean="0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 </a:t>
            </a:r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«СКК «Союз» (фигурное катание, хоккей) 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201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26,1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«ФОК «Лесной» </a:t>
            </a:r>
            <a:r>
              <a:rPr lang="ru-RU" sz="1200" dirty="0" smtClean="0">
                <a:solidFill>
                  <a:srgbClr val="4D4D4D"/>
                </a:solidFill>
              </a:rPr>
              <a:t>(бокс</a:t>
            </a:r>
            <a:r>
              <a:rPr lang="ru-RU" sz="1200" dirty="0">
                <a:solidFill>
                  <a:srgbClr val="4D4D4D"/>
                </a:solidFill>
              </a:rPr>
              <a:t>, </a:t>
            </a:r>
            <a:r>
              <a:rPr lang="ru-RU" sz="1200" dirty="0" smtClean="0">
                <a:solidFill>
                  <a:srgbClr val="4D4D4D"/>
                </a:solidFill>
              </a:rPr>
              <a:t>баскетбол, скандинавская ходьба) 167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11,5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19461" name="Rectangle 44"/>
          <p:cNvSpPr>
            <a:spLocks noChangeArrowheads="1"/>
          </p:cNvSpPr>
          <p:nvPr/>
        </p:nvSpPr>
        <p:spPr bwMode="auto">
          <a:xfrm>
            <a:off x="4427538" y="1268413"/>
            <a:ext cx="4443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2023 </a:t>
            </a:r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177,9 </a:t>
            </a:r>
            <a:r>
              <a:rPr lang="ru-RU" sz="1400" b="1" dirty="0" err="1">
                <a:solidFill>
                  <a:srgbClr val="660033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19462" name="AutoShape 45"/>
          <p:cNvSpPr>
            <a:spLocks noChangeArrowheads="1"/>
          </p:cNvSpPr>
          <p:nvPr/>
        </p:nvSpPr>
        <p:spPr bwMode="auto">
          <a:xfrm rot="-5400000">
            <a:off x="323056" y="3717132"/>
            <a:ext cx="217487" cy="215900"/>
          </a:xfrm>
          <a:prstGeom prst="flowChartMagneticDrum">
            <a:avLst/>
          </a:prstGeom>
          <a:solidFill>
            <a:srgbClr val="FF7C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46"/>
          <p:cNvSpPr>
            <a:spLocks noChangeArrowheads="1"/>
          </p:cNvSpPr>
          <p:nvPr/>
        </p:nvSpPr>
        <p:spPr bwMode="auto">
          <a:xfrm rot="-5400000">
            <a:off x="323056" y="4150519"/>
            <a:ext cx="217488" cy="215900"/>
          </a:xfrm>
          <a:prstGeom prst="flowChartMagneticDrum">
            <a:avLst/>
          </a:prstGeom>
          <a:solidFill>
            <a:srgbClr val="9933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47"/>
          <p:cNvSpPr>
            <a:spLocks noChangeArrowheads="1"/>
          </p:cNvSpPr>
          <p:nvPr/>
        </p:nvSpPr>
        <p:spPr bwMode="auto">
          <a:xfrm rot="-5400000">
            <a:off x="323056" y="4582319"/>
            <a:ext cx="217488" cy="215900"/>
          </a:xfrm>
          <a:prstGeom prst="flowChartMagneticDrum">
            <a:avLst/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611188" y="3644900"/>
            <a:ext cx="27610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</a:rPr>
              <a:t>Спорт высших достижений</a:t>
            </a:r>
            <a:endParaRPr lang="ru-RU" sz="1600" dirty="0">
              <a:solidFill>
                <a:srgbClr val="4D4D4D"/>
              </a:solidFill>
            </a:endParaRPr>
          </a:p>
        </p:txBody>
      </p:sp>
      <p:sp>
        <p:nvSpPr>
          <p:cNvPr id="19466" name="Rectangle 49"/>
          <p:cNvSpPr>
            <a:spLocks noChangeArrowheads="1"/>
          </p:cNvSpPr>
          <p:nvPr/>
        </p:nvSpPr>
        <p:spPr bwMode="auto">
          <a:xfrm>
            <a:off x="611188" y="4508500"/>
            <a:ext cx="3114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Другие вопросы в </a:t>
            </a:r>
            <a:r>
              <a:rPr lang="ru-RU" sz="1600" dirty="0" smtClean="0">
                <a:solidFill>
                  <a:srgbClr val="4D4D4D"/>
                </a:solidFill>
              </a:rPr>
              <a:t>области </a:t>
            </a:r>
          </a:p>
          <a:p>
            <a:r>
              <a:rPr lang="ru-RU" sz="1600" dirty="0" smtClean="0">
                <a:solidFill>
                  <a:srgbClr val="4D4D4D"/>
                </a:solidFill>
              </a:rPr>
              <a:t>физической культуры и</a:t>
            </a:r>
            <a:r>
              <a:rPr lang="en-US" sz="1600" dirty="0" smtClean="0">
                <a:solidFill>
                  <a:srgbClr val="4D4D4D"/>
                </a:solidFill>
              </a:rPr>
              <a:t> </a:t>
            </a:r>
            <a:r>
              <a:rPr lang="ru-RU" sz="1600" dirty="0">
                <a:solidFill>
                  <a:srgbClr val="4D4D4D"/>
                </a:solidFill>
              </a:rPr>
              <a:t>спорта</a:t>
            </a:r>
          </a:p>
        </p:txBody>
      </p:sp>
      <p:sp>
        <p:nvSpPr>
          <p:cNvPr id="19467" name="Rectangle 50"/>
          <p:cNvSpPr>
            <a:spLocks noChangeArrowheads="1"/>
          </p:cNvSpPr>
          <p:nvPr/>
        </p:nvSpPr>
        <p:spPr bwMode="auto">
          <a:xfrm>
            <a:off x="611188" y="4076700"/>
            <a:ext cx="1738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Массовый спорт</a:t>
            </a:r>
          </a:p>
        </p:txBody>
      </p:sp>
      <p:pic>
        <p:nvPicPr>
          <p:cNvPr id="19468" name="Picture 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50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5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504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8863"/>
            <a:ext cx="4302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431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504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57"/>
          <p:cNvPicPr>
            <a:picLocks noChangeAspect="1" noChangeArrowheads="1"/>
          </p:cNvPicPr>
          <p:nvPr/>
        </p:nvPicPr>
        <p:blipFill>
          <a:blip r:embed="rId8" cstate="print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635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6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17245"/>
          <a:stretch>
            <a:fillRect/>
          </a:stretch>
        </p:blipFill>
        <p:spPr bwMode="auto">
          <a:xfrm>
            <a:off x="635336" y="4868863"/>
            <a:ext cx="3024187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Rectangle 67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19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5824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003366"/>
                </a:solidFill>
              </a:rPr>
              <a:t>СОДЕРЖАНИЕ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800" dirty="0" smtClean="0">
              <a:solidFill>
                <a:srgbClr val="164C6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Основные термины и понятия _________________________________________________________________________ 3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Основные показатели социально-экономического развития г</a:t>
            </a:r>
            <a:r>
              <a:rPr lang="en-US" sz="1100" dirty="0" smtClean="0">
                <a:solidFill>
                  <a:srgbClr val="003366"/>
                </a:solidFill>
              </a:rPr>
              <a:t>. </a:t>
            </a:r>
            <a:r>
              <a:rPr lang="ru-RU" sz="1100" dirty="0" smtClean="0">
                <a:solidFill>
                  <a:srgbClr val="003366"/>
                </a:solidFill>
              </a:rPr>
              <a:t>Заречного  </a:t>
            </a:r>
            <a:r>
              <a:rPr lang="ru-RU" sz="1100" u="sng" dirty="0" smtClean="0">
                <a:solidFill>
                  <a:srgbClr val="003366"/>
                </a:solidFill>
              </a:rPr>
              <a:t>_</a:t>
            </a:r>
            <a:r>
              <a:rPr lang="en-US" sz="1100" u="sng" dirty="0" smtClean="0">
                <a:solidFill>
                  <a:srgbClr val="003366"/>
                </a:solidFill>
              </a:rPr>
              <a:t>          </a:t>
            </a:r>
            <a:r>
              <a:rPr lang="ru-RU" sz="1100" u="sng" dirty="0" smtClean="0">
                <a:solidFill>
                  <a:srgbClr val="003366"/>
                </a:solidFill>
              </a:rPr>
              <a:t>________________________________</a:t>
            </a:r>
            <a:r>
              <a:rPr lang="ru-RU" sz="1100" dirty="0" smtClean="0">
                <a:solidFill>
                  <a:srgbClr val="003366"/>
                </a:solidFill>
              </a:rPr>
              <a:t>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Основные параметры исполнения бюджета в 2023 году  ___________________________________________________ 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Структура доходов бюджета городского округа ___________________________________________________________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Динамика и структура доходов бюджета  ________________________________________________________________ 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Структура налоговых доходов в динамике _______________________________________________________________ 8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Структура неналоговых доходов в динамике _____________________________________________________________ 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Структура безвозмездных поступлений в динамике ______________________________________________________  10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Функциональная структура расходов в 2023 году ________________________________________________________  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Расходы бюджета на реализацию муниципальных программ в 2023 году _____________________________________12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Расходы бюджета на реализацию муниципальных программ в 2023 году (часть 1)______________________________13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Расходы бюджета на реализацию муниципальных программ в 2023 году (часть 2)______________________________14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Расходы бюджета на реализацию муниципальных программ в 2023 году (часть 3)______________________________15</a:t>
            </a: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Капитальный ремонт объектов города _________________________________________________________________  </a:t>
            </a:r>
            <a:r>
              <a:rPr lang="ru-RU" sz="1100" dirty="0">
                <a:solidFill>
                  <a:srgbClr val="003366"/>
                </a:solidFill>
              </a:rPr>
              <a:t>16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Приоритетные направления расходов бюджета: расходы на образование в 2023 году__________________________  17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Приоритетные направления расходов бюджета: расходы на учреждения культуры в 2023 году __________________ 18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Приоритетные направления расходов бюджета: расходы на физическую культуру и спорт в 2023 году ____________ 19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Приоритетные направления расходов бюджета: расходы на социальную политику в 2023 году___________________ 20</a:t>
            </a:r>
          </a:p>
          <a:p>
            <a:pPr eaLnBrk="1" hangingPunct="1">
              <a:lnSpc>
                <a:spcPct val="80000"/>
              </a:lnSpc>
            </a:pPr>
            <a:endParaRPr lang="ru-RU" sz="3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>
                <a:solidFill>
                  <a:srgbClr val="003366"/>
                </a:solidFill>
              </a:rPr>
              <a:t>Объем расходов на обслуживание муниципального долга_________________________________________________  </a:t>
            </a:r>
            <a:r>
              <a:rPr lang="ru-RU" sz="1100" dirty="0" smtClean="0">
                <a:solidFill>
                  <a:srgbClr val="003366"/>
                </a:solidFill>
              </a:rPr>
              <a:t>21</a:t>
            </a:r>
            <a:endParaRPr lang="ru-RU" sz="1100" dirty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dirty="0" smtClean="0">
                <a:solidFill>
                  <a:srgbClr val="003366"/>
                </a:solidFill>
              </a:rPr>
              <a:t>Контактные данные _________________________________________________________________________________</a:t>
            </a:r>
            <a:r>
              <a:rPr lang="ru-RU" sz="1100" dirty="0" smtClean="0">
                <a:solidFill>
                  <a:srgbClr val="0E2C3E"/>
                </a:solidFill>
              </a:rPr>
              <a:t> </a:t>
            </a:r>
            <a:r>
              <a:rPr lang="ru-RU" sz="1100" dirty="0">
                <a:solidFill>
                  <a:srgbClr val="003366"/>
                </a:solidFill>
              </a:rPr>
              <a:t>2</a:t>
            </a:r>
            <a:r>
              <a:rPr lang="en-US" sz="1100" dirty="0">
                <a:solidFill>
                  <a:srgbClr val="003366"/>
                </a:solidFill>
              </a:rPr>
              <a:t>2</a:t>
            </a:r>
            <a:endParaRPr lang="ru-RU" sz="1100" dirty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1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2</a:t>
            </a:r>
            <a:endParaRPr lang="en-US"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7"/>
          <p:cNvSpPr>
            <a:spLocks noChangeArrowheads="1"/>
          </p:cNvSpPr>
          <p:nvPr/>
        </p:nvSpPr>
        <p:spPr bwMode="auto">
          <a:xfrm>
            <a:off x="5508625" y="357346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86"/>
          <p:cNvSpPr>
            <a:spLocks noChangeArrowheads="1"/>
          </p:cNvSpPr>
          <p:nvPr/>
        </p:nvSpPr>
        <p:spPr bwMode="auto">
          <a:xfrm>
            <a:off x="5508625" y="2997200"/>
            <a:ext cx="3311525" cy="503238"/>
          </a:xfrm>
          <a:prstGeom prst="homePlate">
            <a:avLst>
              <a:gd name="adj" fmla="val 164511"/>
            </a:avLst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85"/>
          <p:cNvSpPr>
            <a:spLocks noChangeArrowheads="1"/>
          </p:cNvSpPr>
          <p:nvPr/>
        </p:nvSpPr>
        <p:spPr bwMode="auto">
          <a:xfrm>
            <a:off x="5508625" y="2420938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84"/>
          <p:cNvSpPr>
            <a:spLocks noChangeArrowheads="1"/>
          </p:cNvSpPr>
          <p:nvPr/>
        </p:nvSpPr>
        <p:spPr bwMode="auto">
          <a:xfrm>
            <a:off x="5508625" y="1844675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83"/>
          <p:cNvSpPr>
            <a:spLocks noChangeArrowheads="1"/>
          </p:cNvSpPr>
          <p:nvPr/>
        </p:nvSpPr>
        <p:spPr bwMode="auto">
          <a:xfrm>
            <a:off x="5508625" y="126841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расходы на социальную политику в 2023 году</a:t>
            </a:r>
          </a:p>
        </p:txBody>
      </p:sp>
      <p:sp>
        <p:nvSpPr>
          <p:cNvPr id="20488" name="Rectangle 71"/>
          <p:cNvSpPr>
            <a:spLocks noChangeArrowheads="1"/>
          </p:cNvSpPr>
          <p:nvPr/>
        </p:nvSpPr>
        <p:spPr bwMode="auto">
          <a:xfrm>
            <a:off x="684213" y="1700213"/>
            <a:ext cx="41767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Пензенской области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79,7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(</a:t>
            </a:r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326,7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города Заречного </a:t>
            </a:r>
            <a:r>
              <a:rPr lang="ru-RU" sz="1400" dirty="0" smtClean="0">
                <a:solidFill>
                  <a:srgbClr val="4D4D4D"/>
                </a:solidFill>
                <a:latin typeface="Tahoma" pitchFamily="34" charset="0"/>
              </a:rPr>
              <a:t>–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2,3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(9,6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  <a:endParaRPr lang="en-US" sz="1400" dirty="0">
              <a:solidFill>
                <a:srgbClr val="336699"/>
              </a:solidFill>
              <a:latin typeface="Tahoma" pitchFamily="34" charset="0"/>
            </a:endParaRPr>
          </a:p>
          <a:p>
            <a:endParaRPr lang="ru-RU" sz="1400" dirty="0">
              <a:solidFill>
                <a:srgbClr val="4D4D4D"/>
              </a:solidFill>
              <a:latin typeface="Tahoma" pitchFamily="34" charset="0"/>
            </a:endParaRP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федерального бюджета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18,0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(73,8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</p:txBody>
      </p:sp>
      <p:graphicFrame>
        <p:nvGraphicFramePr>
          <p:cNvPr id="2" name="Object 7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48044"/>
              </p:ext>
            </p:extLst>
          </p:nvPr>
        </p:nvGraphicFramePr>
        <p:xfrm>
          <a:off x="3614738" y="4371975"/>
          <a:ext cx="5191125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0" name="Rectangle 74"/>
          <p:cNvSpPr>
            <a:spLocks noChangeArrowheads="1"/>
          </p:cNvSpPr>
          <p:nvPr/>
        </p:nvSpPr>
        <p:spPr bwMode="auto">
          <a:xfrm>
            <a:off x="250825" y="1196975"/>
            <a:ext cx="479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</a:rPr>
              <a:t>Всего расходов в </a:t>
            </a:r>
            <a:r>
              <a:rPr lang="ru-RU" sz="1600" b="1" dirty="0" smtClean="0">
                <a:solidFill>
                  <a:srgbClr val="003366"/>
                </a:solidFill>
              </a:rPr>
              <a:t>2023 </a:t>
            </a:r>
            <a:r>
              <a:rPr lang="ru-RU" sz="1600" b="1" dirty="0">
                <a:solidFill>
                  <a:srgbClr val="003366"/>
                </a:solidFill>
              </a:rPr>
              <a:t>году </a:t>
            </a:r>
            <a:r>
              <a:rPr lang="ru-RU" sz="1600" b="1" dirty="0" smtClean="0">
                <a:solidFill>
                  <a:srgbClr val="003366"/>
                </a:solidFill>
              </a:rPr>
              <a:t>410,1 </a:t>
            </a:r>
            <a:r>
              <a:rPr lang="ru-RU" sz="1600" b="1" dirty="0" err="1">
                <a:solidFill>
                  <a:srgbClr val="003366"/>
                </a:solidFill>
              </a:rPr>
              <a:t>млн.рублей</a:t>
            </a:r>
            <a:endParaRPr lang="ru-RU" sz="1600" b="1" dirty="0">
              <a:solidFill>
                <a:srgbClr val="003366"/>
              </a:solidFill>
            </a:endParaRPr>
          </a:p>
        </p:txBody>
      </p:sp>
      <p:sp>
        <p:nvSpPr>
          <p:cNvPr id="20491" name="Rectangle 75"/>
          <p:cNvSpPr>
            <a:spLocks noChangeArrowheads="1"/>
          </p:cNvSpPr>
          <p:nvPr/>
        </p:nvSpPr>
        <p:spPr bwMode="auto">
          <a:xfrm>
            <a:off x="5508625" y="1268413"/>
            <a:ext cx="29368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6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Охрана семьи и детства </a:t>
            </a:r>
          </a:p>
          <a:p>
            <a:endParaRPr lang="ru-RU" sz="1600">
              <a:solidFill>
                <a:srgbClr val="4D4D4D"/>
              </a:solidFill>
            </a:endParaRPr>
          </a:p>
          <a:p>
            <a:endParaRPr lang="ru-RU" sz="1000">
              <a:solidFill>
                <a:srgbClr val="4D4D4D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обеспечение населения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обслуживание населения</a:t>
            </a:r>
            <a:r>
              <a:rPr lang="ru-RU" sz="1200"/>
              <a:t> </a:t>
            </a:r>
          </a:p>
          <a:p>
            <a:endParaRPr lang="ru-RU" sz="2000"/>
          </a:p>
          <a:p>
            <a:r>
              <a:rPr lang="ru-RU" sz="1200">
                <a:solidFill>
                  <a:schemeClr val="bg1"/>
                </a:solidFill>
              </a:rPr>
              <a:t>Другие вопросы в области социальной политики</a:t>
            </a:r>
          </a:p>
          <a:p>
            <a:endParaRPr lang="ru-RU" sz="10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Пенсионное обеспечение</a:t>
            </a:r>
          </a:p>
        </p:txBody>
      </p:sp>
      <p:pic>
        <p:nvPicPr>
          <p:cNvPr id="20492" name="Picture 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356393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77"/>
          <p:cNvPicPr>
            <a:picLocks noChangeAspect="1" noChangeArrowheads="1"/>
          </p:cNvPicPr>
          <p:nvPr/>
        </p:nvPicPr>
        <p:blipFill>
          <a:blip r:embed="rId4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3508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4" name="Picture 78"/>
          <p:cNvPicPr>
            <a:picLocks noChangeAspect="1" noChangeArrowheads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79"/>
          <p:cNvPicPr>
            <a:picLocks noChangeAspect="1" noChangeArrowheads="1"/>
          </p:cNvPicPr>
          <p:nvPr/>
        </p:nvPicPr>
        <p:blipFill>
          <a:blip r:embed="rId6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6" name="Picture 80"/>
          <p:cNvPicPr>
            <a:picLocks noChangeAspect="1" noChangeArrowheads="1"/>
          </p:cNvPicPr>
          <p:nvPr/>
        </p:nvPicPr>
        <p:blipFill>
          <a:blip r:embed="rId7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49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81"/>
          <p:cNvPicPr>
            <a:picLocks noChangeAspect="1" noChangeArrowheads="1"/>
          </p:cNvPicPr>
          <p:nvPr/>
        </p:nvPicPr>
        <p:blipFill>
          <a:blip r:embed="rId8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8" name="AutoShape 88"/>
          <p:cNvSpPr>
            <a:spLocks noChangeArrowheads="1"/>
          </p:cNvSpPr>
          <p:nvPr/>
        </p:nvSpPr>
        <p:spPr bwMode="auto">
          <a:xfrm rot="-5400000">
            <a:off x="286544" y="18105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89"/>
          <p:cNvSpPr>
            <a:spLocks noChangeArrowheads="1"/>
          </p:cNvSpPr>
          <p:nvPr/>
        </p:nvSpPr>
        <p:spPr bwMode="auto">
          <a:xfrm rot="-5400000">
            <a:off x="286544" y="26741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90"/>
          <p:cNvSpPr>
            <a:spLocks noChangeArrowheads="1"/>
          </p:cNvSpPr>
          <p:nvPr/>
        </p:nvSpPr>
        <p:spPr bwMode="auto">
          <a:xfrm rot="-5400000">
            <a:off x="286544" y="35377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20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6604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"/>
          <p:cNvSpPr>
            <a:spLocks noChangeArrowheads="1"/>
          </p:cNvSpPr>
          <p:nvPr/>
        </p:nvSpPr>
        <p:spPr bwMode="auto">
          <a:xfrm>
            <a:off x="2232025" y="3002865"/>
            <a:ext cx="1657350" cy="2016125"/>
          </a:xfrm>
          <a:prstGeom prst="flowChartMagneticDisk">
            <a:avLst/>
          </a:prstGeom>
          <a:solidFill>
            <a:srgbClr val="49B18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07" name="AutoShape 18"/>
          <p:cNvSpPr>
            <a:spLocks noChangeArrowheads="1"/>
          </p:cNvSpPr>
          <p:nvPr/>
        </p:nvSpPr>
        <p:spPr bwMode="auto">
          <a:xfrm>
            <a:off x="1981200" y="1027144"/>
            <a:ext cx="2159000" cy="1944687"/>
          </a:xfrm>
          <a:prstGeom prst="downArrowCallout">
            <a:avLst>
              <a:gd name="adj1" fmla="val 27755"/>
              <a:gd name="adj2" fmla="val 27755"/>
              <a:gd name="adj3" fmla="val 16667"/>
              <a:gd name="adj4" fmla="val 66667"/>
            </a:avLst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08" name="AutoShape 13"/>
          <p:cNvSpPr>
            <a:spLocks noChangeArrowheads="1"/>
          </p:cNvSpPr>
          <p:nvPr/>
        </p:nvSpPr>
        <p:spPr bwMode="auto">
          <a:xfrm>
            <a:off x="5146675" y="4077072"/>
            <a:ext cx="1657350" cy="941918"/>
          </a:xfrm>
          <a:prstGeom prst="flowChartMagneticDisk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AutoShape 17"/>
          <p:cNvSpPr>
            <a:spLocks noChangeArrowheads="1"/>
          </p:cNvSpPr>
          <p:nvPr/>
        </p:nvSpPr>
        <p:spPr bwMode="auto">
          <a:xfrm>
            <a:off x="4896644" y="1052513"/>
            <a:ext cx="2159000" cy="1944687"/>
          </a:xfrm>
          <a:prstGeom prst="downArrowCallout">
            <a:avLst>
              <a:gd name="adj1" fmla="val 27755"/>
              <a:gd name="adj2" fmla="val 27755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719137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Объем расходов на обслуживание </a:t>
            </a:r>
            <a:b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муниципального долга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323850" y="5589588"/>
            <a:ext cx="8496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Расходы на обслуживание муниципального долга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соответствуют требованиям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статьи 111 Бюджетного кодекса Российской Федерации –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не более 15%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к расходам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1836738" y="1196975"/>
            <a:ext cx="24479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003366"/>
                </a:solidFill>
              </a:rPr>
              <a:t>1,1 </a:t>
            </a:r>
            <a:r>
              <a:rPr lang="ru-RU" sz="1200" dirty="0">
                <a:solidFill>
                  <a:srgbClr val="003366"/>
                </a:solidFill>
              </a:rPr>
              <a:t>% объема расходов бюджета за исключением объема расходов, осуществляемых за счет субвенций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4816152" y="1196975"/>
            <a:ext cx="2232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rgbClr val="003366"/>
                </a:solidFill>
              </a:rPr>
              <a:t>0,02</a:t>
            </a:r>
            <a:r>
              <a:rPr lang="ru-RU" sz="1200" dirty="0" smtClean="0">
                <a:solidFill>
                  <a:srgbClr val="003366"/>
                </a:solidFill>
              </a:rPr>
              <a:t> </a:t>
            </a:r>
            <a:r>
              <a:rPr lang="ru-RU" sz="1200" dirty="0">
                <a:solidFill>
                  <a:srgbClr val="003366"/>
                </a:solidFill>
              </a:rPr>
              <a:t>% объема расходов бюджета за исключением объема расходов, осуществляемых за счет субвенций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5149057" y="508476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</a:t>
            </a:r>
            <a:r>
              <a:rPr lang="en-US" sz="1400" b="1" smtClean="0">
                <a:solidFill>
                  <a:srgbClr val="003366"/>
                </a:solidFill>
              </a:rPr>
              <a:t>3</a:t>
            </a:r>
            <a:r>
              <a:rPr lang="ru-RU" sz="1400" b="1" smtClean="0">
                <a:solidFill>
                  <a:srgbClr val="003366"/>
                </a:solidFill>
              </a:rPr>
              <a:t>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2239182" y="3935461"/>
            <a:ext cx="1655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FFFF"/>
                </a:solidFill>
                <a:latin typeface="Tahoma" pitchFamily="34" charset="0"/>
              </a:rPr>
              <a:t>16</a:t>
            </a:r>
            <a:r>
              <a:rPr lang="ru-RU" sz="1600" b="1" dirty="0" smtClean="0">
                <a:solidFill>
                  <a:srgbClr val="CCFFFF"/>
                </a:solidFill>
                <a:latin typeface="Tahoma" pitchFamily="34" charset="0"/>
              </a:rPr>
              <a:t>,</a:t>
            </a:r>
            <a:r>
              <a:rPr lang="en-US" sz="1600" b="1" dirty="0" smtClean="0">
                <a:solidFill>
                  <a:srgbClr val="CCFFFF"/>
                </a:solidFill>
                <a:latin typeface="Tahoma" pitchFamily="34" charset="0"/>
              </a:rPr>
              <a:t>1</a:t>
            </a:r>
            <a:r>
              <a:rPr lang="ru-RU" sz="1600" b="1" dirty="0" smtClean="0">
                <a:solidFill>
                  <a:srgbClr val="CCFFFF"/>
                </a:solidFill>
                <a:latin typeface="Tahoma" pitchFamily="34" charset="0"/>
              </a:rPr>
              <a:t> 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  <a:p>
            <a:pPr algn="ctr"/>
            <a:r>
              <a:rPr lang="ru-RU" sz="1600" b="1" dirty="0" err="1">
                <a:solidFill>
                  <a:srgbClr val="CCFFF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2217218" y="5084763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</a:t>
            </a:r>
            <a:r>
              <a:rPr lang="en-US" sz="1400" b="1" dirty="0" smtClean="0">
                <a:solidFill>
                  <a:srgbClr val="003366"/>
                </a:solidFill>
              </a:rPr>
              <a:t>2</a:t>
            </a:r>
            <a:r>
              <a:rPr lang="ru-RU" sz="1400" b="1" dirty="0" smtClean="0">
                <a:solidFill>
                  <a:srgbClr val="003366"/>
                </a:solidFill>
              </a:rPr>
              <a:t>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5221288" y="4365104"/>
            <a:ext cx="1511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FFCC"/>
                </a:solidFill>
                <a:latin typeface="Tahoma" pitchFamily="34" charset="0"/>
              </a:rPr>
              <a:t>0</a:t>
            </a:r>
            <a:r>
              <a:rPr lang="ru-RU" sz="1600" b="1" dirty="0" smtClean="0">
                <a:solidFill>
                  <a:srgbClr val="CCFFCC"/>
                </a:solidFill>
                <a:latin typeface="Tahoma" pitchFamily="34" charset="0"/>
              </a:rPr>
              <a:t>,</a:t>
            </a:r>
            <a:r>
              <a:rPr lang="en-US" sz="1600" b="1" dirty="0" smtClean="0">
                <a:solidFill>
                  <a:srgbClr val="CCFFCC"/>
                </a:solidFill>
                <a:latin typeface="Tahoma" pitchFamily="34" charset="0"/>
              </a:rPr>
              <a:t>4</a:t>
            </a:r>
            <a:r>
              <a:rPr lang="ru-RU" sz="1600" b="1" dirty="0" smtClean="0">
                <a:solidFill>
                  <a:srgbClr val="CCFFCC"/>
                </a:solidFill>
                <a:latin typeface="Tahoma" pitchFamily="34" charset="0"/>
              </a:rPr>
              <a:t> </a:t>
            </a:r>
            <a:r>
              <a:rPr lang="ru-RU" sz="1600" b="1" dirty="0" err="1">
                <a:solidFill>
                  <a:srgbClr val="CCFFCC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CC"/>
              </a:solidFill>
              <a:latin typeface="Tahoma" pitchFamily="34" charset="0"/>
            </a:endParaRPr>
          </a:p>
        </p:txBody>
      </p: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0000"/>
                </a:solidFill>
              </a:rPr>
              <a:t>21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6323012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Финансовое управление города Заречного Пензенской области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Контактные данные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Почтовый адрес: проспект 30-летия Победы дом 27, </a:t>
            </a:r>
            <a:r>
              <a:rPr lang="ru-RU" sz="1800" dirty="0" err="1" smtClean="0">
                <a:solidFill>
                  <a:schemeClr val="tx1"/>
                </a:solidFill>
              </a:rPr>
              <a:t>г.Заречный</a:t>
            </a:r>
            <a:r>
              <a:rPr lang="ru-RU" sz="1800" dirty="0" smtClean="0">
                <a:solidFill>
                  <a:schemeClr val="tx1"/>
                </a:solidFill>
              </a:rPr>
              <a:t> Пензенской области, 442960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Адрес электронной почты: </a:t>
            </a:r>
            <a:r>
              <a:rPr lang="fr-FR" sz="1800" dirty="0" smtClean="0">
                <a:solidFill>
                  <a:schemeClr val="tx1"/>
                </a:solidFill>
                <a:hlinkClick r:id="rId2"/>
              </a:rPr>
              <a:t>gorfi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fr-FR" sz="1800" dirty="0" smtClean="0">
                <a:solidFill>
                  <a:schemeClr val="tx1"/>
                </a:solidFill>
                <a:hlinkClick r:id="rId2"/>
              </a:rPr>
              <a:t>zarechny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fr-FR" sz="1800" dirty="0" smtClean="0">
                <a:solidFill>
                  <a:schemeClr val="tx1"/>
                </a:solidFill>
                <a:hlinkClick r:id="rId2"/>
              </a:rPr>
              <a:t>zato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fr-FR" sz="1800" dirty="0" smtClean="0">
                <a:solidFill>
                  <a:schemeClr val="tx1"/>
                </a:solidFill>
                <a:hlinkClick r:id="rId2"/>
              </a:rPr>
              <a:t>ru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Режим работы: понедельник-пятница с 9-00 до 18-00,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обеденный перерыв с 13-00 до 14-00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/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Все фотографии взяты из открытых источников сети Интернет и опубликованы с ознакомительной целью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74638"/>
            <a:ext cx="7489825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4D4D4D"/>
                </a:solidFill>
              </a:rPr>
              <a:t>Основные термины и понятия</a:t>
            </a:r>
            <a:endParaRPr lang="ru-RU" sz="4000" b="1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1075"/>
            <a:ext cx="8135937" cy="55435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Бюджет</a:t>
            </a:r>
            <a:r>
              <a:rPr lang="ru-RU" sz="1300" dirty="0" smtClean="0">
                <a:solidFill>
                  <a:srgbClr val="003366"/>
                </a:solidFill>
              </a:rPr>
              <a:t> </a:t>
            </a:r>
            <a:r>
              <a:rPr lang="ru-RU" sz="1300" dirty="0" smtClean="0">
                <a:solidFill>
                  <a:srgbClr val="4D4D4D"/>
                </a:solidFill>
              </a:rPr>
              <a:t>– </a:t>
            </a:r>
            <a:r>
              <a:rPr lang="ru-RU" sz="1300" dirty="0">
                <a:solidFill>
                  <a:srgbClr val="003366"/>
                </a:solidFill>
              </a:rPr>
              <a:t>это план доходов и расходов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4D4D4D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Доходы бюджета</a:t>
            </a:r>
            <a:r>
              <a:rPr lang="ru-RU" sz="1300" u="sng" dirty="0" smtClean="0">
                <a:solidFill>
                  <a:srgbClr val="003366"/>
                </a:solidFill>
              </a:rPr>
              <a:t> </a:t>
            </a:r>
            <a:r>
              <a:rPr lang="ru-RU" sz="1300" dirty="0" smtClean="0">
                <a:solidFill>
                  <a:srgbClr val="003366"/>
                </a:solidFill>
              </a:rPr>
              <a:t>– поступающие в бюджет денежные средства в виде налогов, неналоговых доходов (доходы от использования имущества, доходы от продажи имущества, штрафы и проч.) и безвозмездных поступлений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Расходы бюджета</a:t>
            </a:r>
            <a:r>
              <a:rPr lang="ru-RU" sz="1300" b="1" u="sng" dirty="0">
                <a:solidFill>
                  <a:srgbClr val="CC9900"/>
                </a:solidFill>
              </a:rPr>
              <a:t> </a:t>
            </a:r>
            <a:r>
              <a:rPr lang="ru-RU" sz="1300" dirty="0" smtClean="0">
                <a:solidFill>
                  <a:srgbClr val="003366"/>
                </a:solidFill>
              </a:rPr>
              <a:t>- выплачиваемые из бюджета денежные средства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Дефицит </a:t>
            </a:r>
            <a:r>
              <a:rPr lang="ru-RU" sz="1300" b="1" u="sng" dirty="0">
                <a:solidFill>
                  <a:srgbClr val="CC9900"/>
                </a:solidFill>
              </a:rPr>
              <a:t>бюджета </a:t>
            </a:r>
            <a:r>
              <a:rPr lang="ru-RU" sz="1300" dirty="0">
                <a:solidFill>
                  <a:srgbClr val="003366"/>
                </a:solidFill>
              </a:rPr>
              <a:t>- превышение расходов бюджета над его доходами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300" dirty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Профицит бюджета</a:t>
            </a:r>
            <a:r>
              <a:rPr lang="ru-RU" sz="1300" b="1" u="sng" dirty="0">
                <a:solidFill>
                  <a:srgbClr val="CC9900"/>
                </a:solidFill>
              </a:rPr>
              <a:t> </a:t>
            </a:r>
            <a:r>
              <a:rPr lang="ru-RU" sz="1300" dirty="0" smtClean="0">
                <a:solidFill>
                  <a:srgbClr val="003366"/>
                </a:solidFill>
              </a:rPr>
              <a:t>– превышение доходов бюджета над его расходами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Источники финансирования дефицита</a:t>
            </a:r>
            <a:r>
              <a:rPr lang="ru-RU" sz="1300" b="1" u="sng" dirty="0">
                <a:solidFill>
                  <a:srgbClr val="CC9900"/>
                </a:solidFill>
              </a:rPr>
              <a:t> </a:t>
            </a:r>
            <a:r>
              <a:rPr lang="ru-RU" sz="1300" dirty="0" smtClean="0">
                <a:solidFill>
                  <a:srgbClr val="003366"/>
                </a:solidFill>
              </a:rPr>
              <a:t>– средства, привлекаемые для покрытия дефицита бюджета (кредиты банков, кредиты от бюджетов других уровней, ценные бумаги и иные источники)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Муниципальная программа</a:t>
            </a:r>
            <a:r>
              <a:rPr lang="ru-RU" sz="1300" b="1" u="sng" dirty="0">
                <a:solidFill>
                  <a:srgbClr val="CC9900"/>
                </a:solidFill>
              </a:rPr>
              <a:t> </a:t>
            </a:r>
            <a:r>
              <a:rPr lang="ru-RU" sz="1300" dirty="0" smtClean="0">
                <a:solidFill>
                  <a:srgbClr val="003366"/>
                </a:solidFill>
              </a:rPr>
              <a:t>- документ стратегического планирования,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Дотации</a:t>
            </a:r>
            <a:r>
              <a:rPr lang="ru-RU" sz="1300" dirty="0" smtClean="0">
                <a:solidFill>
                  <a:srgbClr val="003366"/>
                </a:solidFill>
              </a:rPr>
              <a:t> - 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Субсидии</a:t>
            </a:r>
            <a:r>
              <a:rPr lang="ru-RU" sz="1300" dirty="0" smtClean="0">
                <a:solidFill>
                  <a:srgbClr val="003366"/>
                </a:solidFill>
              </a:rPr>
              <a:t> - бюджетные средства, предоставляемые бюджету другого уровня бюджетной системы Российской Федерации на условиях долевого финансирования целевых расходов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300" dirty="0" smtClean="0">
              <a:solidFill>
                <a:srgbClr val="0033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300" b="1" u="sng" dirty="0" smtClean="0">
                <a:solidFill>
                  <a:srgbClr val="CC9900"/>
                </a:solidFill>
              </a:rPr>
              <a:t>Субвенции</a:t>
            </a:r>
            <a:r>
              <a:rPr lang="ru-RU" sz="1300" dirty="0" smtClean="0">
                <a:solidFill>
                  <a:srgbClr val="003366"/>
                </a:solidFill>
              </a:rPr>
              <a:t> - бюджетные средства, предоставляемые бюджету другого уровня бюджетной системы Российской Федерации на осуществление определенных целевых расходов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3</a:t>
            </a:r>
            <a:endParaRPr lang="en-US" sz="900" b="1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395288" y="1052513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395288" y="1557338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395288" y="2276475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9"/>
          <p:cNvSpPr>
            <a:spLocks noChangeArrowheads="1"/>
          </p:cNvSpPr>
          <p:nvPr/>
        </p:nvSpPr>
        <p:spPr bwMode="auto">
          <a:xfrm>
            <a:off x="395288" y="2708275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10"/>
          <p:cNvSpPr>
            <a:spLocks noChangeArrowheads="1"/>
          </p:cNvSpPr>
          <p:nvPr/>
        </p:nvSpPr>
        <p:spPr bwMode="auto">
          <a:xfrm>
            <a:off x="395288" y="3068638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395288" y="3500438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2"/>
          <p:cNvSpPr>
            <a:spLocks noChangeArrowheads="1"/>
          </p:cNvSpPr>
          <p:nvPr/>
        </p:nvSpPr>
        <p:spPr bwMode="auto">
          <a:xfrm>
            <a:off x="395288" y="4076700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3"/>
          <p:cNvSpPr>
            <a:spLocks noChangeArrowheads="1"/>
          </p:cNvSpPr>
          <p:nvPr/>
        </p:nvSpPr>
        <p:spPr bwMode="auto">
          <a:xfrm>
            <a:off x="395288" y="4941888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4"/>
          <p:cNvSpPr>
            <a:spLocks noChangeArrowheads="1"/>
          </p:cNvSpPr>
          <p:nvPr/>
        </p:nvSpPr>
        <p:spPr bwMode="auto">
          <a:xfrm>
            <a:off x="395288" y="5516563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5"/>
          <p:cNvSpPr>
            <a:spLocks noChangeArrowheads="1"/>
          </p:cNvSpPr>
          <p:nvPr/>
        </p:nvSpPr>
        <p:spPr bwMode="auto">
          <a:xfrm>
            <a:off x="395288" y="6021388"/>
            <a:ext cx="217487" cy="215900"/>
          </a:xfrm>
          <a:prstGeom prst="flowChartMultidocumen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164C6C"/>
                </a:solidFill>
              </a:rPr>
              <a:t>Основные показатели социально-экономического развития </a:t>
            </a:r>
            <a:r>
              <a:rPr lang="ru-RU" sz="2000" b="1" dirty="0" err="1" smtClean="0">
                <a:solidFill>
                  <a:srgbClr val="164C6C"/>
                </a:solidFill>
              </a:rPr>
              <a:t>г.Заречного</a:t>
            </a:r>
            <a:endParaRPr lang="ru-RU" sz="2400" b="1" dirty="0" smtClean="0">
              <a:solidFill>
                <a:srgbClr val="164C6C"/>
              </a:solidFill>
            </a:endParaRPr>
          </a:p>
        </p:txBody>
      </p:sp>
      <p:graphicFrame>
        <p:nvGraphicFramePr>
          <p:cNvPr id="34170" name="Group 14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460486"/>
              </p:ext>
            </p:extLst>
          </p:nvPr>
        </p:nvGraphicFramePr>
        <p:xfrm>
          <a:off x="251521" y="980726"/>
          <a:ext cx="8568630" cy="5687831"/>
        </p:xfrm>
        <a:graphic>
          <a:graphicData uri="http://schemas.openxmlformats.org/drawingml/2006/table">
            <a:tbl>
              <a:tblPr/>
              <a:tblGrid>
                <a:gridCol w="4464495"/>
                <a:gridCol w="1440310"/>
                <a:gridCol w="1368425"/>
                <a:gridCol w="1295400"/>
              </a:tblGrid>
              <a:tr h="266561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год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год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66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345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Численность населения (на конец года)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тысяч чел.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58,753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549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отгруженных товаров собственного производства, выполненных работ и услуг по организациям, не относящимся к субъектам малого предпринимательства (промышленное производство)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к предыдущему году в действующих ценах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Оборот розничной торговли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к предыдущему году в фактических  ценах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8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платных услуг населению по организациям, не относящимся к субъектам малого предпринимательства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94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 заработная плата работников организаций, не относящихся к субъектам малого предпринимательства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46 619,7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56 363,4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6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Прибыль прибыльных организаций, </a:t>
                      </a:r>
                      <a:b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не относящихся к субъектам малого предпринимательства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потребительских цен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декабрь к декабрю предыдущего года,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8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Уровень зарегистрированной безработицы к рабочей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8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Ввод в эксплуатацию жилых домов за счет всех источников финансирования -всего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тыс.кв.м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956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90" name="Rectangle 140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4</a:t>
            </a:r>
            <a:endParaRPr lang="en-US"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3603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14425D"/>
                </a:solidFill>
              </a:rPr>
              <a:t>Основные параметры исполнения бюджета в 2023 году, </a:t>
            </a:r>
            <a:r>
              <a:rPr lang="ru-RU" sz="1800" b="1" dirty="0" err="1" smtClean="0">
                <a:solidFill>
                  <a:srgbClr val="14425D"/>
                </a:solidFill>
              </a:rPr>
              <a:t>млн.рублей</a:t>
            </a:r>
            <a:endParaRPr lang="ru-RU" sz="1800" b="1" dirty="0" smtClean="0">
              <a:solidFill>
                <a:srgbClr val="14425D"/>
              </a:solidFill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239636"/>
              </p:ext>
            </p:extLst>
          </p:nvPr>
        </p:nvGraphicFramePr>
        <p:xfrm>
          <a:off x="519113" y="1700213"/>
          <a:ext cx="81057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2195513" y="908050"/>
            <a:ext cx="1728787" cy="720725"/>
          </a:xfrm>
          <a:prstGeom prst="downArrowCallout">
            <a:avLst>
              <a:gd name="adj1" fmla="val 59967"/>
              <a:gd name="adj2" fmla="val 59967"/>
              <a:gd name="adj3" fmla="val 16667"/>
              <a:gd name="adj4" fmla="val 66667"/>
            </a:avLst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5580063" y="908050"/>
            <a:ext cx="1728787" cy="720725"/>
          </a:xfrm>
          <a:prstGeom prst="downArrowCallout">
            <a:avLst>
              <a:gd name="adj1" fmla="val 59967"/>
              <a:gd name="adj2" fmla="val 59967"/>
              <a:gd name="adj3" fmla="val 16667"/>
              <a:gd name="adj4" fmla="val 66667"/>
            </a:avLst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2195513" y="90805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-41,3 </a:t>
            </a:r>
            <a:r>
              <a:rPr lang="ru-RU" sz="1200" b="1" dirty="0" err="1">
                <a:solidFill>
                  <a:schemeClr val="bg1"/>
                </a:solidFill>
              </a:rPr>
              <a:t>млн.рублей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5580063" y="90805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Профицит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+27,6 </a:t>
            </a:r>
            <a:r>
              <a:rPr lang="ru-RU" sz="1200" b="1" dirty="0" err="1">
                <a:solidFill>
                  <a:schemeClr val="bg1"/>
                </a:solidFill>
              </a:rPr>
              <a:t>млн.рублей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5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42574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281988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50825" y="115888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4425D"/>
                </a:solidFill>
                <a:latin typeface="Tahoma" pitchFamily="34" charset="0"/>
              </a:rPr>
              <a:t>Структура доходов бюджета городского округа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419475" y="69215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Доходы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547813" y="162877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Налоговые доходы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3492500" y="1557338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Неналоговые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доходы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292725" y="155733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Безвозмездные поступления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684213" y="2565400"/>
            <a:ext cx="20145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Налог на доходы физических лиц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Акцизы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Налог, взимаемый в связи с применением упрощенной системы налогообложения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Налог, взимаемый в связи с применением патентной системы налогообложения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Единый сельскохозяйственный налог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Налог на имущество физических лиц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Земельный налог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Государственная пошлина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3348038" y="2492375"/>
            <a:ext cx="19446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Доходы от использования имущества, находящегося в муниципальной собственности</a:t>
            </a:r>
          </a:p>
          <a:p>
            <a:endParaRPr lang="ru-RU" sz="6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Платежи при пользовании природными ресурсами</a:t>
            </a:r>
          </a:p>
          <a:p>
            <a:endParaRPr lang="ru-RU" sz="6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Доходы от оказания платных услуг(работ) и компенсации затрат государства</a:t>
            </a:r>
          </a:p>
          <a:p>
            <a:endParaRPr lang="ru-RU" sz="6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Доходы от продажи муниципального имущества</a:t>
            </a:r>
          </a:p>
          <a:p>
            <a:endParaRPr lang="ru-RU" sz="6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Штрафы</a:t>
            </a:r>
          </a:p>
          <a:p>
            <a:endParaRPr lang="ru-RU" sz="6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Прочие неналоговые доходы</a:t>
            </a:r>
          </a:p>
          <a:p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5867400" y="2492375"/>
            <a:ext cx="273526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Дотации из других бюджетов:</a:t>
            </a:r>
          </a:p>
          <a:p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Дотации на поддержку мер по обеспечению сбалансированности бюджета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Дотации, связанные с особым режимом безопасного функционирования ЗАТО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Прочие дотации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Субсидии из других бюджетов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Субвенции из других бюджетов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Иные межбюджетные трансферты</a:t>
            </a:r>
          </a:p>
          <a:p>
            <a:endParaRPr lang="ru-RU" sz="7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Безвозмездные поступления от негосударственных организаций</a:t>
            </a:r>
          </a:p>
          <a:p>
            <a:endParaRPr lang="ru-RU" sz="5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Доходы бюджетов от возврата остатков субсидий, субвенций и иных межбюджетных трансфертов</a:t>
            </a:r>
          </a:p>
          <a:p>
            <a:endParaRPr lang="ru-RU" sz="800" b="1">
              <a:solidFill>
                <a:schemeClr val="bg1"/>
              </a:solidFill>
              <a:latin typeface="Tahoma" pitchFamily="34" charset="0"/>
            </a:endParaRPr>
          </a:p>
          <a:p>
            <a:r>
              <a:rPr lang="ru-RU" sz="1000" b="1">
                <a:solidFill>
                  <a:schemeClr val="bg1"/>
                </a:solidFill>
                <a:latin typeface="Tahoma" pitchFamily="34" charset="0"/>
              </a:rPr>
              <a:t>Возврат остатков субсидий, субвенций и иных межбюджетных трансфертов прошлых лет</a:t>
            </a:r>
          </a:p>
        </p:txBody>
      </p:sp>
      <p:pic>
        <p:nvPicPr>
          <p:cNvPr id="717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5400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57788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45125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4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52963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00663"/>
            <a:ext cx="1793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876925"/>
            <a:ext cx="1793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0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14287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14287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14287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3" name="Rectangle 47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6</a:t>
            </a:r>
            <a:endParaRPr lang="en-US" sz="9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273170"/>
              </p:ext>
            </p:extLst>
          </p:nvPr>
        </p:nvGraphicFramePr>
        <p:xfrm>
          <a:off x="374650" y="1103313"/>
          <a:ext cx="8477250" cy="483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260350"/>
            <a:ext cx="9036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3366"/>
                </a:solidFill>
                <a:latin typeface="Tahoma" pitchFamily="34" charset="0"/>
              </a:rPr>
              <a:t>Динамика и структура доходов бюджета, млн.рублей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7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1994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764791"/>
              </p:ext>
            </p:extLst>
          </p:nvPr>
        </p:nvGraphicFramePr>
        <p:xfrm>
          <a:off x="3968202" y="1150038"/>
          <a:ext cx="5178524" cy="452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6615952"/>
              </p:ext>
            </p:extLst>
          </p:nvPr>
        </p:nvGraphicFramePr>
        <p:xfrm>
          <a:off x="-201613" y="1306513"/>
          <a:ext cx="5370513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17512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Структура налоговых доходов в динамике, млн.рублей</a:t>
            </a:r>
          </a:p>
        </p:txBody>
      </p:sp>
      <p:graphicFrame>
        <p:nvGraphicFramePr>
          <p:cNvPr id="3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2444616"/>
              </p:ext>
            </p:extLst>
          </p:nvPr>
        </p:nvGraphicFramePr>
        <p:xfrm>
          <a:off x="-330565" y="1447229"/>
          <a:ext cx="46513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1476375" y="2997200"/>
            <a:ext cx="18002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493,0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940425" y="3068638"/>
            <a:ext cx="15843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612,</a:t>
            </a:r>
            <a:r>
              <a:rPr lang="en-US" sz="2800" b="1" dirty="0">
                <a:solidFill>
                  <a:srgbClr val="4D4D4D"/>
                </a:solidFill>
                <a:latin typeface="Tahoma" pitchFamily="34" charset="0"/>
              </a:rPr>
              <a:t>0</a:t>
            </a:r>
            <a:r>
              <a:rPr lang="ru-RU" sz="2000" dirty="0">
                <a:solidFill>
                  <a:srgbClr val="4D4D4D"/>
                </a:solidFill>
                <a:latin typeface="Tahoma" pitchFamily="34" charset="0"/>
              </a:rPr>
              <a:t> </a:t>
            </a:r>
            <a:br>
              <a:rPr lang="ru-RU" sz="2000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16013" y="5589588"/>
            <a:ext cx="30241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116013" y="6092825"/>
            <a:ext cx="26638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Налоги на имущество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7524750" y="5589588"/>
            <a:ext cx="865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Акцизы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4356100" y="5589588"/>
            <a:ext cx="3024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 dirty="0">
                <a:solidFill>
                  <a:srgbClr val="4D4D4D"/>
                </a:solidFill>
                <a:latin typeface="Tahoma" pitchFamily="34" charset="0"/>
              </a:rPr>
              <a:t>Специальные налоговые режимы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356100" y="6092825"/>
            <a:ext cx="2952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Государственная пошлина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900113" y="5589588"/>
            <a:ext cx="215900" cy="2159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8"/>
          <p:cNvSpPr>
            <a:spLocks noChangeArrowheads="1"/>
          </p:cNvSpPr>
          <p:nvPr/>
        </p:nvSpPr>
        <p:spPr bwMode="auto">
          <a:xfrm>
            <a:off x="900113" y="6092825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19"/>
          <p:cNvSpPr>
            <a:spLocks noChangeArrowheads="1"/>
          </p:cNvSpPr>
          <p:nvPr/>
        </p:nvSpPr>
        <p:spPr bwMode="auto">
          <a:xfrm>
            <a:off x="7308850" y="5589588"/>
            <a:ext cx="215900" cy="2143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20"/>
          <p:cNvSpPr>
            <a:spLocks noChangeArrowheads="1"/>
          </p:cNvSpPr>
          <p:nvPr/>
        </p:nvSpPr>
        <p:spPr bwMode="auto">
          <a:xfrm>
            <a:off x="4140200" y="5589588"/>
            <a:ext cx="215900" cy="214312"/>
          </a:xfrm>
          <a:prstGeom prst="ellipse">
            <a:avLst/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21"/>
          <p:cNvSpPr>
            <a:spLocks noChangeArrowheads="1"/>
          </p:cNvSpPr>
          <p:nvPr/>
        </p:nvSpPr>
        <p:spPr bwMode="auto">
          <a:xfrm>
            <a:off x="4140200" y="6092825"/>
            <a:ext cx="215900" cy="214313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2508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2022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76676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2023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5" name="Rectangle 29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8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16674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3366"/>
                </a:solidFill>
                <a:latin typeface="Tahoma" pitchFamily="34" charset="0"/>
              </a:rPr>
              <a:t>Структура неналоговых доходов в динамике, млн.рублей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6305625"/>
              </p:ext>
            </p:extLst>
          </p:nvPr>
        </p:nvGraphicFramePr>
        <p:xfrm>
          <a:off x="519113" y="887413"/>
          <a:ext cx="4532312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1679246"/>
              </p:ext>
            </p:extLst>
          </p:nvPr>
        </p:nvGraphicFramePr>
        <p:xfrm>
          <a:off x="4335463" y="887413"/>
          <a:ext cx="4649787" cy="35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827088" y="5084763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827088" y="5516563"/>
            <a:ext cx="215900" cy="215900"/>
          </a:xfrm>
          <a:prstGeom prst="ellipse">
            <a:avLst/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827088" y="6021388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5508625" y="5516563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5508625" y="5084763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CCCCFF"/>
              </a:solidFill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1116013" y="5445125"/>
            <a:ext cx="3355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Доходы от использования имущества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1116013" y="5013325"/>
            <a:ext cx="18367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Доходы от продажи</a:t>
            </a: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1116013" y="5961063"/>
            <a:ext cx="50228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Доходы от оказания платных услуг и компенсации затрат</a:t>
            </a:r>
            <a:r>
              <a:rPr lang="ru-RU" sz="13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5795963" y="5456238"/>
            <a:ext cx="2597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Другие неналоговые доходы</a:t>
            </a:r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5795963" y="5013325"/>
            <a:ext cx="965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Штрафы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54781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62,1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579596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68,8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/>
              <a:t>9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217516876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</TotalTime>
  <Words>2327</Words>
  <Application>Microsoft Office PowerPoint</Application>
  <PresentationFormat>Экран (4:3)</PresentationFormat>
  <Paragraphs>539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СОДЕРЖАНИЕ</vt:lpstr>
      <vt:lpstr>Основные термины и понятия</vt:lpstr>
      <vt:lpstr>Основные показатели социально-экономического развития г.Заречного</vt:lpstr>
      <vt:lpstr>Основные параметры исполнения бюджета в 2023 году, млн.рублей</vt:lpstr>
      <vt:lpstr>Презентация PowerPoint</vt:lpstr>
      <vt:lpstr>Презентация PowerPoint</vt:lpstr>
      <vt:lpstr>Структура налоговых доходов в динамике, млн.рублей</vt:lpstr>
      <vt:lpstr>Структура неналоговых доходов в динамике, млн.рублей</vt:lpstr>
      <vt:lpstr>Структура безвозмездных поступлений в динамике, млн.рублей</vt:lpstr>
      <vt:lpstr>Презентация PowerPoint</vt:lpstr>
      <vt:lpstr>Расходы бюджета на реализацию муниципальных программ в 2023 году</vt:lpstr>
      <vt:lpstr>Презентация PowerPoint</vt:lpstr>
      <vt:lpstr>Расходы бюджета на реализацию муниципальных программ  в 2023 году (часть 2)</vt:lpstr>
      <vt:lpstr>Презентация PowerPoint</vt:lpstr>
      <vt:lpstr>Капитальный ремонт объектов города  (77 549,9 тыс. руб.)</vt:lpstr>
      <vt:lpstr>Приоритетные направления расходов бюджета: расходы на образование в 2023 году</vt:lpstr>
      <vt:lpstr>Приоритетные направления расходов бюджета: расходы на учреждения культуры в 2023 году </vt:lpstr>
      <vt:lpstr>Приоритетные направления расходов бюджета: расходы на физическую культуру и спорт в 2023 году</vt:lpstr>
      <vt:lpstr>Приоритетные направления расходов бюджета: расходы на социальную политику в 2023 году</vt:lpstr>
      <vt:lpstr>Объем расходов на обслуживание  муниципального долга</vt:lpstr>
      <vt:lpstr> Финансовое управление города Заречного Пензенской области  Контактные данные Почтовый адрес: проспект 30-летия Победы дом 27, г.Заречный Пензенской области, 442960 Адрес электронной почты: gorfi@zarechny.zato.ru  Режим работы: понедельник-пятница с 9-00 до 18-00,  обеденный перерыв с 13-00 до 14-00     Все фотографии взяты из открытых источников сети Интернет и опубликованы с ознакомительной целью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 город Заречный Пензенской области</dc:title>
  <dc:creator>ivakorina</dc:creator>
  <cp:lastModifiedBy>notumina</cp:lastModifiedBy>
  <cp:revision>182</cp:revision>
  <cp:lastPrinted>2024-04-18T11:40:49Z</cp:lastPrinted>
  <dcterms:created xsi:type="dcterms:W3CDTF">2022-03-28T13:18:57Z</dcterms:created>
  <dcterms:modified xsi:type="dcterms:W3CDTF">2024-05-06T08:18:10Z</dcterms:modified>
</cp:coreProperties>
</file>